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4" r:id="rId2"/>
    <p:sldId id="296" r:id="rId3"/>
    <p:sldId id="297" r:id="rId4"/>
    <p:sldId id="305" r:id="rId5"/>
    <p:sldId id="301" r:id="rId6"/>
    <p:sldId id="303" r:id="rId7"/>
    <p:sldId id="302" r:id="rId8"/>
    <p:sldId id="295" r:id="rId9"/>
    <p:sldId id="298" r:id="rId10"/>
    <p:sldId id="299" r:id="rId11"/>
    <p:sldId id="300" r:id="rId12"/>
    <p:sldId id="304" r:id="rId13"/>
    <p:sldId id="307" r:id="rId14"/>
    <p:sldId id="30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raduatedivision.ucmerced.edu/sites/graduatedivision.ucmerced.edu/files/page/documents/expectation_scale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/>
              <a:t>Supervision</a:t>
            </a:r>
            <a:r>
              <a:rPr lang="sk-SK" b="1" dirty="0"/>
              <a:t>: the </a:t>
            </a:r>
            <a:r>
              <a:rPr lang="sk-SK" b="1" dirty="0" err="1"/>
              <a:t>cornerstone</a:t>
            </a:r>
            <a:r>
              <a:rPr lang="sk-SK" b="1" dirty="0"/>
              <a:t> </a:t>
            </a:r>
            <a:br>
              <a:rPr lang="sk-SK" b="1" dirty="0"/>
            </a:br>
            <a:r>
              <a:rPr lang="sk-SK" b="1" dirty="0"/>
              <a:t>of </a:t>
            </a:r>
            <a:r>
              <a:rPr lang="sk-SK" b="1" dirty="0" err="1"/>
              <a:t>doctoral</a:t>
            </a:r>
            <a:r>
              <a:rPr lang="sk-SK" b="1" dirty="0"/>
              <a:t> </a:t>
            </a:r>
            <a:r>
              <a:rPr lang="sk-SK" b="1" dirty="0" err="1"/>
              <a:t>education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Alexandra Bitušíková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en-GB" dirty="0"/>
              <a:t> Meeting, Montenegro, </a:t>
            </a:r>
            <a:r>
              <a:rPr lang="sk-SK" dirty="0"/>
              <a:t>November </a:t>
            </a:r>
            <a:r>
              <a:rPr lang="en-GB" dirty="0"/>
              <a:t>20</a:t>
            </a:r>
            <a:r>
              <a:rPr lang="sk-SK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089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Final</a:t>
            </a:r>
            <a:r>
              <a:rPr lang="sk-SK" b="1" dirty="0"/>
              <a:t> </a:t>
            </a:r>
            <a:r>
              <a:rPr lang="sk-SK" b="1" dirty="0" err="1"/>
              <a:t>phase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800" dirty="0" err="1"/>
              <a:t>Focus</a:t>
            </a:r>
            <a:r>
              <a:rPr lang="sk-SK" sz="2800" dirty="0"/>
              <a:t> on </a:t>
            </a:r>
            <a:r>
              <a:rPr lang="sk-SK" sz="2800" dirty="0" err="1"/>
              <a:t>dissertation</a:t>
            </a:r>
            <a:r>
              <a:rPr lang="sk-SK" sz="2800" dirty="0"/>
              <a:t> – </a:t>
            </a:r>
            <a:r>
              <a:rPr lang="sk-SK" sz="2800" dirty="0" err="1"/>
              <a:t>writing</a:t>
            </a:r>
            <a:r>
              <a:rPr lang="sk-SK" sz="2800" dirty="0"/>
              <a:t> and </a:t>
            </a:r>
            <a:r>
              <a:rPr lang="sk-SK" sz="2800" dirty="0" err="1"/>
              <a:t>finalising</a:t>
            </a:r>
            <a:r>
              <a:rPr lang="sk-SK" sz="2800" dirty="0"/>
              <a:t> </a:t>
            </a:r>
          </a:p>
          <a:p>
            <a:r>
              <a:rPr lang="sk-SK" sz="2800" dirty="0" err="1"/>
              <a:t>Supervisor</a:t>
            </a:r>
            <a:r>
              <a:rPr lang="sk-SK" sz="2800" dirty="0"/>
              <a:t>:  </a:t>
            </a:r>
            <a:r>
              <a:rPr lang="sk-SK" sz="2800" dirty="0" err="1"/>
              <a:t>reviewing</a:t>
            </a:r>
            <a:r>
              <a:rPr lang="sk-SK" sz="2800" dirty="0"/>
              <a:t> </a:t>
            </a:r>
            <a:r>
              <a:rPr lang="sk-SK" sz="2800" dirty="0" err="1"/>
              <a:t>dissertation</a:t>
            </a:r>
            <a:r>
              <a:rPr lang="sk-SK" sz="2800" dirty="0"/>
              <a:t> </a:t>
            </a:r>
            <a:r>
              <a:rPr lang="sk-SK" sz="2800" dirty="0" err="1"/>
              <a:t>draft</a:t>
            </a:r>
            <a:r>
              <a:rPr lang="sk-SK" sz="2800" dirty="0"/>
              <a:t> step by step: </a:t>
            </a:r>
            <a:r>
              <a:rPr lang="sk-SK" sz="2800" dirty="0" err="1"/>
              <a:t>critical</a:t>
            </a:r>
            <a:r>
              <a:rPr lang="sk-SK" sz="2800" dirty="0"/>
              <a:t> feedback </a:t>
            </a:r>
            <a:r>
              <a:rPr lang="sk-SK" sz="2800" dirty="0" err="1"/>
              <a:t>is</a:t>
            </a:r>
            <a:r>
              <a:rPr lang="sk-SK" sz="2800" dirty="0"/>
              <a:t> </a:t>
            </a:r>
            <a:r>
              <a:rPr lang="sk-SK" sz="2800" dirty="0" err="1"/>
              <a:t>crucial</a:t>
            </a:r>
            <a:r>
              <a:rPr lang="sk-SK" sz="2800" dirty="0"/>
              <a:t> </a:t>
            </a:r>
          </a:p>
          <a:p>
            <a:r>
              <a:rPr lang="sk-SK" sz="2800" dirty="0"/>
              <a:t>In </a:t>
            </a:r>
            <a:r>
              <a:rPr lang="sk-SK" sz="2800" dirty="0" err="1"/>
              <a:t>case</a:t>
            </a:r>
            <a:r>
              <a:rPr lang="sk-SK" sz="2800" dirty="0"/>
              <a:t> of </a:t>
            </a:r>
            <a:r>
              <a:rPr lang="sk-SK" sz="2800" dirty="0" err="1"/>
              <a:t>co-supervision</a:t>
            </a:r>
            <a:r>
              <a:rPr lang="sk-SK" sz="2800" dirty="0"/>
              <a:t> or </a:t>
            </a:r>
            <a:r>
              <a:rPr lang="sk-SK" sz="2800" dirty="0" err="1"/>
              <a:t>interdisciplinary</a:t>
            </a:r>
            <a:r>
              <a:rPr lang="sk-SK" sz="2800" dirty="0"/>
              <a:t> </a:t>
            </a:r>
            <a:r>
              <a:rPr lang="sk-SK" sz="2800" dirty="0" err="1"/>
              <a:t>research</a:t>
            </a:r>
            <a:r>
              <a:rPr lang="sk-SK" sz="2800" dirty="0"/>
              <a:t>: </a:t>
            </a:r>
            <a:r>
              <a:rPr lang="sk-SK" sz="2800" dirty="0" err="1"/>
              <a:t>both</a:t>
            </a:r>
            <a:r>
              <a:rPr lang="sk-SK" sz="2800" dirty="0"/>
              <a:t>/</a:t>
            </a:r>
            <a:r>
              <a:rPr lang="sk-SK" sz="2800" dirty="0" err="1"/>
              <a:t>all</a:t>
            </a:r>
            <a:r>
              <a:rPr lang="sk-SK" sz="2800" dirty="0"/>
              <a:t> </a:t>
            </a:r>
            <a:r>
              <a:rPr lang="sk-SK" sz="2800" dirty="0" err="1"/>
              <a:t>supervisors</a:t>
            </a:r>
            <a:r>
              <a:rPr lang="sk-SK" sz="2800" dirty="0"/>
              <a:t> </a:t>
            </a:r>
            <a:r>
              <a:rPr lang="sk-SK" sz="2800" dirty="0" err="1"/>
              <a:t>should</a:t>
            </a:r>
            <a:r>
              <a:rPr lang="sk-SK" sz="2800" dirty="0"/>
              <a:t> </a:t>
            </a:r>
            <a:r>
              <a:rPr lang="sk-SK" sz="2800" dirty="0" err="1"/>
              <a:t>discuss</a:t>
            </a:r>
            <a:r>
              <a:rPr lang="sk-SK" sz="2800" dirty="0"/>
              <a:t> the </a:t>
            </a:r>
            <a:r>
              <a:rPr lang="sk-SK" sz="2800" dirty="0" err="1"/>
              <a:t>draft</a:t>
            </a:r>
            <a:r>
              <a:rPr lang="sk-SK" sz="2800" dirty="0"/>
              <a:t> </a:t>
            </a:r>
            <a:r>
              <a:rPr lang="sk-SK" sz="2800" dirty="0" err="1"/>
              <a:t>dissertation</a:t>
            </a:r>
            <a:r>
              <a:rPr lang="sk-SK" sz="2800" dirty="0"/>
              <a:t> in </a:t>
            </a:r>
            <a:r>
              <a:rPr lang="sk-SK" sz="2800" dirty="0" err="1"/>
              <a:t>advance</a:t>
            </a:r>
            <a:r>
              <a:rPr lang="sk-SK" sz="2800" dirty="0"/>
              <a:t> in </a:t>
            </a:r>
            <a:r>
              <a:rPr lang="sk-SK" sz="2800" dirty="0" err="1"/>
              <a:t>order</a:t>
            </a:r>
            <a:r>
              <a:rPr lang="sk-SK" sz="2800" dirty="0"/>
              <a:t> to </a:t>
            </a:r>
            <a:r>
              <a:rPr lang="sk-SK" sz="2800" dirty="0" err="1"/>
              <a:t>avoid</a:t>
            </a:r>
            <a:r>
              <a:rPr lang="sk-SK" sz="2800" dirty="0"/>
              <a:t> </a:t>
            </a:r>
            <a:r>
              <a:rPr lang="sk-SK" sz="2800" dirty="0" err="1"/>
              <a:t>disagreement</a:t>
            </a:r>
            <a:r>
              <a:rPr lang="sk-SK" sz="2800" dirty="0"/>
              <a:t> </a:t>
            </a:r>
            <a:r>
              <a:rPr lang="sk-SK" sz="2800" dirty="0" err="1"/>
              <a:t>during</a:t>
            </a:r>
            <a:r>
              <a:rPr lang="sk-SK" sz="2800" dirty="0"/>
              <a:t> the </a:t>
            </a:r>
            <a:r>
              <a:rPr lang="sk-SK" sz="2800" dirty="0" err="1"/>
              <a:t>defence</a:t>
            </a:r>
            <a:endParaRPr lang="sk-SK" sz="2800" dirty="0"/>
          </a:p>
          <a:p>
            <a:r>
              <a:rPr lang="sk-SK" sz="2800" dirty="0" err="1"/>
              <a:t>Submitting</a:t>
            </a:r>
            <a:r>
              <a:rPr lang="sk-SK" sz="2800" dirty="0"/>
              <a:t> the </a:t>
            </a:r>
            <a:r>
              <a:rPr lang="sk-SK" sz="2800" dirty="0" err="1"/>
              <a:t>dissertation</a:t>
            </a:r>
            <a:endParaRPr lang="sk-SK" sz="2800" dirty="0"/>
          </a:p>
          <a:p>
            <a:r>
              <a:rPr lang="sk-SK" sz="2800" dirty="0" err="1"/>
              <a:t>Preparation</a:t>
            </a:r>
            <a:r>
              <a:rPr lang="sk-SK" sz="2800" dirty="0"/>
              <a:t> </a:t>
            </a:r>
            <a:r>
              <a:rPr lang="sk-SK" sz="2800" dirty="0" err="1"/>
              <a:t>for</a:t>
            </a:r>
            <a:r>
              <a:rPr lang="sk-SK" sz="2800" dirty="0"/>
              <a:t> </a:t>
            </a:r>
            <a:r>
              <a:rPr lang="sk-SK" sz="2800" dirty="0" err="1"/>
              <a:t>public</a:t>
            </a:r>
            <a:r>
              <a:rPr lang="sk-SK" sz="2800" dirty="0"/>
              <a:t> </a:t>
            </a:r>
            <a:r>
              <a:rPr lang="sk-SK" sz="2800" dirty="0" err="1"/>
              <a:t>defence</a:t>
            </a:r>
            <a:r>
              <a:rPr lang="sk-SK" sz="2800" dirty="0"/>
              <a:t> </a:t>
            </a:r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76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Who</a:t>
            </a:r>
            <a:r>
              <a:rPr lang="sk-SK" b="1" dirty="0"/>
              <a:t> are the </a:t>
            </a:r>
            <a:r>
              <a:rPr lang="sk-SK" b="1" dirty="0" err="1"/>
              <a:t>best</a:t>
            </a:r>
            <a:r>
              <a:rPr lang="sk-SK" b="1" dirty="0"/>
              <a:t> </a:t>
            </a:r>
            <a:r>
              <a:rPr lang="sk-SK" b="1" dirty="0" err="1"/>
              <a:t>supervisors</a:t>
            </a:r>
            <a:r>
              <a:rPr lang="sk-SK" b="1" dirty="0"/>
              <a:t>? 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altLang="sk-SK" sz="1800" dirty="0" err="1"/>
              <a:t>According</a:t>
            </a:r>
            <a:r>
              <a:rPr lang="sk-SK" altLang="sk-SK" sz="1800" dirty="0"/>
              <a:t> to </a:t>
            </a:r>
            <a:r>
              <a:rPr lang="sk-SK" altLang="sk-SK" sz="1800" dirty="0" err="1"/>
              <a:t>surveys</a:t>
            </a:r>
            <a:r>
              <a:rPr lang="sk-SK" altLang="sk-SK" sz="1800" dirty="0"/>
              <a:t>, </a:t>
            </a:r>
            <a:r>
              <a:rPr lang="sk-SK" altLang="sk-SK" sz="1800" dirty="0" err="1"/>
              <a:t>doctoral</a:t>
            </a:r>
            <a:r>
              <a:rPr lang="sk-SK" altLang="sk-SK" sz="1800" dirty="0"/>
              <a:t> </a:t>
            </a:r>
            <a:r>
              <a:rPr lang="sk-SK" altLang="sk-SK" sz="1800" dirty="0" err="1"/>
              <a:t>candidates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value</a:t>
            </a:r>
            <a:r>
              <a:rPr lang="sk-SK" altLang="sk-SK" sz="1800" dirty="0"/>
              <a:t> a </a:t>
            </a:r>
            <a:r>
              <a:rPr lang="sk-SK" altLang="sk-SK" sz="1800" dirty="0" err="1"/>
              <a:t>supervisor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who</a:t>
            </a:r>
            <a:r>
              <a:rPr lang="sk-SK" altLang="sk-SK" sz="1800" dirty="0"/>
              <a:t> </a:t>
            </a:r>
            <a:r>
              <a:rPr lang="sk-SK" altLang="sk-SK" sz="1800" dirty="0" err="1"/>
              <a:t>is</a:t>
            </a:r>
            <a:r>
              <a:rPr lang="sk-SK" altLang="sk-SK" sz="1800" dirty="0"/>
              <a:t>: </a:t>
            </a:r>
          </a:p>
          <a:p>
            <a:pPr lvl="1"/>
            <a:r>
              <a:rPr lang="sk-SK" altLang="sk-SK" sz="1800" i="1" dirty="0" err="1"/>
              <a:t>accessible</a:t>
            </a:r>
            <a:r>
              <a:rPr lang="sk-SK" altLang="sk-SK" sz="1800" dirty="0"/>
              <a:t> (has </a:t>
            </a:r>
            <a:r>
              <a:rPr lang="sk-SK" altLang="sk-SK" sz="1800" dirty="0" err="1"/>
              <a:t>time</a:t>
            </a:r>
            <a:r>
              <a:rPr lang="sk-SK" altLang="sk-SK" sz="1800" dirty="0"/>
              <a:t> and </a:t>
            </a:r>
            <a:r>
              <a:rPr lang="sk-SK" altLang="sk-SK" sz="1800" dirty="0" err="1"/>
              <a:t>capacity</a:t>
            </a:r>
            <a:r>
              <a:rPr lang="sk-SK" altLang="sk-SK" sz="1800" dirty="0"/>
              <a:t> to </a:t>
            </a:r>
            <a:r>
              <a:rPr lang="sk-SK" altLang="sk-SK" sz="1800" dirty="0" err="1"/>
              <a:t>meet</a:t>
            </a:r>
            <a:r>
              <a:rPr lang="sk-SK" altLang="sk-SK" sz="1800" dirty="0"/>
              <a:t>) </a:t>
            </a:r>
          </a:p>
          <a:p>
            <a:pPr lvl="1"/>
            <a:r>
              <a:rPr lang="sk-SK" altLang="sk-SK" sz="1800" i="1" dirty="0" err="1"/>
              <a:t>approachable</a:t>
            </a:r>
            <a:r>
              <a:rPr lang="sk-SK" altLang="sk-SK" sz="1800" dirty="0"/>
              <a:t> (</a:t>
            </a:r>
            <a:r>
              <a:rPr lang="sk-SK" altLang="sk-SK" sz="1800" dirty="0" err="1"/>
              <a:t>supervisor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creates</a:t>
            </a:r>
            <a:r>
              <a:rPr lang="sk-SK" altLang="sk-SK" sz="1800" dirty="0"/>
              <a:t> a </a:t>
            </a:r>
            <a:r>
              <a:rPr lang="sk-SK" altLang="sk-SK" sz="1800" dirty="0" err="1"/>
              <a:t>pleasant</a:t>
            </a:r>
            <a:r>
              <a:rPr lang="sk-SK" altLang="sk-SK" sz="1800" dirty="0"/>
              <a:t> and </a:t>
            </a:r>
            <a:r>
              <a:rPr lang="sk-SK" altLang="sk-SK" sz="1800" dirty="0" err="1"/>
              <a:t>friendly</a:t>
            </a:r>
            <a:r>
              <a:rPr lang="sk-SK" altLang="sk-SK" sz="1800" dirty="0"/>
              <a:t> </a:t>
            </a:r>
            <a:r>
              <a:rPr lang="sk-SK" altLang="sk-SK" sz="1800" dirty="0" err="1"/>
              <a:t>environment</a:t>
            </a:r>
            <a:r>
              <a:rPr lang="sk-SK" altLang="sk-SK" sz="1800" dirty="0"/>
              <a:t> – the </a:t>
            </a:r>
            <a:r>
              <a:rPr lang="sk-SK" altLang="sk-SK" sz="1800" dirty="0" err="1"/>
              <a:t>candidate</a:t>
            </a:r>
            <a:r>
              <a:rPr lang="sk-SK" altLang="sk-SK" sz="1800" dirty="0"/>
              <a:t> </a:t>
            </a:r>
            <a:r>
              <a:rPr lang="sk-SK" altLang="sk-SK" sz="1800" dirty="0" err="1"/>
              <a:t>does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not</a:t>
            </a:r>
            <a:r>
              <a:rPr lang="sk-SK" altLang="sk-SK" sz="1800" dirty="0"/>
              <a:t> </a:t>
            </a:r>
            <a:r>
              <a:rPr lang="sk-SK" altLang="sk-SK" sz="1800" dirty="0" err="1"/>
              <a:t>have</a:t>
            </a:r>
            <a:r>
              <a:rPr lang="sk-SK" altLang="sk-SK" sz="1800" dirty="0"/>
              <a:t> </a:t>
            </a:r>
            <a:r>
              <a:rPr lang="sk-SK" altLang="sk-SK" sz="1800" dirty="0" err="1"/>
              <a:t>fear</a:t>
            </a:r>
            <a:r>
              <a:rPr lang="sk-SK" altLang="sk-SK" sz="1800" dirty="0"/>
              <a:t> to </a:t>
            </a:r>
            <a:r>
              <a:rPr lang="sk-SK" altLang="sk-SK" sz="1800" dirty="0" err="1"/>
              <a:t>express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his</a:t>
            </a:r>
            <a:r>
              <a:rPr lang="sk-SK" altLang="sk-SK" sz="1800" dirty="0"/>
              <a:t>/</a:t>
            </a:r>
            <a:r>
              <a:rPr lang="sk-SK" altLang="sk-SK" sz="1800" dirty="0" err="1"/>
              <a:t>her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problems</a:t>
            </a:r>
            <a:r>
              <a:rPr lang="sk-SK" altLang="sk-SK" sz="1800" dirty="0"/>
              <a:t> or </a:t>
            </a:r>
            <a:r>
              <a:rPr lang="sk-SK" altLang="sk-SK" sz="1800" dirty="0" err="1"/>
              <a:t>doubts</a:t>
            </a:r>
            <a:r>
              <a:rPr lang="sk-SK" altLang="sk-SK" sz="1800" dirty="0"/>
              <a:t>)</a:t>
            </a:r>
          </a:p>
          <a:p>
            <a:pPr lvl="1"/>
            <a:r>
              <a:rPr lang="sk-SK" altLang="sk-SK" sz="1800" i="1" dirty="0" err="1"/>
              <a:t>encourageing</a:t>
            </a:r>
            <a:r>
              <a:rPr lang="sk-SK" altLang="sk-SK" sz="1800" dirty="0"/>
              <a:t> (</a:t>
            </a:r>
            <a:r>
              <a:rPr lang="sk-SK" altLang="sk-SK" sz="1800" dirty="0" err="1"/>
              <a:t>supporting</a:t>
            </a:r>
            <a:r>
              <a:rPr lang="sk-SK" altLang="sk-SK" sz="1800" dirty="0"/>
              <a:t>, </a:t>
            </a:r>
            <a:r>
              <a:rPr lang="sk-SK" altLang="sk-SK" sz="1800" dirty="0" err="1"/>
              <a:t>motivating</a:t>
            </a:r>
            <a:r>
              <a:rPr lang="sk-SK" altLang="sk-SK" sz="1800" dirty="0"/>
              <a:t> and </a:t>
            </a:r>
            <a:r>
              <a:rPr lang="sk-SK" altLang="sk-SK" sz="1800" dirty="0" err="1"/>
              <a:t>inspiring</a:t>
            </a:r>
            <a:r>
              <a:rPr lang="sk-SK" altLang="sk-SK" sz="1800" dirty="0"/>
              <a:t>) </a:t>
            </a:r>
          </a:p>
          <a:p>
            <a:pPr lvl="1"/>
            <a:r>
              <a:rPr lang="sk-SK" altLang="sk-SK" sz="1800" i="1" dirty="0" err="1"/>
              <a:t>interested</a:t>
            </a:r>
            <a:r>
              <a:rPr lang="sk-SK" altLang="sk-SK" sz="1800" i="1" dirty="0"/>
              <a:t> </a:t>
            </a:r>
            <a:r>
              <a:rPr lang="sk-SK" altLang="sk-SK" sz="1800" dirty="0"/>
              <a:t>(</a:t>
            </a:r>
            <a:r>
              <a:rPr lang="sk-SK" altLang="sk-SK" sz="1800" dirty="0" err="1"/>
              <a:t>supervisor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is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interested</a:t>
            </a:r>
            <a:r>
              <a:rPr lang="sk-SK" altLang="sk-SK" sz="1800" dirty="0"/>
              <a:t> </a:t>
            </a:r>
            <a:r>
              <a:rPr lang="sk-SK" altLang="sk-SK" sz="1800" dirty="0" err="1"/>
              <a:t>not</a:t>
            </a:r>
            <a:r>
              <a:rPr lang="sk-SK" altLang="sk-SK" sz="1800" dirty="0"/>
              <a:t> </a:t>
            </a:r>
            <a:r>
              <a:rPr lang="sk-SK" altLang="sk-SK" sz="1800" dirty="0" err="1"/>
              <a:t>only</a:t>
            </a:r>
            <a:r>
              <a:rPr lang="sk-SK" altLang="sk-SK" sz="1800" dirty="0"/>
              <a:t> in </a:t>
            </a:r>
            <a:r>
              <a:rPr lang="sk-SK" altLang="sk-SK" sz="1800" dirty="0" err="1"/>
              <a:t>results</a:t>
            </a:r>
            <a:r>
              <a:rPr lang="sk-SK" altLang="sk-SK" sz="1800" dirty="0"/>
              <a:t>, </a:t>
            </a:r>
            <a:r>
              <a:rPr lang="sk-SK" altLang="sk-SK" sz="1800" dirty="0" err="1"/>
              <a:t>but</a:t>
            </a:r>
            <a:r>
              <a:rPr lang="sk-SK" altLang="sk-SK" sz="1800" dirty="0"/>
              <a:t> in </a:t>
            </a:r>
            <a:r>
              <a:rPr lang="sk-SK" altLang="sk-SK" sz="1800" dirty="0" err="1"/>
              <a:t>knowing</a:t>
            </a:r>
            <a:r>
              <a:rPr lang="sk-SK" altLang="sk-SK" sz="1800" dirty="0"/>
              <a:t> the </a:t>
            </a:r>
            <a:r>
              <a:rPr lang="sk-SK" altLang="sk-SK" sz="1800" dirty="0" err="1"/>
              <a:t>doctoral</a:t>
            </a:r>
            <a:r>
              <a:rPr lang="sk-SK" altLang="sk-SK" sz="1800" dirty="0"/>
              <a:t> </a:t>
            </a:r>
            <a:r>
              <a:rPr lang="sk-SK" altLang="sk-SK" sz="1800" dirty="0" err="1"/>
              <a:t>candidate</a:t>
            </a:r>
            <a:r>
              <a:rPr lang="sk-SK" altLang="sk-SK" sz="1800" dirty="0"/>
              <a:t> as a person)</a:t>
            </a:r>
          </a:p>
          <a:p>
            <a:pPr lvl="1"/>
            <a:r>
              <a:rPr lang="sk-SK" altLang="sk-SK" sz="1800" i="1" dirty="0" err="1"/>
              <a:t>open</a:t>
            </a:r>
            <a:r>
              <a:rPr lang="sk-SK" altLang="sk-SK" sz="1800" i="1" dirty="0"/>
              <a:t> and </a:t>
            </a:r>
            <a:r>
              <a:rPr lang="sk-SK" altLang="sk-SK" sz="1800" i="1" dirty="0" err="1"/>
              <a:t>flexible</a:t>
            </a:r>
            <a:r>
              <a:rPr lang="sk-SK" altLang="sk-SK" sz="1800" i="1" dirty="0"/>
              <a:t> </a:t>
            </a:r>
            <a:r>
              <a:rPr lang="sk-SK" altLang="sk-SK" sz="1800" dirty="0"/>
              <a:t>(</a:t>
            </a:r>
            <a:r>
              <a:rPr lang="sk-SK" altLang="sk-SK" sz="1800" dirty="0" err="1"/>
              <a:t>supervisor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is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open</a:t>
            </a:r>
            <a:r>
              <a:rPr lang="sk-SK" altLang="sk-SK" sz="1800" dirty="0"/>
              <a:t> to </a:t>
            </a:r>
            <a:r>
              <a:rPr lang="sk-SK" altLang="sk-SK" sz="1800" dirty="0" err="1"/>
              <a:t>discuss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problems</a:t>
            </a:r>
            <a:r>
              <a:rPr lang="sk-SK" altLang="sk-SK" sz="1800" dirty="0"/>
              <a:t> and to </a:t>
            </a:r>
            <a:r>
              <a:rPr lang="sk-SK" altLang="sk-SK" sz="1800" dirty="0" err="1"/>
              <a:t>adapt</a:t>
            </a:r>
            <a:r>
              <a:rPr lang="sk-SK" altLang="sk-SK" sz="1800" dirty="0"/>
              <a:t> to </a:t>
            </a:r>
            <a:r>
              <a:rPr lang="sk-SK" altLang="sk-SK" sz="1800" dirty="0" err="1"/>
              <a:t>changing</a:t>
            </a:r>
            <a:r>
              <a:rPr lang="sk-SK" altLang="sk-SK" sz="1800" dirty="0"/>
              <a:t> </a:t>
            </a:r>
            <a:r>
              <a:rPr lang="sk-SK" altLang="sk-SK" sz="1800" dirty="0" err="1"/>
              <a:t>needs</a:t>
            </a:r>
            <a:r>
              <a:rPr lang="sk-SK" altLang="sk-SK" sz="1800" dirty="0"/>
              <a:t> of the </a:t>
            </a:r>
            <a:r>
              <a:rPr lang="sk-SK" altLang="sk-SK" sz="1800" dirty="0" err="1"/>
              <a:t>candidate</a:t>
            </a:r>
            <a:r>
              <a:rPr lang="sk-SK" altLang="sk-SK" sz="1800" dirty="0"/>
              <a:t>) </a:t>
            </a:r>
          </a:p>
          <a:p>
            <a:pPr lvl="1"/>
            <a:r>
              <a:rPr lang="sk-SK" altLang="sk-SK" sz="1800" i="1" dirty="0" err="1"/>
              <a:t>professional</a:t>
            </a:r>
            <a:r>
              <a:rPr lang="sk-SK" altLang="sk-SK" sz="1800" dirty="0"/>
              <a:t> (</a:t>
            </a:r>
            <a:r>
              <a:rPr lang="sk-SK" altLang="sk-SK" sz="1800" dirty="0" err="1"/>
              <a:t>supervisor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is</a:t>
            </a:r>
            <a:r>
              <a:rPr lang="sk-SK" altLang="sk-SK" sz="1800" dirty="0"/>
              <a:t> </a:t>
            </a:r>
            <a:r>
              <a:rPr lang="sk-SK" altLang="sk-SK" sz="1800" dirty="0" err="1"/>
              <a:t>an</a:t>
            </a:r>
            <a:r>
              <a:rPr lang="sk-SK" altLang="sk-SK" sz="1800" dirty="0"/>
              <a:t> expert and </a:t>
            </a:r>
            <a:r>
              <a:rPr lang="sk-SK" altLang="sk-SK" sz="1800" u="sng" dirty="0" err="1"/>
              <a:t>active</a:t>
            </a:r>
            <a:r>
              <a:rPr lang="sk-SK" altLang="sk-SK" sz="1800" u="sng" dirty="0"/>
              <a:t> </a:t>
            </a:r>
            <a:r>
              <a:rPr lang="sk-SK" altLang="sk-SK" sz="1800" u="sng" dirty="0" err="1"/>
              <a:t>researcher</a:t>
            </a:r>
            <a:r>
              <a:rPr lang="sk-SK" altLang="sk-SK" sz="1800" u="sng" dirty="0"/>
              <a:t> </a:t>
            </a:r>
            <a:r>
              <a:rPr lang="sk-SK" altLang="sk-SK" sz="1800" dirty="0"/>
              <a:t>in the </a:t>
            </a:r>
            <a:r>
              <a:rPr lang="sk-SK" altLang="sk-SK" sz="1800" dirty="0" err="1"/>
              <a:t>doctoral</a:t>
            </a:r>
            <a:r>
              <a:rPr lang="sk-SK" altLang="sk-SK" sz="1800" dirty="0"/>
              <a:t> </a:t>
            </a:r>
            <a:r>
              <a:rPr lang="sk-SK" altLang="sk-SK" sz="1800" dirty="0" err="1"/>
              <a:t>topic</a:t>
            </a:r>
            <a:r>
              <a:rPr lang="sk-SK" altLang="sk-SK" sz="1800" dirty="0"/>
              <a:t> – s/he </a:t>
            </a:r>
            <a:r>
              <a:rPr lang="sk-SK" altLang="sk-SK" sz="1800" dirty="0" err="1"/>
              <a:t>helps</a:t>
            </a:r>
            <a:r>
              <a:rPr lang="sk-SK" altLang="sk-SK" sz="1800" dirty="0"/>
              <a:t> the </a:t>
            </a:r>
            <a:r>
              <a:rPr lang="sk-SK" altLang="sk-SK" sz="1800" dirty="0" err="1"/>
              <a:t>candidate</a:t>
            </a:r>
            <a:r>
              <a:rPr lang="sk-SK" altLang="sk-SK" sz="1800" dirty="0"/>
              <a:t> in </a:t>
            </a:r>
            <a:r>
              <a:rPr lang="sk-SK" altLang="sk-SK" sz="1800" dirty="0" err="1"/>
              <a:t>networking</a:t>
            </a:r>
            <a:r>
              <a:rPr lang="sk-SK" altLang="sk-SK" sz="1800" dirty="0"/>
              <a:t>) </a:t>
            </a:r>
          </a:p>
          <a:p>
            <a:pPr lvl="1"/>
            <a:r>
              <a:rPr lang="sk-SK" altLang="sk-SK" sz="1800" i="1" dirty="0" err="1"/>
              <a:t>supportive</a:t>
            </a:r>
            <a:r>
              <a:rPr lang="sk-SK" altLang="sk-SK" sz="1800" dirty="0"/>
              <a:t> (</a:t>
            </a:r>
            <a:r>
              <a:rPr lang="sk-SK" altLang="sk-SK" sz="1800" dirty="0" err="1"/>
              <a:t>supervisor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supports</a:t>
            </a:r>
            <a:r>
              <a:rPr lang="sk-SK" altLang="sk-SK" sz="1800" dirty="0"/>
              <a:t> the </a:t>
            </a:r>
            <a:r>
              <a:rPr lang="sk-SK" altLang="sk-SK" sz="1800" dirty="0" err="1"/>
              <a:t>candidate</a:t>
            </a:r>
            <a:r>
              <a:rPr lang="sk-SK" altLang="sk-SK" sz="1800" dirty="0"/>
              <a:t> in </a:t>
            </a:r>
            <a:r>
              <a:rPr lang="sk-SK" altLang="sk-SK" sz="1800" dirty="0" err="1"/>
              <a:t>his</a:t>
            </a:r>
            <a:r>
              <a:rPr lang="sk-SK" altLang="sk-SK" sz="1800" dirty="0"/>
              <a:t>/</a:t>
            </a:r>
            <a:r>
              <a:rPr lang="sk-SK" altLang="sk-SK" sz="1800" dirty="0" err="1"/>
              <a:t>her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personal</a:t>
            </a:r>
            <a:r>
              <a:rPr lang="sk-SK" altLang="sk-SK" sz="1800" dirty="0"/>
              <a:t> and </a:t>
            </a:r>
            <a:r>
              <a:rPr lang="sk-SK" altLang="sk-SK" sz="1800" dirty="0" err="1"/>
              <a:t>career</a:t>
            </a:r>
            <a:r>
              <a:rPr lang="sk-SK" altLang="sk-SK" sz="1800" dirty="0"/>
              <a:t> </a:t>
            </a:r>
            <a:r>
              <a:rPr lang="sk-SK" altLang="sk-SK" sz="1800" dirty="0" err="1"/>
              <a:t>development</a:t>
            </a:r>
            <a:r>
              <a:rPr lang="sk-SK" altLang="sk-SK" sz="1800" dirty="0"/>
              <a:t>, </a:t>
            </a:r>
            <a:r>
              <a:rPr lang="sk-SK" altLang="sk-SK" sz="1800" dirty="0" err="1"/>
              <a:t>can</a:t>
            </a:r>
            <a:r>
              <a:rPr lang="sk-SK" altLang="sk-SK" sz="1800" dirty="0"/>
              <a:t> </a:t>
            </a:r>
            <a:r>
              <a:rPr lang="sk-SK" altLang="sk-SK" sz="1800" dirty="0" err="1"/>
              <a:t>recognise</a:t>
            </a:r>
            <a:r>
              <a:rPr lang="sk-SK" altLang="sk-SK" sz="1800" dirty="0"/>
              <a:t> and </a:t>
            </a:r>
            <a:r>
              <a:rPr lang="sk-SK" altLang="sk-SK" sz="1800" dirty="0" err="1"/>
              <a:t>help</a:t>
            </a:r>
            <a:r>
              <a:rPr lang="sk-SK" altLang="sk-SK" sz="1800" dirty="0"/>
              <a:t> with </a:t>
            </a:r>
            <a:r>
              <a:rPr lang="sk-SK" altLang="sk-SK" sz="1800" dirty="0" err="1"/>
              <a:t>crises</a:t>
            </a:r>
            <a:r>
              <a:rPr lang="sk-SK" altLang="sk-SK" sz="1800" dirty="0"/>
              <a:t>)  </a:t>
            </a:r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076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Summary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600" dirty="0" err="1"/>
              <a:t>Doctoral</a:t>
            </a:r>
            <a:r>
              <a:rPr lang="sk-SK" sz="2600" dirty="0"/>
              <a:t> </a:t>
            </a:r>
            <a:r>
              <a:rPr lang="sk-SK" sz="2600" dirty="0" err="1"/>
              <a:t>supervision</a:t>
            </a:r>
            <a:r>
              <a:rPr lang="sk-SK" sz="2600" dirty="0"/>
              <a:t> </a:t>
            </a:r>
            <a:r>
              <a:rPr lang="sk-SK" sz="2600" dirty="0" err="1"/>
              <a:t>today</a:t>
            </a:r>
            <a:r>
              <a:rPr lang="sk-SK" sz="2600" dirty="0"/>
              <a:t> </a:t>
            </a:r>
            <a:r>
              <a:rPr lang="sk-SK" sz="2600" dirty="0" err="1"/>
              <a:t>is</a:t>
            </a:r>
            <a:r>
              <a:rPr lang="sk-SK" sz="2600" dirty="0"/>
              <a:t> a </a:t>
            </a:r>
            <a:r>
              <a:rPr lang="sk-SK" sz="2600" dirty="0" err="1"/>
              <a:t>serious</a:t>
            </a:r>
            <a:r>
              <a:rPr lang="sk-SK" sz="2600" dirty="0"/>
              <a:t> and </a:t>
            </a:r>
            <a:r>
              <a:rPr lang="sk-SK" sz="2600" dirty="0" err="1"/>
              <a:t>challenging</a:t>
            </a:r>
            <a:r>
              <a:rPr lang="sk-SK" sz="2600" dirty="0"/>
              <a:t> </a:t>
            </a:r>
            <a:r>
              <a:rPr lang="sk-SK" sz="2600" dirty="0" err="1"/>
              <a:t>task</a:t>
            </a:r>
            <a:r>
              <a:rPr lang="sk-SK" sz="2600" dirty="0"/>
              <a:t> </a:t>
            </a:r>
            <a:r>
              <a:rPr lang="sk-SK" sz="2600" dirty="0" err="1"/>
              <a:t>that</a:t>
            </a:r>
            <a:r>
              <a:rPr lang="sk-SK" sz="2600" dirty="0"/>
              <a:t> </a:t>
            </a:r>
            <a:r>
              <a:rPr lang="sk-SK" sz="2600" dirty="0" err="1"/>
              <a:t>requires</a:t>
            </a:r>
            <a:r>
              <a:rPr lang="sk-SK" sz="2600" dirty="0"/>
              <a:t> </a:t>
            </a:r>
            <a:r>
              <a:rPr lang="sk-SK" sz="2600" dirty="0" err="1"/>
              <a:t>many</a:t>
            </a:r>
            <a:r>
              <a:rPr lang="sk-SK" sz="2600" dirty="0"/>
              <a:t> more </a:t>
            </a:r>
            <a:r>
              <a:rPr lang="sk-SK" sz="2600" dirty="0" err="1"/>
              <a:t>responsibilities</a:t>
            </a:r>
            <a:r>
              <a:rPr lang="sk-SK" sz="2600" dirty="0"/>
              <a:t> than in the </a:t>
            </a:r>
            <a:r>
              <a:rPr lang="sk-SK" sz="2600" dirty="0" err="1"/>
              <a:t>past</a:t>
            </a:r>
            <a:endParaRPr lang="sk-SK" sz="2600" dirty="0"/>
          </a:p>
          <a:p>
            <a:r>
              <a:rPr lang="sk-SK" sz="2600" dirty="0" err="1"/>
              <a:t>First</a:t>
            </a:r>
            <a:r>
              <a:rPr lang="sk-SK" sz="2600" dirty="0"/>
              <a:t>, </a:t>
            </a:r>
            <a:r>
              <a:rPr lang="sk-SK" sz="2600" dirty="0" err="1"/>
              <a:t>good</a:t>
            </a:r>
            <a:r>
              <a:rPr lang="sk-SK" sz="2600" dirty="0"/>
              <a:t> </a:t>
            </a:r>
            <a:r>
              <a:rPr lang="sk-SK" sz="2600" dirty="0" err="1"/>
              <a:t>supervision</a:t>
            </a:r>
            <a:r>
              <a:rPr lang="sk-SK" sz="2600" dirty="0"/>
              <a:t> </a:t>
            </a:r>
            <a:r>
              <a:rPr lang="sk-SK" sz="2600" dirty="0" err="1"/>
              <a:t>is</a:t>
            </a:r>
            <a:r>
              <a:rPr lang="sk-SK" sz="2600" dirty="0"/>
              <a:t> </a:t>
            </a:r>
            <a:r>
              <a:rPr lang="sk-SK" sz="2600" dirty="0" err="1"/>
              <a:t>based</a:t>
            </a:r>
            <a:r>
              <a:rPr lang="sk-SK" sz="2600" dirty="0"/>
              <a:t> on </a:t>
            </a:r>
            <a:r>
              <a:rPr lang="sk-SK" sz="2600" dirty="0" err="1"/>
              <a:t>active</a:t>
            </a:r>
            <a:r>
              <a:rPr lang="sk-SK" sz="2600" dirty="0"/>
              <a:t> </a:t>
            </a:r>
            <a:r>
              <a:rPr lang="sk-SK" sz="2600" dirty="0" err="1"/>
              <a:t>research</a:t>
            </a:r>
            <a:r>
              <a:rPr lang="sk-SK" sz="2600" dirty="0"/>
              <a:t> of the </a:t>
            </a:r>
            <a:r>
              <a:rPr lang="sk-SK" sz="2600" dirty="0" err="1"/>
              <a:t>supervisor</a:t>
            </a:r>
            <a:r>
              <a:rPr lang="sk-SK" sz="2600" dirty="0"/>
              <a:t> and </a:t>
            </a:r>
            <a:r>
              <a:rPr lang="sk-SK" sz="2600" dirty="0" err="1"/>
              <a:t>inclusive</a:t>
            </a:r>
            <a:r>
              <a:rPr lang="sk-SK" sz="2600" dirty="0"/>
              <a:t> </a:t>
            </a:r>
            <a:r>
              <a:rPr lang="sk-SK" sz="2600" dirty="0" err="1"/>
              <a:t>research</a:t>
            </a:r>
            <a:r>
              <a:rPr lang="sk-SK" sz="2600" dirty="0"/>
              <a:t> </a:t>
            </a:r>
            <a:r>
              <a:rPr lang="sk-SK" sz="2600" dirty="0" err="1"/>
              <a:t>environment</a:t>
            </a:r>
            <a:endParaRPr lang="sk-SK" sz="2600" dirty="0"/>
          </a:p>
          <a:p>
            <a:r>
              <a:rPr lang="sk-SK" sz="2600" dirty="0" err="1"/>
              <a:t>Second</a:t>
            </a:r>
            <a:r>
              <a:rPr lang="sk-SK" sz="2600" dirty="0"/>
              <a:t>, </a:t>
            </a:r>
            <a:r>
              <a:rPr lang="sk-SK" sz="2600" dirty="0" err="1"/>
              <a:t>good</a:t>
            </a:r>
            <a:r>
              <a:rPr lang="sk-SK" sz="2600" dirty="0"/>
              <a:t> </a:t>
            </a:r>
            <a:r>
              <a:rPr lang="sk-SK" sz="2600" dirty="0" err="1"/>
              <a:t>supervision</a:t>
            </a:r>
            <a:r>
              <a:rPr lang="sk-SK" sz="2600" dirty="0"/>
              <a:t> </a:t>
            </a:r>
            <a:r>
              <a:rPr lang="sk-SK" sz="2600" dirty="0" err="1"/>
              <a:t>includes</a:t>
            </a:r>
            <a:r>
              <a:rPr lang="sk-SK" sz="2600" dirty="0"/>
              <a:t> </a:t>
            </a:r>
            <a:r>
              <a:rPr lang="sk-SK" sz="2600" dirty="0" err="1"/>
              <a:t>taking</a:t>
            </a:r>
            <a:r>
              <a:rPr lang="sk-SK" sz="2600" dirty="0"/>
              <a:t> </a:t>
            </a:r>
            <a:r>
              <a:rPr lang="sk-SK" sz="2600" dirty="0" err="1"/>
              <a:t>care</a:t>
            </a:r>
            <a:r>
              <a:rPr lang="sk-SK" sz="2600" dirty="0"/>
              <a:t> </a:t>
            </a:r>
            <a:r>
              <a:rPr lang="sk-SK" sz="2600" dirty="0" err="1"/>
              <a:t>also</a:t>
            </a:r>
            <a:r>
              <a:rPr lang="sk-SK" sz="2600" dirty="0"/>
              <a:t> of </a:t>
            </a:r>
            <a:r>
              <a:rPr lang="sk-SK" sz="2600" dirty="0" err="1"/>
              <a:t>other</a:t>
            </a:r>
            <a:r>
              <a:rPr lang="sk-SK" sz="2600" dirty="0"/>
              <a:t> than </a:t>
            </a:r>
            <a:r>
              <a:rPr lang="sk-SK" sz="2600" dirty="0" err="1"/>
              <a:t>research</a:t>
            </a:r>
            <a:r>
              <a:rPr lang="sk-SK" sz="2600" dirty="0"/>
              <a:t> </a:t>
            </a:r>
            <a:r>
              <a:rPr lang="sk-SK" sz="2600" dirty="0" err="1"/>
              <a:t>challenges</a:t>
            </a:r>
            <a:r>
              <a:rPr lang="sk-SK" sz="2600" dirty="0"/>
              <a:t> (</a:t>
            </a:r>
            <a:r>
              <a:rPr lang="sk-SK" sz="2600" dirty="0" err="1"/>
              <a:t>incl</a:t>
            </a:r>
            <a:r>
              <a:rPr lang="sk-SK" sz="2600" dirty="0"/>
              <a:t>. </a:t>
            </a:r>
            <a:r>
              <a:rPr lang="sk-SK" sz="2600" dirty="0" err="1"/>
              <a:t>life-work</a:t>
            </a:r>
            <a:r>
              <a:rPr lang="sk-SK" sz="2600" dirty="0"/>
              <a:t> </a:t>
            </a:r>
            <a:r>
              <a:rPr lang="sk-SK" sz="2600" dirty="0" err="1"/>
              <a:t>balance</a:t>
            </a:r>
            <a:r>
              <a:rPr lang="sk-SK" sz="2600" dirty="0"/>
              <a:t> and </a:t>
            </a:r>
            <a:r>
              <a:rPr lang="sk-SK" sz="2600" dirty="0" err="1"/>
              <a:t>well-being</a:t>
            </a:r>
            <a:r>
              <a:rPr lang="sk-SK" sz="2600" dirty="0"/>
              <a:t>)</a:t>
            </a:r>
          </a:p>
          <a:p>
            <a:r>
              <a:rPr lang="sk-SK" sz="2600" dirty="0"/>
              <a:t>„</a:t>
            </a:r>
            <a:r>
              <a:rPr lang="sk-SK" sz="2600" dirty="0" err="1"/>
              <a:t>Training</a:t>
            </a:r>
            <a:r>
              <a:rPr lang="sk-SK" sz="2600" dirty="0"/>
              <a:t>“ </a:t>
            </a:r>
            <a:r>
              <a:rPr lang="sk-SK" sz="2600" dirty="0" err="1"/>
              <a:t>for</a:t>
            </a:r>
            <a:r>
              <a:rPr lang="sk-SK" sz="2600" dirty="0"/>
              <a:t> new </a:t>
            </a:r>
            <a:r>
              <a:rPr lang="sk-SK" sz="2600" dirty="0" err="1"/>
              <a:t>supervisors</a:t>
            </a:r>
            <a:r>
              <a:rPr lang="sk-SK" sz="2600" dirty="0"/>
              <a:t> </a:t>
            </a:r>
            <a:r>
              <a:rPr lang="sk-SK" sz="2600" dirty="0" err="1"/>
              <a:t>should</a:t>
            </a:r>
            <a:r>
              <a:rPr lang="sk-SK" sz="2600" dirty="0"/>
              <a:t> </a:t>
            </a:r>
            <a:r>
              <a:rPr lang="sk-SK" sz="2600" dirty="0" err="1"/>
              <a:t>become</a:t>
            </a:r>
            <a:r>
              <a:rPr lang="sk-SK" sz="2600" dirty="0"/>
              <a:t> a </a:t>
            </a:r>
            <a:r>
              <a:rPr lang="sk-SK" sz="2600" dirty="0" err="1"/>
              <a:t>norm</a:t>
            </a:r>
            <a:r>
              <a:rPr lang="sk-SK" sz="2600" dirty="0"/>
              <a:t> and a </a:t>
            </a:r>
            <a:r>
              <a:rPr lang="sk-SK" sz="2600" dirty="0" err="1"/>
              <a:t>must</a:t>
            </a:r>
            <a:r>
              <a:rPr lang="sk-SK" sz="2600" dirty="0"/>
              <a:t>    </a:t>
            </a:r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213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Recommended</a:t>
            </a:r>
            <a:r>
              <a:rPr lang="sk-SK" b="1" dirty="0"/>
              <a:t> </a:t>
            </a:r>
            <a:r>
              <a:rPr lang="sk-SK" b="1" dirty="0" err="1"/>
              <a:t>sources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err="1"/>
              <a:t>Brentel</a:t>
            </a:r>
            <a:r>
              <a:rPr lang="sk-SK" dirty="0"/>
              <a:t>, H. 2018. </a:t>
            </a:r>
            <a:r>
              <a:rPr lang="sk-SK" i="1" dirty="0" err="1"/>
              <a:t>Doctoral</a:t>
            </a:r>
            <a:r>
              <a:rPr lang="sk-SK" i="1" dirty="0"/>
              <a:t> </a:t>
            </a:r>
            <a:r>
              <a:rPr lang="sk-SK" i="1" dirty="0" err="1"/>
              <a:t>supervision</a:t>
            </a:r>
            <a:r>
              <a:rPr lang="sk-SK" i="1" dirty="0"/>
              <a:t>. </a:t>
            </a:r>
            <a:r>
              <a:rPr lang="sk-SK" i="1" dirty="0" err="1"/>
              <a:t>Handbook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establishing</a:t>
            </a:r>
            <a:r>
              <a:rPr lang="sk-SK" i="1" dirty="0"/>
              <a:t> a </a:t>
            </a:r>
            <a:r>
              <a:rPr lang="sk-SK" i="1" dirty="0" err="1"/>
              <a:t>productive</a:t>
            </a:r>
            <a:r>
              <a:rPr lang="sk-SK" i="1" dirty="0"/>
              <a:t> and </a:t>
            </a:r>
            <a:r>
              <a:rPr lang="sk-SK" i="1" dirty="0" err="1"/>
              <a:t>supportive</a:t>
            </a:r>
            <a:r>
              <a:rPr lang="sk-SK" i="1" dirty="0"/>
              <a:t> </a:t>
            </a:r>
            <a:r>
              <a:rPr lang="sk-SK" i="1" dirty="0" err="1"/>
              <a:t>supervision</a:t>
            </a:r>
            <a:r>
              <a:rPr lang="sk-SK" i="1" dirty="0"/>
              <a:t> </a:t>
            </a:r>
            <a:r>
              <a:rPr lang="sk-SK" i="1" dirty="0" err="1"/>
              <a:t>culture</a:t>
            </a:r>
            <a:r>
              <a:rPr lang="sk-SK" dirty="0"/>
              <a:t>. Frankfurt </a:t>
            </a:r>
            <a:r>
              <a:rPr lang="sk-SK" dirty="0" err="1"/>
              <a:t>am</a:t>
            </a:r>
            <a:r>
              <a:rPr lang="sk-SK" dirty="0"/>
              <a:t> </a:t>
            </a:r>
            <a:r>
              <a:rPr lang="sk-SK" dirty="0" err="1"/>
              <a:t>Main</a:t>
            </a:r>
            <a:r>
              <a:rPr lang="sk-SK" dirty="0"/>
              <a:t>/ </a:t>
            </a:r>
            <a:r>
              <a:rPr lang="sk-SK" dirty="0" err="1"/>
              <a:t>Nürnberg</a:t>
            </a:r>
            <a:r>
              <a:rPr lang="sk-SK" dirty="0"/>
              <a:t>: KDD</a:t>
            </a:r>
          </a:p>
          <a:p>
            <a:r>
              <a:rPr lang="sk-SK" dirty="0" err="1"/>
              <a:t>Gatfield</a:t>
            </a:r>
            <a:r>
              <a:rPr lang="sk-SK" dirty="0"/>
              <a:t>, T. and </a:t>
            </a:r>
            <a:r>
              <a:rPr lang="sk-SK" dirty="0" err="1"/>
              <a:t>Alpert</a:t>
            </a:r>
            <a:r>
              <a:rPr lang="sk-SK" dirty="0"/>
              <a:t>, F. 2002. The </a:t>
            </a:r>
            <a:r>
              <a:rPr lang="sk-SK" dirty="0" err="1"/>
              <a:t>supervisory</a:t>
            </a:r>
            <a:r>
              <a:rPr lang="sk-SK" dirty="0"/>
              <a:t> management </a:t>
            </a:r>
            <a:r>
              <a:rPr lang="sk-SK" dirty="0" err="1"/>
              <a:t>styles</a:t>
            </a:r>
            <a:r>
              <a:rPr lang="sk-SK" dirty="0"/>
              <a:t> model. In: </a:t>
            </a:r>
            <a:r>
              <a:rPr lang="sk-SK" dirty="0" err="1"/>
              <a:t>Good</a:t>
            </a:r>
            <a:r>
              <a:rPr lang="sk-SK" dirty="0"/>
              <a:t>, A., </a:t>
            </a:r>
            <a:r>
              <a:rPr lang="sk-SK" dirty="0" err="1"/>
              <a:t>Herrinmgton</a:t>
            </a:r>
            <a:r>
              <a:rPr lang="sk-SK" dirty="0"/>
              <a:t>, J. and </a:t>
            </a:r>
            <a:r>
              <a:rPr lang="sk-SK" dirty="0" err="1"/>
              <a:t>Northcote</a:t>
            </a:r>
            <a:r>
              <a:rPr lang="sk-SK" dirty="0"/>
              <a:t>, M. (</a:t>
            </a:r>
            <a:r>
              <a:rPr lang="sk-SK" dirty="0" err="1"/>
              <a:t>eds</a:t>
            </a:r>
            <a:r>
              <a:rPr lang="sk-SK" dirty="0"/>
              <a:t>.): </a:t>
            </a:r>
            <a:r>
              <a:rPr lang="sk-SK" i="1" dirty="0" err="1"/>
              <a:t>Proceedings</a:t>
            </a:r>
            <a:r>
              <a:rPr lang="sk-SK" i="1" dirty="0"/>
              <a:t> of the 2002 </a:t>
            </a:r>
            <a:r>
              <a:rPr lang="sk-SK" i="1" dirty="0" err="1"/>
              <a:t>Annual</a:t>
            </a:r>
            <a:r>
              <a:rPr lang="sk-SK" i="1" dirty="0"/>
              <a:t> International </a:t>
            </a:r>
            <a:r>
              <a:rPr lang="sk-SK" i="1" dirty="0" err="1"/>
              <a:t>Conference</a:t>
            </a:r>
            <a:r>
              <a:rPr lang="sk-SK" i="1" dirty="0"/>
              <a:t> of the </a:t>
            </a:r>
            <a:r>
              <a:rPr lang="sk-SK" i="1" dirty="0" err="1"/>
              <a:t>Higher</a:t>
            </a:r>
            <a:r>
              <a:rPr lang="sk-SK" i="1" dirty="0"/>
              <a:t> </a:t>
            </a:r>
            <a:r>
              <a:rPr lang="sk-SK" i="1" dirty="0" err="1"/>
              <a:t>Education</a:t>
            </a:r>
            <a:r>
              <a:rPr lang="sk-SK" i="1" dirty="0"/>
              <a:t> </a:t>
            </a:r>
            <a:r>
              <a:rPr lang="sk-SK" i="1" dirty="0" err="1"/>
              <a:t>Research</a:t>
            </a:r>
            <a:r>
              <a:rPr lang="sk-SK" i="1" dirty="0"/>
              <a:t> and </a:t>
            </a:r>
            <a:r>
              <a:rPr lang="sk-SK" i="1" dirty="0" err="1"/>
              <a:t>Development</a:t>
            </a:r>
            <a:r>
              <a:rPr lang="sk-SK" i="1" dirty="0"/>
              <a:t> Society of </a:t>
            </a:r>
            <a:r>
              <a:rPr lang="sk-SK" i="1" dirty="0" err="1"/>
              <a:t>Australasia</a:t>
            </a:r>
            <a:r>
              <a:rPr lang="sk-SK" dirty="0"/>
              <a:t>. Perth: </a:t>
            </a:r>
            <a:r>
              <a:rPr lang="sk-SK" dirty="0" err="1"/>
              <a:t>Higher</a:t>
            </a:r>
            <a:r>
              <a:rPr lang="sk-SK" dirty="0"/>
              <a:t> </a:t>
            </a:r>
            <a:r>
              <a:rPr lang="sk-SK" dirty="0" err="1"/>
              <a:t>Education</a:t>
            </a:r>
            <a:r>
              <a:rPr lang="sk-SK" dirty="0"/>
              <a:t> </a:t>
            </a:r>
            <a:r>
              <a:rPr lang="sk-SK" dirty="0" err="1"/>
              <a:t>Research</a:t>
            </a:r>
            <a:r>
              <a:rPr lang="sk-SK" dirty="0"/>
              <a:t> and </a:t>
            </a:r>
            <a:r>
              <a:rPr lang="sk-SK" dirty="0" err="1"/>
              <a:t>Development</a:t>
            </a:r>
            <a:r>
              <a:rPr lang="sk-SK" dirty="0"/>
              <a:t> Society of </a:t>
            </a:r>
            <a:r>
              <a:rPr lang="sk-SK" dirty="0" err="1"/>
              <a:t>Australasia</a:t>
            </a:r>
            <a:r>
              <a:rPr lang="sk-SK" dirty="0"/>
              <a:t>.</a:t>
            </a:r>
          </a:p>
          <a:p>
            <a:r>
              <a:rPr lang="sk-SK" dirty="0" err="1"/>
              <a:t>Lategan</a:t>
            </a:r>
            <a:r>
              <a:rPr lang="sk-SK" dirty="0"/>
              <a:t>, L. O. K. (</a:t>
            </a:r>
            <a:r>
              <a:rPr lang="sk-SK" dirty="0" err="1"/>
              <a:t>ed</a:t>
            </a:r>
            <a:r>
              <a:rPr lang="sk-SK" dirty="0"/>
              <a:t>.). 2008. </a:t>
            </a:r>
            <a:r>
              <a:rPr lang="sk-SK" i="1" dirty="0" err="1"/>
              <a:t>An</a:t>
            </a:r>
            <a:r>
              <a:rPr lang="sk-SK" i="1" dirty="0"/>
              <a:t> </a:t>
            </a:r>
            <a:r>
              <a:rPr lang="sk-SK" i="1" dirty="0" err="1"/>
              <a:t>introduction</a:t>
            </a:r>
            <a:r>
              <a:rPr lang="sk-SK" i="1" dirty="0"/>
              <a:t> to </a:t>
            </a:r>
            <a:r>
              <a:rPr lang="sk-SK" i="1" dirty="0" err="1"/>
              <a:t>postgraduate</a:t>
            </a:r>
            <a:r>
              <a:rPr lang="sk-SK" i="1" dirty="0"/>
              <a:t> </a:t>
            </a:r>
            <a:r>
              <a:rPr lang="sk-SK" i="1" dirty="0" err="1"/>
              <a:t>supervision</a:t>
            </a:r>
            <a:r>
              <a:rPr lang="sk-SK" dirty="0"/>
              <a:t>. </a:t>
            </a:r>
            <a:r>
              <a:rPr lang="sk-SK" dirty="0" err="1"/>
              <a:t>Stellenbosch</a:t>
            </a:r>
            <a:r>
              <a:rPr lang="sk-SK" dirty="0"/>
              <a:t>: Sun Press.</a:t>
            </a:r>
          </a:p>
          <a:p>
            <a:r>
              <a:rPr lang="sk-SK" dirty="0" err="1"/>
              <a:t>Lee</a:t>
            </a:r>
            <a:r>
              <a:rPr lang="sk-SK" dirty="0"/>
              <a:t>, A. 2012. </a:t>
            </a:r>
            <a:r>
              <a:rPr lang="sk-SK" i="1" dirty="0" err="1"/>
              <a:t>Successful</a:t>
            </a:r>
            <a:r>
              <a:rPr lang="sk-SK" i="1" dirty="0"/>
              <a:t> </a:t>
            </a:r>
            <a:r>
              <a:rPr lang="sk-SK" i="1" dirty="0" err="1"/>
              <a:t>research</a:t>
            </a:r>
            <a:r>
              <a:rPr lang="sk-SK" i="1" dirty="0"/>
              <a:t> </a:t>
            </a:r>
            <a:r>
              <a:rPr lang="sk-SK" i="1" dirty="0" err="1"/>
              <a:t>supervision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– New York: </a:t>
            </a:r>
            <a:r>
              <a:rPr lang="sk-SK" dirty="0" err="1"/>
              <a:t>Routledge</a:t>
            </a:r>
            <a:r>
              <a:rPr lang="sk-SK" dirty="0"/>
              <a:t>.</a:t>
            </a:r>
          </a:p>
          <a:p>
            <a:r>
              <a:rPr lang="sk-SK" dirty="0" err="1"/>
              <a:t>Taylor</a:t>
            </a:r>
            <a:r>
              <a:rPr lang="sk-SK" dirty="0"/>
              <a:t>, S. and </a:t>
            </a:r>
            <a:r>
              <a:rPr lang="sk-SK" dirty="0" err="1"/>
              <a:t>Beasley</a:t>
            </a:r>
            <a:r>
              <a:rPr lang="sk-SK" dirty="0"/>
              <a:t>, N. 2005. </a:t>
            </a:r>
            <a:r>
              <a:rPr lang="sk-SK" i="1" dirty="0"/>
              <a:t>A </a:t>
            </a:r>
            <a:r>
              <a:rPr lang="sk-SK" i="1" dirty="0" err="1"/>
              <a:t>Handbook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supervisors</a:t>
            </a:r>
            <a:r>
              <a:rPr lang="sk-SK" dirty="0"/>
              <a:t>. </a:t>
            </a:r>
            <a:r>
              <a:rPr lang="sk-SK" dirty="0" err="1"/>
              <a:t>London</a:t>
            </a:r>
            <a:r>
              <a:rPr lang="sk-SK" dirty="0"/>
              <a:t>  -New York: </a:t>
            </a:r>
            <a:r>
              <a:rPr lang="sk-SK" dirty="0" err="1"/>
              <a:t>Routledge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376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/>
              <a:t>Thank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very</a:t>
            </a:r>
            <a:r>
              <a:rPr lang="sk-SK" dirty="0"/>
              <a:t> </a:t>
            </a:r>
            <a:r>
              <a:rPr lang="sk-SK" dirty="0" err="1"/>
              <a:t>much</a:t>
            </a:r>
            <a:endParaRPr lang="sk-SK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en-GB" dirty="0"/>
              <a:t>Meeting, Montenegro, </a:t>
            </a:r>
            <a:r>
              <a:rPr lang="sk-SK" dirty="0"/>
              <a:t>November</a:t>
            </a:r>
            <a:r>
              <a:rPr lang="en-GB" dirty="0"/>
              <a:t> 20</a:t>
            </a:r>
            <a:r>
              <a:rPr lang="sk-SK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1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Context</a:t>
            </a:r>
            <a:r>
              <a:rPr lang="sk-SK" b="1" dirty="0"/>
              <a:t> (</a:t>
            </a:r>
            <a:r>
              <a:rPr lang="sk-SK" b="1" dirty="0" err="1"/>
              <a:t>matters</a:t>
            </a:r>
            <a:r>
              <a:rPr lang="sk-SK" b="1" dirty="0"/>
              <a:t>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625140"/>
            <a:ext cx="8229600" cy="4525963"/>
          </a:xfrm>
        </p:spPr>
        <p:txBody>
          <a:bodyPr>
            <a:noAutofit/>
          </a:bodyPr>
          <a:lstStyle/>
          <a:p>
            <a:r>
              <a:rPr lang="sk-SK" sz="2300" dirty="0" err="1"/>
              <a:t>Back</a:t>
            </a:r>
            <a:r>
              <a:rPr lang="sk-SK" sz="2300" dirty="0"/>
              <a:t> to Salzburg </a:t>
            </a:r>
            <a:r>
              <a:rPr lang="sk-SK" sz="2300" dirty="0" err="1"/>
              <a:t>Principles</a:t>
            </a:r>
            <a:r>
              <a:rPr lang="sk-SK" sz="2300" dirty="0"/>
              <a:t> I (2005):</a:t>
            </a:r>
          </a:p>
          <a:p>
            <a:pPr lvl="1"/>
            <a:r>
              <a:rPr lang="sk-SK" sz="2300" dirty="0">
                <a:latin typeface="Calibri" pitchFamily="34" charset="0"/>
              </a:rPr>
              <a:t>I. </a:t>
            </a:r>
            <a:r>
              <a:rPr lang="en-US" sz="2300" dirty="0">
                <a:latin typeface="Calibri" pitchFamily="34" charset="0"/>
              </a:rPr>
              <a:t>The core component of doctoral training is the advancement of knowledge through original research</a:t>
            </a:r>
            <a:endParaRPr lang="sk-SK" sz="2300" dirty="0">
              <a:latin typeface="Calibri" pitchFamily="34" charset="0"/>
            </a:endParaRPr>
          </a:p>
          <a:p>
            <a:pPr lvl="1"/>
            <a:r>
              <a:rPr lang="sk-SK" sz="2300" dirty="0">
                <a:latin typeface="Calibri" pitchFamily="34" charset="0"/>
              </a:rPr>
              <a:t>V. </a:t>
            </a:r>
            <a:r>
              <a:rPr lang="en-US" sz="2300" dirty="0">
                <a:latin typeface="Calibri" pitchFamily="34" charset="0"/>
              </a:rPr>
              <a:t>The </a:t>
            </a:r>
            <a:r>
              <a:rPr lang="sk-SK" sz="2300" dirty="0">
                <a:latin typeface="Calibri" pitchFamily="34" charset="0"/>
              </a:rPr>
              <a:t>role of </a:t>
            </a:r>
            <a:r>
              <a:rPr lang="sk-SK" sz="2300" dirty="0" err="1">
                <a:latin typeface="Calibri" pitchFamily="34" charset="0"/>
              </a:rPr>
              <a:t>supervision</a:t>
            </a:r>
            <a:r>
              <a:rPr lang="sk-SK" sz="2300" dirty="0">
                <a:latin typeface="Calibri" pitchFamily="34" charset="0"/>
              </a:rPr>
              <a:t> and </a:t>
            </a:r>
            <a:r>
              <a:rPr lang="sk-SK" sz="2300" dirty="0" err="1">
                <a:latin typeface="Calibri" pitchFamily="34" charset="0"/>
              </a:rPr>
              <a:t>assessment</a:t>
            </a:r>
            <a:r>
              <a:rPr lang="sk-SK" sz="2300" dirty="0">
                <a:latin typeface="Calibri" pitchFamily="34" charset="0"/>
              </a:rPr>
              <a:t> </a:t>
            </a:r>
            <a:r>
              <a:rPr lang="sk-SK" sz="2300" dirty="0" err="1">
                <a:latin typeface="Calibri" pitchFamily="34" charset="0"/>
              </a:rPr>
              <a:t>is</a:t>
            </a:r>
            <a:r>
              <a:rPr lang="sk-SK" sz="2300" dirty="0">
                <a:latin typeface="Calibri" pitchFamily="34" charset="0"/>
              </a:rPr>
              <a:t> </a:t>
            </a:r>
            <a:r>
              <a:rPr lang="sk-SK" sz="2300" dirty="0" err="1">
                <a:latin typeface="Calibri" pitchFamily="34" charset="0"/>
              </a:rPr>
              <a:t>crucial</a:t>
            </a:r>
            <a:endParaRPr lang="sk-SK" sz="2300" dirty="0"/>
          </a:p>
          <a:p>
            <a:r>
              <a:rPr lang="sk-SK" sz="2300" dirty="0" err="1"/>
              <a:t>Since</a:t>
            </a:r>
            <a:r>
              <a:rPr lang="sk-SK" sz="2300" dirty="0"/>
              <a:t> 2005 – major </a:t>
            </a:r>
            <a:r>
              <a:rPr lang="sk-SK" sz="2300" dirty="0" err="1"/>
              <a:t>changes</a:t>
            </a:r>
            <a:r>
              <a:rPr lang="sk-SK" sz="2300" dirty="0"/>
              <a:t> in </a:t>
            </a:r>
            <a:r>
              <a:rPr lang="sk-SK" sz="2300" dirty="0" err="1"/>
              <a:t>doctoral</a:t>
            </a:r>
            <a:r>
              <a:rPr lang="sk-SK" sz="2300" dirty="0"/>
              <a:t> </a:t>
            </a:r>
            <a:r>
              <a:rPr lang="sk-SK" sz="2300" dirty="0" err="1"/>
              <a:t>education</a:t>
            </a:r>
            <a:r>
              <a:rPr lang="sk-SK" sz="2300" dirty="0"/>
              <a:t>:</a:t>
            </a:r>
          </a:p>
          <a:p>
            <a:pPr lvl="1"/>
            <a:r>
              <a:rPr lang="sk-SK" sz="2000" dirty="0" err="1"/>
              <a:t>Trends</a:t>
            </a:r>
            <a:r>
              <a:rPr lang="sk-SK" sz="2000" dirty="0"/>
              <a:t> </a:t>
            </a:r>
            <a:r>
              <a:rPr lang="sk-SK" sz="2000" dirty="0" err="1"/>
              <a:t>towards</a:t>
            </a:r>
            <a:r>
              <a:rPr lang="sk-SK" sz="2000" dirty="0"/>
              <a:t> </a:t>
            </a:r>
            <a:r>
              <a:rPr lang="sk-SK" sz="2000" dirty="0" err="1"/>
              <a:t>structured</a:t>
            </a:r>
            <a:r>
              <a:rPr lang="sk-SK" sz="2000" dirty="0"/>
              <a:t> </a:t>
            </a:r>
            <a:r>
              <a:rPr lang="sk-SK" sz="2000" dirty="0" err="1"/>
              <a:t>programmes</a:t>
            </a:r>
            <a:r>
              <a:rPr lang="sk-SK" sz="2000" dirty="0"/>
              <a:t> and </a:t>
            </a:r>
            <a:r>
              <a:rPr lang="sk-SK" sz="2000" dirty="0" err="1"/>
              <a:t>doctoral</a:t>
            </a:r>
            <a:r>
              <a:rPr lang="sk-SK" sz="2000" dirty="0"/>
              <a:t> </a:t>
            </a:r>
            <a:r>
              <a:rPr lang="sk-SK" sz="2000" dirty="0" err="1"/>
              <a:t>schools</a:t>
            </a:r>
            <a:r>
              <a:rPr lang="sk-SK" sz="2000" dirty="0"/>
              <a:t> (</a:t>
            </a:r>
            <a:r>
              <a:rPr lang="sk-SK" sz="2000" dirty="0" err="1"/>
              <a:t>institutionalisation</a:t>
            </a:r>
            <a:r>
              <a:rPr lang="sk-SK" sz="2000" dirty="0"/>
              <a:t> – </a:t>
            </a:r>
            <a:r>
              <a:rPr lang="sk-SK" sz="2000" dirty="0" err="1"/>
              <a:t>rules</a:t>
            </a:r>
            <a:r>
              <a:rPr lang="sk-SK" sz="2000" dirty="0"/>
              <a:t>, </a:t>
            </a:r>
            <a:r>
              <a:rPr lang="sk-SK" sz="2000" dirty="0" err="1"/>
              <a:t>guidelines</a:t>
            </a:r>
            <a:r>
              <a:rPr lang="sk-SK" sz="2000" dirty="0"/>
              <a:t>, </a:t>
            </a:r>
            <a:r>
              <a:rPr lang="sk-SK" sz="2000" dirty="0" err="1"/>
              <a:t>organised</a:t>
            </a:r>
            <a:r>
              <a:rPr lang="sk-SK" sz="2000" dirty="0"/>
              <a:t> </a:t>
            </a:r>
            <a:r>
              <a:rPr lang="sk-SK" sz="2000" dirty="0" err="1"/>
              <a:t>skills</a:t>
            </a:r>
            <a:r>
              <a:rPr lang="sk-SK" sz="2000" dirty="0"/>
              <a:t> </a:t>
            </a:r>
            <a:r>
              <a:rPr lang="sk-SK" sz="2000" dirty="0" err="1"/>
              <a:t>training</a:t>
            </a:r>
            <a:r>
              <a:rPr lang="sk-SK" sz="2000" dirty="0"/>
              <a:t>)</a:t>
            </a:r>
          </a:p>
          <a:p>
            <a:pPr lvl="1"/>
            <a:r>
              <a:rPr lang="sk-SK" sz="2000" dirty="0" err="1"/>
              <a:t>Diversification</a:t>
            </a:r>
            <a:r>
              <a:rPr lang="sk-SK" sz="2000" dirty="0"/>
              <a:t> of the </a:t>
            </a:r>
            <a:r>
              <a:rPr lang="sk-SK" sz="2000" dirty="0" err="1"/>
              <a:t>population</a:t>
            </a:r>
            <a:r>
              <a:rPr lang="sk-SK" sz="2000" dirty="0"/>
              <a:t> of </a:t>
            </a:r>
            <a:r>
              <a:rPr lang="sk-SK" sz="2000" dirty="0" err="1"/>
              <a:t>doctoral</a:t>
            </a:r>
            <a:r>
              <a:rPr lang="sk-SK" sz="2000" dirty="0"/>
              <a:t> </a:t>
            </a:r>
            <a:r>
              <a:rPr lang="sk-SK" sz="2000" dirty="0" err="1"/>
              <a:t>candidates</a:t>
            </a:r>
            <a:r>
              <a:rPr lang="sk-SK" sz="2000" dirty="0"/>
              <a:t> (</a:t>
            </a:r>
            <a:r>
              <a:rPr lang="sk-SK" sz="2000" dirty="0" err="1"/>
              <a:t>international</a:t>
            </a:r>
            <a:r>
              <a:rPr lang="sk-SK" sz="2000" dirty="0"/>
              <a:t>, </a:t>
            </a:r>
            <a:r>
              <a:rPr lang="sk-SK" sz="2000" dirty="0" err="1"/>
              <a:t>ethnicity</a:t>
            </a:r>
            <a:r>
              <a:rPr lang="sk-SK" sz="2000" dirty="0"/>
              <a:t>, </a:t>
            </a:r>
            <a:r>
              <a:rPr lang="sk-SK" sz="2000" dirty="0" err="1"/>
              <a:t>gender</a:t>
            </a:r>
            <a:r>
              <a:rPr lang="sk-SK" sz="2000" dirty="0"/>
              <a:t>, </a:t>
            </a:r>
            <a:r>
              <a:rPr lang="sk-SK" sz="2000" dirty="0" err="1"/>
              <a:t>age</a:t>
            </a:r>
            <a:r>
              <a:rPr lang="sk-SK" sz="2000" dirty="0"/>
              <a:t>, </a:t>
            </a:r>
            <a:r>
              <a:rPr lang="sk-SK" sz="2000" dirty="0" err="1"/>
              <a:t>fulltime</a:t>
            </a:r>
            <a:r>
              <a:rPr lang="sk-SK" sz="2000" dirty="0"/>
              <a:t>/part </a:t>
            </a:r>
            <a:r>
              <a:rPr lang="sk-SK" sz="2000" dirty="0" err="1"/>
              <a:t>time</a:t>
            </a:r>
            <a:r>
              <a:rPr lang="sk-SK" sz="2000" dirty="0"/>
              <a:t>/ </a:t>
            </a:r>
            <a:r>
              <a:rPr lang="sk-SK" sz="2000" dirty="0" err="1"/>
              <a:t>distant</a:t>
            </a:r>
            <a:r>
              <a:rPr lang="sk-SK" sz="2000" dirty="0"/>
              <a:t>)</a:t>
            </a:r>
          </a:p>
          <a:p>
            <a:pPr lvl="1"/>
            <a:r>
              <a:rPr lang="sk-SK" sz="2000" dirty="0"/>
              <a:t>New </a:t>
            </a:r>
            <a:r>
              <a:rPr lang="sk-SK" sz="2000" dirty="0" err="1"/>
              <a:t>purpose</a:t>
            </a:r>
            <a:r>
              <a:rPr lang="sk-SK" sz="2000" dirty="0"/>
              <a:t> (</a:t>
            </a:r>
            <a:r>
              <a:rPr lang="sk-SK" sz="2000" dirty="0" err="1"/>
              <a:t>instead</a:t>
            </a:r>
            <a:r>
              <a:rPr lang="sk-SK" sz="2000" dirty="0"/>
              <a:t> of </a:t>
            </a:r>
            <a:r>
              <a:rPr lang="sk-SK" sz="2000" dirty="0" err="1"/>
              <a:t>reproducing</a:t>
            </a:r>
            <a:r>
              <a:rPr lang="sk-SK" sz="2000" dirty="0"/>
              <a:t> </a:t>
            </a:r>
            <a:r>
              <a:rPr lang="sk-SK" sz="2000" dirty="0" err="1"/>
              <a:t>academics</a:t>
            </a:r>
            <a:r>
              <a:rPr lang="sk-SK" sz="2000" dirty="0"/>
              <a:t> - </a:t>
            </a:r>
            <a:r>
              <a:rPr lang="sk-SK" sz="2000" dirty="0" err="1"/>
              <a:t>human</a:t>
            </a:r>
            <a:r>
              <a:rPr lang="sk-SK" sz="2000" dirty="0"/>
              <a:t> </a:t>
            </a:r>
            <a:r>
              <a:rPr lang="sk-SK" sz="2000" dirty="0" err="1"/>
              <a:t>capital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knowledge</a:t>
            </a:r>
            <a:r>
              <a:rPr lang="sk-SK" sz="2000" dirty="0"/>
              <a:t> </a:t>
            </a:r>
            <a:r>
              <a:rPr lang="sk-SK" sz="2000" dirty="0" err="1"/>
              <a:t>based</a:t>
            </a:r>
            <a:r>
              <a:rPr lang="sk-SK" sz="2000" dirty="0"/>
              <a:t> </a:t>
            </a:r>
            <a:r>
              <a:rPr lang="sk-SK" sz="2000" dirty="0" err="1"/>
              <a:t>economies</a:t>
            </a:r>
            <a:r>
              <a:rPr lang="sk-SK" sz="2000" dirty="0"/>
              <a:t> and </a:t>
            </a:r>
            <a:r>
              <a:rPr lang="sk-SK" sz="2000" dirty="0" err="1"/>
              <a:t>societies</a:t>
            </a:r>
            <a:r>
              <a:rPr lang="sk-SK" sz="2000" dirty="0"/>
              <a:t> </a:t>
            </a:r>
          </a:p>
          <a:p>
            <a:pPr lvl="1"/>
            <a:r>
              <a:rPr lang="sk-SK" sz="2000" dirty="0" err="1"/>
              <a:t>Changing</a:t>
            </a:r>
            <a:r>
              <a:rPr lang="sk-SK" sz="2000" dirty="0"/>
              <a:t> </a:t>
            </a:r>
            <a:r>
              <a:rPr lang="sk-SK" sz="2000" dirty="0" err="1"/>
              <a:t>roles</a:t>
            </a:r>
            <a:r>
              <a:rPr lang="sk-SK" sz="2000" dirty="0"/>
              <a:t> and </a:t>
            </a:r>
            <a:r>
              <a:rPr lang="sk-SK" sz="2000" dirty="0" err="1"/>
              <a:t>responsibilities</a:t>
            </a:r>
            <a:r>
              <a:rPr lang="sk-SK" sz="2000" dirty="0"/>
              <a:t> of </a:t>
            </a:r>
            <a:r>
              <a:rPr lang="sk-SK" sz="2000" dirty="0" err="1"/>
              <a:t>supervisors</a:t>
            </a:r>
            <a:r>
              <a:rPr lang="sk-SK" sz="2000" dirty="0"/>
              <a:t> as a </a:t>
            </a:r>
            <a:r>
              <a:rPr lang="sk-SK" sz="2000" dirty="0" err="1"/>
              <a:t>result</a:t>
            </a:r>
            <a:endParaRPr lang="sk-SK" sz="2000" dirty="0"/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28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Supervision</a:t>
            </a:r>
            <a:r>
              <a:rPr lang="sk-SK" b="1" dirty="0"/>
              <a:t> </a:t>
            </a:r>
            <a:r>
              <a:rPr lang="sk-SK" b="1" dirty="0" err="1"/>
              <a:t>today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 err="1"/>
              <a:t>Shift</a:t>
            </a:r>
            <a:r>
              <a:rPr lang="sk-SK" sz="2400" dirty="0"/>
              <a:t> </a:t>
            </a:r>
            <a:r>
              <a:rPr lang="sk-SK" sz="2400" dirty="0" err="1"/>
              <a:t>towards</a:t>
            </a:r>
            <a:r>
              <a:rPr lang="sk-SK" sz="2400" dirty="0"/>
              <a:t> </a:t>
            </a:r>
            <a:r>
              <a:rPr lang="sk-SK" sz="2400" dirty="0" err="1"/>
              <a:t>professionalisation</a:t>
            </a:r>
            <a:r>
              <a:rPr lang="sk-SK" sz="2400" dirty="0"/>
              <a:t> of </a:t>
            </a:r>
            <a:r>
              <a:rPr lang="sk-SK" sz="2400" dirty="0" err="1"/>
              <a:t>supervision</a:t>
            </a:r>
            <a:r>
              <a:rPr lang="sk-SK" sz="2400" dirty="0"/>
              <a:t> (</a:t>
            </a:r>
            <a:r>
              <a:rPr lang="sk-SK" sz="2400" dirty="0" err="1"/>
              <a:t>system</a:t>
            </a:r>
            <a:r>
              <a:rPr lang="sk-SK" sz="2400" dirty="0"/>
              <a:t> and </a:t>
            </a:r>
            <a:r>
              <a:rPr lang="sk-SK" sz="2400" dirty="0" err="1"/>
              <a:t>structure</a:t>
            </a:r>
            <a:r>
              <a:rPr lang="sk-SK" sz="2400" dirty="0"/>
              <a:t> in </a:t>
            </a:r>
            <a:r>
              <a:rPr lang="sk-SK" sz="2400" dirty="0" err="1"/>
              <a:t>all</a:t>
            </a:r>
            <a:r>
              <a:rPr lang="sk-SK" sz="2400" dirty="0"/>
              <a:t> </a:t>
            </a:r>
            <a:r>
              <a:rPr lang="sk-SK" sz="2400" dirty="0" err="1"/>
              <a:t>procedures</a:t>
            </a:r>
            <a:r>
              <a:rPr lang="sk-SK" sz="2400" dirty="0"/>
              <a:t>, </a:t>
            </a:r>
            <a:r>
              <a:rPr lang="sk-SK" sz="2400" dirty="0" err="1"/>
              <a:t>rules</a:t>
            </a:r>
            <a:r>
              <a:rPr lang="sk-SK" sz="2400" dirty="0"/>
              <a:t> and </a:t>
            </a:r>
            <a:r>
              <a:rPr lang="sk-SK" sz="2400" dirty="0" err="1"/>
              <a:t>guidelines</a:t>
            </a:r>
            <a:r>
              <a:rPr lang="sk-SK" sz="2400" dirty="0"/>
              <a:t>; new </a:t>
            </a:r>
            <a:r>
              <a:rPr lang="sk-SK" sz="2400" dirty="0" err="1"/>
              <a:t>professionals</a:t>
            </a:r>
            <a:r>
              <a:rPr lang="sk-SK" sz="2400" dirty="0"/>
              <a:t> in </a:t>
            </a:r>
            <a:r>
              <a:rPr lang="sk-SK" sz="2400" dirty="0" err="1"/>
              <a:t>doctoral</a:t>
            </a:r>
            <a:r>
              <a:rPr lang="sk-SK" sz="2400" dirty="0"/>
              <a:t> </a:t>
            </a:r>
            <a:r>
              <a:rPr lang="sk-SK" sz="2400" dirty="0" err="1"/>
              <a:t>education</a:t>
            </a:r>
            <a:r>
              <a:rPr lang="sk-SK" sz="2400" dirty="0"/>
              <a:t> – </a:t>
            </a:r>
            <a:r>
              <a:rPr lang="sk-SK" sz="2400" dirty="0" err="1"/>
              <a:t>highly</a:t>
            </a:r>
            <a:r>
              <a:rPr lang="sk-SK" sz="2400" dirty="0"/>
              <a:t> </a:t>
            </a:r>
            <a:r>
              <a:rPr lang="sk-SK" sz="2400" dirty="0" err="1"/>
              <a:t>skilled</a:t>
            </a:r>
            <a:r>
              <a:rPr lang="sk-SK" sz="2400" dirty="0"/>
              <a:t> </a:t>
            </a:r>
            <a:r>
              <a:rPr lang="sk-SK" sz="2400" dirty="0" err="1"/>
              <a:t>non-academic</a:t>
            </a:r>
            <a:r>
              <a:rPr lang="sk-SK" sz="2400" dirty="0"/>
              <a:t> </a:t>
            </a:r>
            <a:r>
              <a:rPr lang="sk-SK" sz="2400" dirty="0" err="1"/>
              <a:t>staff</a:t>
            </a:r>
            <a:r>
              <a:rPr lang="sk-SK" sz="2400" dirty="0"/>
              <a:t>)</a:t>
            </a:r>
          </a:p>
          <a:p>
            <a:r>
              <a:rPr lang="sk-SK" sz="2400" dirty="0"/>
              <a:t>Professional </a:t>
            </a:r>
            <a:r>
              <a:rPr lang="sk-SK" sz="2400" dirty="0" err="1"/>
              <a:t>development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supervisors</a:t>
            </a:r>
            <a:r>
              <a:rPr lang="sk-SK" sz="2400" dirty="0"/>
              <a:t> (</a:t>
            </a:r>
            <a:r>
              <a:rPr lang="sk-SK" sz="2400" dirty="0" err="1"/>
              <a:t>comprehensive</a:t>
            </a:r>
            <a:r>
              <a:rPr lang="sk-SK" sz="2400" dirty="0"/>
              <a:t> </a:t>
            </a:r>
            <a:r>
              <a:rPr lang="sk-SK" sz="2400" dirty="0" err="1"/>
              <a:t>supervisor</a:t>
            </a:r>
            <a:r>
              <a:rPr lang="sk-SK" sz="2400" dirty="0"/>
              <a:t> </a:t>
            </a:r>
            <a:r>
              <a:rPr lang="sk-SK" sz="2400" dirty="0" err="1"/>
              <a:t>training</a:t>
            </a:r>
            <a:r>
              <a:rPr lang="sk-SK" sz="2400" dirty="0"/>
              <a:t>)   </a:t>
            </a:r>
          </a:p>
          <a:p>
            <a:r>
              <a:rPr lang="sk-SK" sz="2400" dirty="0" err="1"/>
              <a:t>Changing</a:t>
            </a:r>
            <a:r>
              <a:rPr lang="sk-SK" sz="2400" dirty="0"/>
              <a:t> </a:t>
            </a:r>
            <a:r>
              <a:rPr lang="sk-SK" sz="2400" dirty="0" err="1"/>
              <a:t>pedagogy</a:t>
            </a:r>
            <a:r>
              <a:rPr lang="sk-SK" sz="2400" dirty="0"/>
              <a:t> (</a:t>
            </a:r>
            <a:r>
              <a:rPr lang="sk-SK" sz="2400" dirty="0" err="1"/>
              <a:t>from</a:t>
            </a:r>
            <a:r>
              <a:rPr lang="sk-SK" sz="2400" dirty="0"/>
              <a:t> </a:t>
            </a:r>
            <a:r>
              <a:rPr lang="sk-SK" sz="2400" dirty="0" err="1"/>
              <a:t>Master-apprentice</a:t>
            </a:r>
            <a:r>
              <a:rPr lang="sk-SK" sz="2400" dirty="0"/>
              <a:t> </a:t>
            </a:r>
            <a:r>
              <a:rPr lang="sk-SK" sz="2400" dirty="0" err="1"/>
              <a:t>relationship</a:t>
            </a:r>
            <a:r>
              <a:rPr lang="sk-SK" sz="2400" dirty="0"/>
              <a:t> </a:t>
            </a:r>
            <a:r>
              <a:rPr lang="sk-SK" sz="2400" dirty="0" err="1"/>
              <a:t>towards</a:t>
            </a:r>
            <a:r>
              <a:rPr lang="sk-SK" sz="2400" dirty="0"/>
              <a:t> </a:t>
            </a:r>
            <a:r>
              <a:rPr lang="sk-SK" sz="2400" dirty="0" err="1"/>
              <a:t>co-supervision</a:t>
            </a:r>
            <a:r>
              <a:rPr lang="sk-SK" sz="2400" dirty="0"/>
              <a:t> or team </a:t>
            </a:r>
            <a:r>
              <a:rPr lang="sk-SK" sz="2400" dirty="0" err="1"/>
              <a:t>supervision</a:t>
            </a:r>
            <a:r>
              <a:rPr lang="sk-SK" sz="2400" dirty="0"/>
              <a:t>; </a:t>
            </a:r>
            <a:r>
              <a:rPr lang="sk-SK" sz="2400" dirty="0" err="1"/>
              <a:t>doctoral</a:t>
            </a:r>
            <a:r>
              <a:rPr lang="sk-SK" sz="2400" dirty="0"/>
              <a:t> </a:t>
            </a:r>
            <a:r>
              <a:rPr lang="sk-SK" sz="2400" dirty="0" err="1"/>
              <a:t>candidate</a:t>
            </a:r>
            <a:r>
              <a:rPr lang="sk-SK" sz="2400" dirty="0"/>
              <a:t> </a:t>
            </a:r>
            <a:r>
              <a:rPr lang="sk-SK" sz="2400" dirty="0" err="1"/>
              <a:t>seen</a:t>
            </a:r>
            <a:r>
              <a:rPr lang="sk-SK" sz="2400" dirty="0"/>
              <a:t> </a:t>
            </a:r>
            <a:r>
              <a:rPr lang="sk-SK" sz="2400" dirty="0" err="1"/>
              <a:t>not</a:t>
            </a:r>
            <a:r>
              <a:rPr lang="sk-SK" sz="2400" dirty="0"/>
              <a:t> as a </a:t>
            </a:r>
            <a:r>
              <a:rPr lang="sk-SK" sz="2400" dirty="0" err="1"/>
              <a:t>student</a:t>
            </a:r>
            <a:r>
              <a:rPr lang="sk-SK" sz="2400" dirty="0"/>
              <a:t>, </a:t>
            </a:r>
            <a:r>
              <a:rPr lang="sk-SK" sz="2400" dirty="0" err="1"/>
              <a:t>but</a:t>
            </a:r>
            <a:r>
              <a:rPr lang="sk-SK" sz="2400" dirty="0"/>
              <a:t> a </a:t>
            </a:r>
            <a:r>
              <a:rPr lang="sk-SK" sz="2400" dirty="0" err="1"/>
              <a:t>young</a:t>
            </a:r>
            <a:r>
              <a:rPr lang="sk-SK" sz="2400" dirty="0"/>
              <a:t> </a:t>
            </a:r>
            <a:r>
              <a:rPr lang="sk-SK" sz="2400" dirty="0" err="1"/>
              <a:t>professional</a:t>
            </a:r>
            <a:r>
              <a:rPr lang="sk-SK" sz="2400" dirty="0"/>
              <a:t> – </a:t>
            </a:r>
            <a:r>
              <a:rPr lang="sk-SK" sz="2400" dirty="0" err="1"/>
              <a:t>early</a:t>
            </a:r>
            <a:r>
              <a:rPr lang="sk-SK" sz="2400" dirty="0"/>
              <a:t> </a:t>
            </a:r>
            <a:r>
              <a:rPr lang="sk-SK" sz="2400" dirty="0" err="1"/>
              <a:t>stage</a:t>
            </a:r>
            <a:r>
              <a:rPr lang="sk-SK" sz="2400" dirty="0"/>
              <a:t> </a:t>
            </a:r>
            <a:r>
              <a:rPr lang="sk-SK" sz="2400" dirty="0" err="1"/>
              <a:t>researcher</a:t>
            </a:r>
            <a:r>
              <a:rPr lang="sk-SK" sz="2400" dirty="0"/>
              <a:t>) </a:t>
            </a:r>
          </a:p>
          <a:p>
            <a:r>
              <a:rPr lang="sk-SK" sz="2400" dirty="0" err="1"/>
              <a:t>Supervision</a:t>
            </a:r>
            <a:r>
              <a:rPr lang="sk-SK" sz="2400" dirty="0"/>
              <a:t> </a:t>
            </a:r>
            <a:r>
              <a:rPr lang="sk-SK" sz="2400" dirty="0" err="1"/>
              <a:t>culture</a:t>
            </a:r>
            <a:r>
              <a:rPr lang="sk-SK" sz="2400" dirty="0"/>
              <a:t> </a:t>
            </a:r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43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/>
              <a:t>Why</a:t>
            </a:r>
            <a:r>
              <a:rPr lang="sk-SK" sz="3600" b="1" dirty="0"/>
              <a:t> „</a:t>
            </a:r>
            <a:r>
              <a:rPr lang="sk-SK" sz="3600" b="1" dirty="0" err="1"/>
              <a:t>training</a:t>
            </a:r>
            <a:r>
              <a:rPr lang="sk-SK" sz="3600" b="1" dirty="0"/>
              <a:t>“ </a:t>
            </a:r>
            <a:r>
              <a:rPr lang="sk-SK" sz="3600" b="1" dirty="0" err="1"/>
              <a:t>for</a:t>
            </a:r>
            <a:r>
              <a:rPr lang="sk-SK" sz="3600" b="1" dirty="0"/>
              <a:t> </a:t>
            </a:r>
            <a:r>
              <a:rPr lang="sk-SK" sz="3600" b="1" dirty="0" err="1"/>
              <a:t>supervisors</a:t>
            </a:r>
            <a:r>
              <a:rPr lang="sk-SK" sz="3600" b="1" dirty="0"/>
              <a:t>?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>
                <a:cs typeface="Arial Rounded MT Bold"/>
              </a:rPr>
              <a:t>New </a:t>
            </a:r>
            <a:r>
              <a:rPr lang="sk-SK" sz="2400" dirty="0" err="1">
                <a:cs typeface="Arial Rounded MT Bold"/>
              </a:rPr>
              <a:t>changes</a:t>
            </a:r>
            <a:r>
              <a:rPr lang="sk-SK" sz="2400" dirty="0">
                <a:cs typeface="Arial Rounded MT Bold"/>
              </a:rPr>
              <a:t> and </a:t>
            </a:r>
            <a:r>
              <a:rPr lang="sk-SK" sz="2400" dirty="0" err="1">
                <a:cs typeface="Arial Rounded MT Bold"/>
              </a:rPr>
              <a:t>challenges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require</a:t>
            </a:r>
            <a:r>
              <a:rPr lang="sk-SK" sz="2400" dirty="0">
                <a:cs typeface="Arial Rounded MT Bold"/>
              </a:rPr>
              <a:t> new </a:t>
            </a:r>
            <a:r>
              <a:rPr lang="sk-SK" sz="2400" dirty="0" err="1">
                <a:cs typeface="Arial Rounded MT Bold"/>
              </a:rPr>
              <a:t>ways</a:t>
            </a:r>
            <a:r>
              <a:rPr lang="sk-SK" sz="2400" dirty="0">
                <a:cs typeface="Arial Rounded MT Bold"/>
              </a:rPr>
              <a:t> of </a:t>
            </a:r>
            <a:r>
              <a:rPr lang="sk-SK" sz="2400" dirty="0" err="1">
                <a:cs typeface="Arial Rounded MT Bold"/>
              </a:rPr>
              <a:t>supervision</a:t>
            </a:r>
            <a:r>
              <a:rPr lang="sk-SK" sz="2400" dirty="0">
                <a:cs typeface="Arial Rounded MT Bold"/>
              </a:rPr>
              <a:t>  </a:t>
            </a:r>
          </a:p>
          <a:p>
            <a:r>
              <a:rPr lang="en-US" sz="2400" dirty="0">
                <a:cs typeface="Arial Rounded MT Bold"/>
              </a:rPr>
              <a:t>To gain knowledge </a:t>
            </a:r>
            <a:r>
              <a:rPr lang="sk-SK" sz="2400" dirty="0">
                <a:cs typeface="Arial Rounded MT Bold"/>
              </a:rPr>
              <a:t>on new </a:t>
            </a:r>
            <a:r>
              <a:rPr lang="sk-SK" sz="2400" dirty="0" err="1">
                <a:cs typeface="Arial Rounded MT Bold"/>
              </a:rPr>
              <a:t>trends</a:t>
            </a:r>
            <a:r>
              <a:rPr lang="sk-SK" sz="2400" dirty="0">
                <a:cs typeface="Arial Rounded MT Bold"/>
              </a:rPr>
              <a:t> in </a:t>
            </a:r>
            <a:r>
              <a:rPr lang="sk-SK" sz="2400" dirty="0" err="1">
                <a:cs typeface="Arial Rounded MT Bold"/>
              </a:rPr>
              <a:t>doctoral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education</a:t>
            </a:r>
            <a:r>
              <a:rPr lang="sk-SK" sz="2400" dirty="0">
                <a:cs typeface="Arial Rounded MT Bold"/>
              </a:rPr>
              <a:t> and in </a:t>
            </a:r>
            <a:r>
              <a:rPr lang="sk-SK" sz="2400" dirty="0" err="1">
                <a:cs typeface="Arial Rounded MT Bold"/>
              </a:rPr>
              <a:t>supervision</a:t>
            </a:r>
            <a:endParaRPr lang="sk-SK" sz="2400" dirty="0">
              <a:cs typeface="Arial Rounded MT Bold"/>
            </a:endParaRPr>
          </a:p>
          <a:p>
            <a:r>
              <a:rPr lang="sk-SK" sz="2400" dirty="0">
                <a:cs typeface="Arial Rounded MT Bold"/>
              </a:rPr>
              <a:t>To </a:t>
            </a:r>
            <a:r>
              <a:rPr lang="sk-SK" sz="2400" dirty="0" err="1">
                <a:cs typeface="Arial Rounded MT Bold"/>
              </a:rPr>
              <a:t>share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experience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among</a:t>
            </a:r>
            <a:r>
              <a:rPr lang="sk-SK" sz="2400" dirty="0">
                <a:cs typeface="Arial Rounded MT Bold"/>
              </a:rPr>
              <a:t> senior and junior </a:t>
            </a:r>
            <a:r>
              <a:rPr lang="sk-SK" sz="2400" dirty="0" err="1">
                <a:cs typeface="Arial Rounded MT Bold"/>
              </a:rPr>
              <a:t>supervisors</a:t>
            </a:r>
            <a:r>
              <a:rPr lang="sk-SK" sz="2400" dirty="0">
                <a:cs typeface="Arial Rounded MT Bold"/>
              </a:rPr>
              <a:t> with the </a:t>
            </a:r>
            <a:r>
              <a:rPr lang="sk-SK" sz="2400" dirty="0" err="1">
                <a:cs typeface="Arial Rounded MT Bold"/>
              </a:rPr>
              <a:t>aim</a:t>
            </a:r>
            <a:r>
              <a:rPr lang="sk-SK" sz="2400" dirty="0">
                <a:cs typeface="Arial Rounded MT Bold"/>
              </a:rPr>
              <a:t> to </a:t>
            </a:r>
            <a:r>
              <a:rPr lang="sk-SK" sz="2400" dirty="0" err="1">
                <a:cs typeface="Arial Rounded MT Bold"/>
              </a:rPr>
              <a:t>improve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supervision</a:t>
            </a:r>
            <a:r>
              <a:rPr lang="sk-SK" sz="2400" dirty="0">
                <a:cs typeface="Arial Rounded MT Bold"/>
              </a:rPr>
              <a:t> and </a:t>
            </a:r>
            <a:r>
              <a:rPr lang="sk-SK" sz="2400" dirty="0" err="1">
                <a:cs typeface="Arial Rounded MT Bold"/>
              </a:rPr>
              <a:t>quality</a:t>
            </a:r>
            <a:r>
              <a:rPr lang="sk-SK" sz="2400" dirty="0">
                <a:cs typeface="Arial Rounded MT Bold"/>
              </a:rPr>
              <a:t> of </a:t>
            </a:r>
            <a:r>
              <a:rPr lang="sk-SK" sz="2400" dirty="0" err="1">
                <a:cs typeface="Arial Rounded MT Bold"/>
              </a:rPr>
              <a:t>doctoral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education</a:t>
            </a:r>
            <a:r>
              <a:rPr lang="sk-SK" sz="2400" dirty="0">
                <a:cs typeface="Arial Rounded MT Bold"/>
              </a:rPr>
              <a:t> at the </a:t>
            </a:r>
            <a:r>
              <a:rPr lang="sk-SK" sz="2400" dirty="0" err="1">
                <a:cs typeface="Arial Rounded MT Bold"/>
              </a:rPr>
              <a:t>institutional</a:t>
            </a:r>
            <a:r>
              <a:rPr lang="sk-SK" sz="2400" dirty="0">
                <a:cs typeface="Arial Rounded MT Bold"/>
              </a:rPr>
              <a:t> level </a:t>
            </a:r>
            <a:endParaRPr lang="en-US" sz="2400" dirty="0">
              <a:cs typeface="Arial Rounded MT Bold"/>
            </a:endParaRPr>
          </a:p>
          <a:p>
            <a:r>
              <a:rPr lang="sk-SK" sz="2400" dirty="0">
                <a:cs typeface="Arial Rounded MT Bold"/>
              </a:rPr>
              <a:t>To </a:t>
            </a:r>
            <a:r>
              <a:rPr lang="sk-SK" sz="2400" dirty="0" err="1">
                <a:cs typeface="Arial Rounded MT Bold"/>
              </a:rPr>
              <a:t>develop</a:t>
            </a:r>
            <a:r>
              <a:rPr lang="sk-SK" sz="2400" dirty="0">
                <a:cs typeface="Arial Rounded MT Bold"/>
              </a:rPr>
              <a:t> as a </a:t>
            </a:r>
            <a:r>
              <a:rPr lang="sk-SK" sz="2400" dirty="0" err="1">
                <a:cs typeface="Arial Rounded MT Bold"/>
              </a:rPr>
              <a:t>professional</a:t>
            </a:r>
            <a:r>
              <a:rPr lang="sk-SK" sz="2400" dirty="0">
                <a:cs typeface="Arial Rounded MT Bold"/>
              </a:rPr>
              <a:t> and </a:t>
            </a:r>
            <a:r>
              <a:rPr lang="sk-SK" sz="2400" dirty="0" err="1">
                <a:cs typeface="Arial Rounded MT Bold"/>
              </a:rPr>
              <a:t>an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individual</a:t>
            </a:r>
            <a:r>
              <a:rPr lang="sk-SK" sz="2400" dirty="0">
                <a:cs typeface="Arial Rounded MT Bold"/>
              </a:rPr>
              <a:t> (</a:t>
            </a:r>
            <a:r>
              <a:rPr lang="sk-SK" sz="2400" dirty="0" err="1">
                <a:cs typeface="Arial Rounded MT Bold"/>
              </a:rPr>
              <a:t>lifelong</a:t>
            </a:r>
            <a:r>
              <a:rPr lang="sk-SK" sz="2400" dirty="0">
                <a:cs typeface="Arial Rounded MT Bold"/>
              </a:rPr>
              <a:t> </a:t>
            </a:r>
            <a:r>
              <a:rPr lang="sk-SK" sz="2400" dirty="0" err="1">
                <a:cs typeface="Arial Rounded MT Bold"/>
              </a:rPr>
              <a:t>learning</a:t>
            </a:r>
            <a:r>
              <a:rPr lang="sk-SK" sz="2400" dirty="0">
                <a:cs typeface="Arial Rounded MT Bold"/>
              </a:rPr>
              <a:t>)</a:t>
            </a:r>
          </a:p>
          <a:p>
            <a:r>
              <a:rPr lang="en-US" sz="2400" dirty="0">
                <a:cs typeface="Arial Rounded MT Bold"/>
              </a:rPr>
              <a:t>Career progression</a:t>
            </a:r>
            <a:r>
              <a:rPr lang="sk-SK" sz="2400" dirty="0">
                <a:cs typeface="Arial Rounded MT Bold"/>
              </a:rPr>
              <a:t> (</a:t>
            </a:r>
            <a:r>
              <a:rPr lang="sk-SK" sz="2400" dirty="0" err="1">
                <a:cs typeface="Arial Rounded MT Bold"/>
              </a:rPr>
              <a:t>Melita</a:t>
            </a:r>
            <a:r>
              <a:rPr lang="sk-SK" sz="2400" dirty="0">
                <a:cs typeface="Arial Rounded MT Bold"/>
              </a:rPr>
              <a:t>: </a:t>
            </a:r>
            <a:r>
              <a:rPr lang="en-GB" sz="2400" dirty="0"/>
              <a:t>to be a professor</a:t>
            </a:r>
            <a:r>
              <a:rPr lang="hr-HR" sz="2400" dirty="0"/>
              <a:t> </a:t>
            </a:r>
            <a:r>
              <a:rPr lang="en-US" sz="2400" dirty="0"/>
              <a:t>is not enough to be a supervisor</a:t>
            </a:r>
            <a:r>
              <a:rPr lang="sk-SK" sz="2400" dirty="0"/>
              <a:t> – or?)</a:t>
            </a:r>
            <a:endParaRPr lang="sk-SK" sz="2400" dirty="0">
              <a:cs typeface="Arial Rounded MT Bold"/>
            </a:endParaRPr>
          </a:p>
          <a:p>
            <a:endParaRPr lang="en-US" sz="2400" dirty="0">
              <a:cs typeface="Arial Rounded MT Bold"/>
            </a:endParaRPr>
          </a:p>
          <a:p>
            <a:pPr marL="0" indent="0">
              <a:buNone/>
            </a:pPr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13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err="1"/>
              <a:t>Why</a:t>
            </a:r>
            <a:r>
              <a:rPr lang="sk-SK" sz="3600" b="1" dirty="0"/>
              <a:t> </a:t>
            </a:r>
            <a:r>
              <a:rPr lang="sk-SK" sz="3600" b="1" dirty="0" err="1"/>
              <a:t>co</a:t>
            </a:r>
            <a:r>
              <a:rPr lang="sk-SK" sz="3600" b="1" dirty="0"/>
              <a:t>/team </a:t>
            </a:r>
            <a:r>
              <a:rPr lang="sk-SK" sz="3600" b="1" dirty="0" err="1"/>
              <a:t>supervision</a:t>
            </a:r>
            <a:r>
              <a:rPr lang="sk-SK" sz="3600" b="1" dirty="0"/>
              <a:t>? </a:t>
            </a:r>
            <a:br>
              <a:rPr lang="sk-SK" sz="3600" b="1" dirty="0"/>
            </a:br>
            <a:r>
              <a:rPr lang="sk-SK" sz="3600" b="1" dirty="0" err="1"/>
              <a:t>Good</a:t>
            </a:r>
            <a:r>
              <a:rPr lang="sk-SK" sz="3600" b="1" dirty="0"/>
              <a:t> </a:t>
            </a:r>
            <a:r>
              <a:rPr lang="sk-SK" sz="3600" b="1" dirty="0" err="1"/>
              <a:t>practice</a:t>
            </a:r>
            <a:r>
              <a:rPr lang="sk-SK" sz="3600" b="1" dirty="0"/>
              <a:t> and a </a:t>
            </a:r>
            <a:r>
              <a:rPr lang="sk-SK" sz="3600" b="1" dirty="0" err="1"/>
              <a:t>challenge</a:t>
            </a:r>
            <a:endParaRPr lang="sk-SK" sz="36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 err="1"/>
              <a:t>Common</a:t>
            </a:r>
            <a:r>
              <a:rPr lang="sk-SK" sz="2400" dirty="0"/>
              <a:t> </a:t>
            </a:r>
            <a:r>
              <a:rPr lang="sk-SK" sz="2400" dirty="0" err="1"/>
              <a:t>practice</a:t>
            </a:r>
            <a:r>
              <a:rPr lang="sk-SK" sz="2400" dirty="0"/>
              <a:t> at </a:t>
            </a:r>
            <a:r>
              <a:rPr lang="sk-SK" sz="2400" dirty="0" err="1"/>
              <a:t>many</a:t>
            </a:r>
            <a:r>
              <a:rPr lang="sk-SK" sz="2400" dirty="0"/>
              <a:t> </a:t>
            </a:r>
            <a:r>
              <a:rPr lang="sk-SK" sz="2400" dirty="0" err="1"/>
              <a:t>universities</a:t>
            </a:r>
            <a:endParaRPr lang="sk-SK" sz="2400" dirty="0"/>
          </a:p>
          <a:p>
            <a:r>
              <a:rPr lang="sk-SK" sz="2400" dirty="0" err="1"/>
              <a:t>Reasons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the </a:t>
            </a:r>
            <a:r>
              <a:rPr lang="sk-SK" sz="2400" dirty="0" err="1"/>
              <a:t>shift</a:t>
            </a:r>
            <a:r>
              <a:rPr lang="sk-SK" sz="2400" dirty="0"/>
              <a:t> </a:t>
            </a:r>
            <a:r>
              <a:rPr lang="sk-SK" sz="2400" dirty="0" err="1"/>
              <a:t>towards</a:t>
            </a:r>
            <a:r>
              <a:rPr lang="sk-SK" sz="2400" dirty="0"/>
              <a:t> </a:t>
            </a:r>
            <a:r>
              <a:rPr lang="sk-SK" sz="2400" dirty="0" err="1"/>
              <a:t>co</a:t>
            </a:r>
            <a:r>
              <a:rPr lang="sk-SK" sz="2400" dirty="0"/>
              <a:t>/team </a:t>
            </a:r>
            <a:r>
              <a:rPr lang="sk-SK" sz="2400" dirty="0" err="1"/>
              <a:t>supervision</a:t>
            </a:r>
            <a:r>
              <a:rPr lang="sk-SK" sz="2400" dirty="0"/>
              <a:t>: more </a:t>
            </a:r>
            <a:r>
              <a:rPr lang="sk-SK" sz="2400" dirty="0" err="1"/>
              <a:t>inter</a:t>
            </a:r>
            <a:r>
              <a:rPr lang="sk-SK" sz="2400" dirty="0"/>
              <a:t>/</a:t>
            </a:r>
            <a:r>
              <a:rPr lang="sk-SK" sz="2400" dirty="0" err="1"/>
              <a:t>trans</a:t>
            </a:r>
            <a:r>
              <a:rPr lang="sk-SK" sz="2400" dirty="0"/>
              <a:t>/</a:t>
            </a:r>
            <a:r>
              <a:rPr lang="sk-SK" sz="2400" dirty="0" err="1"/>
              <a:t>multidisciplinary</a:t>
            </a:r>
            <a:r>
              <a:rPr lang="sk-SK" sz="2400" dirty="0"/>
              <a:t> </a:t>
            </a:r>
            <a:r>
              <a:rPr lang="sk-SK" sz="2400" dirty="0" err="1"/>
              <a:t>research</a:t>
            </a:r>
            <a:r>
              <a:rPr lang="sk-SK" sz="2400" dirty="0"/>
              <a:t>, more </a:t>
            </a:r>
            <a:r>
              <a:rPr lang="sk-SK" sz="2400" dirty="0" err="1"/>
              <a:t>pressure</a:t>
            </a:r>
            <a:r>
              <a:rPr lang="sk-SK" sz="2400" dirty="0"/>
              <a:t> on </a:t>
            </a:r>
            <a:r>
              <a:rPr lang="sk-SK" sz="2400" dirty="0" err="1"/>
              <a:t>candidates</a:t>
            </a:r>
            <a:r>
              <a:rPr lang="sk-SK" sz="2400" dirty="0"/>
              <a:t> in </a:t>
            </a:r>
            <a:r>
              <a:rPr lang="sk-SK" sz="2400" dirty="0" err="1"/>
              <a:t>terms</a:t>
            </a:r>
            <a:r>
              <a:rPr lang="sk-SK" sz="2400" dirty="0"/>
              <a:t> of </a:t>
            </a:r>
            <a:r>
              <a:rPr lang="sk-SK" sz="2400" dirty="0" err="1"/>
              <a:t>time</a:t>
            </a:r>
            <a:r>
              <a:rPr lang="sk-SK" sz="2400" dirty="0"/>
              <a:t>, </a:t>
            </a:r>
            <a:r>
              <a:rPr lang="sk-SK" sz="2400" dirty="0" err="1"/>
              <a:t>publishing</a:t>
            </a:r>
            <a:r>
              <a:rPr lang="sk-SK" sz="2400" dirty="0"/>
              <a:t>, </a:t>
            </a:r>
            <a:r>
              <a:rPr lang="sk-SK" sz="2400" dirty="0" err="1"/>
              <a:t>presenting</a:t>
            </a:r>
            <a:r>
              <a:rPr lang="sk-SK" sz="2400" dirty="0"/>
              <a:t> – </a:t>
            </a:r>
            <a:r>
              <a:rPr lang="sk-SK" sz="2400" dirty="0" err="1"/>
              <a:t>need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more </a:t>
            </a:r>
            <a:r>
              <a:rPr lang="sk-SK" sz="2400" dirty="0" err="1"/>
              <a:t>guidance</a:t>
            </a:r>
            <a:r>
              <a:rPr lang="sk-SK" sz="2400" dirty="0"/>
              <a:t> of </a:t>
            </a:r>
            <a:r>
              <a:rPr lang="sk-SK" sz="2400" dirty="0" err="1"/>
              <a:t>various</a:t>
            </a:r>
            <a:r>
              <a:rPr lang="sk-SK" sz="2400" dirty="0"/>
              <a:t> </a:t>
            </a:r>
            <a:r>
              <a:rPr lang="sk-SK" sz="2400" dirty="0" err="1"/>
              <a:t>kinds</a:t>
            </a:r>
            <a:r>
              <a:rPr lang="sk-SK" sz="2400" dirty="0"/>
              <a:t>)</a:t>
            </a:r>
          </a:p>
          <a:p>
            <a:r>
              <a:rPr lang="sk-SK" sz="2400" dirty="0" err="1"/>
              <a:t>However</a:t>
            </a:r>
            <a:r>
              <a:rPr lang="sk-SK" sz="2400" dirty="0"/>
              <a:t>, </a:t>
            </a:r>
            <a:r>
              <a:rPr lang="sk-SK" sz="2400" dirty="0" err="1"/>
              <a:t>co</a:t>
            </a:r>
            <a:r>
              <a:rPr lang="sk-SK" sz="2400" dirty="0"/>
              <a:t>/team </a:t>
            </a:r>
            <a:r>
              <a:rPr lang="sk-SK" sz="2400" dirty="0" err="1"/>
              <a:t>supervision</a:t>
            </a:r>
            <a:r>
              <a:rPr lang="sk-SK" sz="2400" dirty="0"/>
              <a:t> </a:t>
            </a:r>
            <a:r>
              <a:rPr lang="sk-SK" sz="2400" dirty="0" err="1"/>
              <a:t>requires</a:t>
            </a:r>
            <a:r>
              <a:rPr lang="sk-SK" sz="2400" dirty="0"/>
              <a:t> </a:t>
            </a:r>
            <a:r>
              <a:rPr lang="sk-SK" sz="2400" dirty="0" err="1"/>
              <a:t>good</a:t>
            </a:r>
            <a:r>
              <a:rPr lang="sk-SK" sz="2400" dirty="0"/>
              <a:t> management – </a:t>
            </a:r>
            <a:r>
              <a:rPr lang="sk-SK" sz="2400" dirty="0" err="1"/>
              <a:t>challenges</a:t>
            </a:r>
            <a:r>
              <a:rPr lang="sk-SK" sz="2400" dirty="0"/>
              <a:t>:</a:t>
            </a:r>
          </a:p>
          <a:p>
            <a:pPr lvl="1"/>
            <a:r>
              <a:rPr lang="sk-SK" sz="2000" dirty="0" err="1"/>
              <a:t>Unclear</a:t>
            </a:r>
            <a:r>
              <a:rPr lang="sk-SK" sz="2000" dirty="0"/>
              <a:t> </a:t>
            </a:r>
            <a:r>
              <a:rPr lang="sk-SK" sz="2000" dirty="0" err="1"/>
              <a:t>roles</a:t>
            </a:r>
            <a:r>
              <a:rPr lang="sk-SK" sz="2000" dirty="0"/>
              <a:t> of </a:t>
            </a:r>
            <a:r>
              <a:rPr lang="sk-SK" sz="2000" dirty="0" err="1"/>
              <a:t>supervisors</a:t>
            </a:r>
            <a:r>
              <a:rPr lang="sk-SK" sz="2000" dirty="0"/>
              <a:t> (</a:t>
            </a:r>
            <a:r>
              <a:rPr lang="sk-SK" sz="2000" dirty="0" err="1"/>
              <a:t>who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the </a:t>
            </a:r>
            <a:r>
              <a:rPr lang="sk-SK" sz="2000" dirty="0" err="1"/>
              <a:t>main</a:t>
            </a:r>
            <a:r>
              <a:rPr lang="sk-SK" sz="2000" dirty="0"/>
              <a:t> </a:t>
            </a:r>
            <a:r>
              <a:rPr lang="sk-SK" sz="2000" dirty="0" err="1"/>
              <a:t>one</a:t>
            </a:r>
            <a:r>
              <a:rPr lang="sk-SK" sz="2000" dirty="0"/>
              <a:t>; </a:t>
            </a:r>
            <a:r>
              <a:rPr lang="sk-SK" sz="2000" dirty="0" err="1"/>
              <a:t>local</a:t>
            </a:r>
            <a:r>
              <a:rPr lang="sk-SK" sz="2000" dirty="0"/>
              <a:t> and </a:t>
            </a:r>
            <a:r>
              <a:rPr lang="sk-SK" sz="2000" dirty="0" err="1"/>
              <a:t>external</a:t>
            </a:r>
            <a:r>
              <a:rPr lang="sk-SK" sz="2000" dirty="0"/>
              <a:t>...)</a:t>
            </a:r>
          </a:p>
          <a:p>
            <a:pPr lvl="1"/>
            <a:r>
              <a:rPr lang="sk-SK" sz="2000" dirty="0" err="1"/>
              <a:t>Challenges</a:t>
            </a:r>
            <a:r>
              <a:rPr lang="sk-SK" sz="2000" dirty="0"/>
              <a:t> of </a:t>
            </a:r>
            <a:r>
              <a:rPr lang="sk-SK" sz="2000" dirty="0" err="1"/>
              <a:t>intellectual</a:t>
            </a:r>
            <a:r>
              <a:rPr lang="sk-SK" sz="2000" dirty="0"/>
              <a:t> </a:t>
            </a:r>
            <a:r>
              <a:rPr lang="sk-SK" sz="2000" dirty="0" err="1"/>
              <a:t>diversity</a:t>
            </a:r>
            <a:r>
              <a:rPr lang="sk-SK" sz="2000" dirty="0"/>
              <a:t> </a:t>
            </a:r>
            <a:r>
              <a:rPr lang="sk-SK" sz="2000" dirty="0" err="1"/>
              <a:t>across</a:t>
            </a:r>
            <a:r>
              <a:rPr lang="sk-SK" sz="2000" dirty="0"/>
              <a:t> </a:t>
            </a:r>
            <a:r>
              <a:rPr lang="sk-SK" sz="2000" dirty="0" err="1"/>
              <a:t>disciplines</a:t>
            </a:r>
            <a:r>
              <a:rPr lang="sk-SK" sz="2000" dirty="0"/>
              <a:t> (</a:t>
            </a:r>
            <a:r>
              <a:rPr lang="sk-SK" sz="2000" dirty="0" err="1"/>
              <a:t>e.g.supervisors</a:t>
            </a:r>
            <a:r>
              <a:rPr lang="sk-SK" sz="2000" dirty="0"/>
              <a:t> </a:t>
            </a:r>
            <a:r>
              <a:rPr lang="sk-SK" sz="2000" dirty="0" err="1"/>
              <a:t>disagree</a:t>
            </a:r>
            <a:r>
              <a:rPr lang="sk-SK" sz="2000" dirty="0"/>
              <a:t> on the </a:t>
            </a:r>
            <a:r>
              <a:rPr lang="sk-SK" sz="2000" dirty="0" err="1"/>
              <a:t>theoretical</a:t>
            </a:r>
            <a:r>
              <a:rPr lang="sk-SK" sz="2000" dirty="0"/>
              <a:t> </a:t>
            </a:r>
            <a:r>
              <a:rPr lang="sk-SK" sz="2000" dirty="0" err="1"/>
              <a:t>approach</a:t>
            </a:r>
            <a:r>
              <a:rPr lang="sk-SK" sz="2000" dirty="0"/>
              <a:t> and </a:t>
            </a:r>
            <a:r>
              <a:rPr lang="sk-SK" sz="2000" dirty="0" err="1"/>
              <a:t>fight</a:t>
            </a:r>
            <a:r>
              <a:rPr lang="sk-SK" sz="2000" dirty="0"/>
              <a:t> with </a:t>
            </a:r>
            <a:r>
              <a:rPr lang="sk-SK" sz="2000" dirty="0" err="1"/>
              <a:t>each</a:t>
            </a:r>
            <a:r>
              <a:rPr lang="sk-SK" sz="2000" dirty="0"/>
              <a:t> </a:t>
            </a:r>
            <a:r>
              <a:rPr lang="sk-SK" sz="2000" dirty="0" err="1"/>
              <a:t>other</a:t>
            </a:r>
            <a:endParaRPr lang="sk-SK" sz="2000" dirty="0"/>
          </a:p>
          <a:p>
            <a:r>
              <a:rPr lang="sk-SK" sz="2400" dirty="0" err="1"/>
              <a:t>Crucial</a:t>
            </a:r>
            <a:r>
              <a:rPr lang="sk-SK" sz="2400" dirty="0"/>
              <a:t> to </a:t>
            </a:r>
            <a:r>
              <a:rPr lang="sk-SK" sz="2400" dirty="0" err="1"/>
              <a:t>discuss</a:t>
            </a:r>
            <a:r>
              <a:rPr lang="sk-SK" sz="2400" dirty="0"/>
              <a:t> </a:t>
            </a:r>
            <a:r>
              <a:rPr lang="sk-SK" sz="2400" dirty="0" err="1"/>
              <a:t>co</a:t>
            </a:r>
            <a:r>
              <a:rPr lang="sk-SK" sz="2400" dirty="0"/>
              <a:t>/team </a:t>
            </a:r>
            <a:r>
              <a:rPr lang="sk-SK" sz="2400" dirty="0" err="1"/>
              <a:t>supervision</a:t>
            </a:r>
            <a:r>
              <a:rPr lang="sk-SK" sz="2400" dirty="0"/>
              <a:t> </a:t>
            </a:r>
            <a:r>
              <a:rPr lang="sk-SK" sz="2400" dirty="0" err="1"/>
              <a:t>from</a:t>
            </a:r>
            <a:r>
              <a:rPr lang="sk-SK" sz="2400" dirty="0"/>
              <a:t> the </a:t>
            </a:r>
            <a:r>
              <a:rPr lang="sk-SK" sz="2400" dirty="0" err="1"/>
              <a:t>start</a:t>
            </a:r>
            <a:r>
              <a:rPr lang="sk-SK" sz="2400" dirty="0"/>
              <a:t> </a:t>
            </a:r>
          </a:p>
          <a:p>
            <a:endParaRPr lang="sk-SK" sz="2400" dirty="0"/>
          </a:p>
          <a:p>
            <a:pPr marL="0" indent="0">
              <a:buNone/>
            </a:pPr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90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Roles</a:t>
            </a:r>
            <a:r>
              <a:rPr lang="sk-SK" b="1" dirty="0"/>
              <a:t> of </a:t>
            </a:r>
            <a:r>
              <a:rPr lang="sk-SK" b="1" dirty="0" err="1"/>
              <a:t>supervisor</a:t>
            </a:r>
            <a:r>
              <a:rPr lang="sk-SK" b="1" dirty="0"/>
              <a:t> by </a:t>
            </a:r>
            <a:r>
              <a:rPr lang="sk-SK" b="1" dirty="0" err="1"/>
              <a:t>tasks</a:t>
            </a:r>
            <a:r>
              <a:rPr lang="sk-SK" b="1" dirty="0"/>
              <a:t> and </a:t>
            </a:r>
            <a:r>
              <a:rPr lang="sk-SK" b="1" dirty="0" err="1"/>
              <a:t>responsibilities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sk-SK" b="1" dirty="0"/>
              <a:t>Expert/ </a:t>
            </a:r>
            <a:r>
              <a:rPr lang="sk-SK" b="1" dirty="0" err="1"/>
              <a:t>active</a:t>
            </a:r>
            <a:r>
              <a:rPr lang="sk-SK" b="1" dirty="0"/>
              <a:t> </a:t>
            </a:r>
            <a:r>
              <a:rPr lang="sk-SK" b="1" dirty="0" err="1"/>
              <a:t>researcher</a:t>
            </a:r>
            <a:r>
              <a:rPr lang="sk-SK" b="1" dirty="0"/>
              <a:t> </a:t>
            </a:r>
          </a:p>
          <a:p>
            <a:pPr>
              <a:defRPr/>
            </a:pPr>
            <a:r>
              <a:rPr lang="sk-SK" dirty="0"/>
              <a:t>Manager</a:t>
            </a:r>
          </a:p>
          <a:p>
            <a:pPr>
              <a:defRPr/>
            </a:pPr>
            <a:r>
              <a:rPr lang="sk-SK" dirty="0"/>
              <a:t>Mentor</a:t>
            </a:r>
          </a:p>
          <a:p>
            <a:pPr>
              <a:defRPr/>
            </a:pPr>
            <a:r>
              <a:rPr lang="sk-SK" dirty="0"/>
              <a:t>Coach</a:t>
            </a:r>
          </a:p>
          <a:p>
            <a:pPr>
              <a:defRPr/>
            </a:pPr>
            <a:r>
              <a:rPr lang="sk-SK" dirty="0" err="1"/>
              <a:t>Evaluator</a:t>
            </a:r>
            <a:r>
              <a:rPr lang="sk-SK" dirty="0"/>
              <a:t> </a:t>
            </a:r>
          </a:p>
          <a:p>
            <a:pPr>
              <a:defRPr/>
            </a:pPr>
            <a:r>
              <a:rPr lang="sk-SK" dirty="0" err="1"/>
              <a:t>Facilitator</a:t>
            </a:r>
            <a:endParaRPr lang="sk-SK" dirty="0"/>
          </a:p>
          <a:p>
            <a:pPr>
              <a:defRPr/>
            </a:pPr>
            <a:r>
              <a:rPr lang="sk-SK" dirty="0" err="1"/>
              <a:t>Adviser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sk-SK" dirty="0" err="1"/>
              <a:t>Sponsor</a:t>
            </a:r>
            <a:r>
              <a:rPr lang="sk-SK" dirty="0"/>
              <a:t> </a:t>
            </a:r>
          </a:p>
          <a:p>
            <a:pPr>
              <a:defRPr/>
            </a:pPr>
            <a:r>
              <a:rPr lang="sk-SK" dirty="0" err="1"/>
              <a:t>Critic</a:t>
            </a:r>
            <a:endParaRPr lang="sk-SK" dirty="0"/>
          </a:p>
          <a:p>
            <a:pPr>
              <a:defRPr/>
            </a:pPr>
            <a:r>
              <a:rPr lang="sk-SK" dirty="0" err="1"/>
              <a:t>Teacher</a:t>
            </a:r>
            <a:r>
              <a:rPr lang="sk-SK" dirty="0"/>
              <a:t>/ </a:t>
            </a:r>
            <a:r>
              <a:rPr lang="sk-SK" dirty="0" err="1"/>
              <a:t>trainer</a:t>
            </a:r>
            <a:endParaRPr lang="sk-SK" dirty="0"/>
          </a:p>
          <a:p>
            <a:pPr>
              <a:defRPr/>
            </a:pPr>
            <a:r>
              <a:rPr lang="sk-SK" dirty="0" err="1"/>
              <a:t>Examiner</a:t>
            </a:r>
            <a:r>
              <a:rPr lang="sk-SK" dirty="0"/>
              <a:t>/</a:t>
            </a:r>
            <a:r>
              <a:rPr lang="sk-SK" dirty="0" err="1"/>
              <a:t>reviewer</a:t>
            </a:r>
            <a:endParaRPr lang="sk-SK" dirty="0"/>
          </a:p>
          <a:p>
            <a:pPr>
              <a:defRPr/>
            </a:pPr>
            <a:r>
              <a:rPr lang="sk-SK" dirty="0"/>
              <a:t>Boss</a:t>
            </a:r>
          </a:p>
          <a:p>
            <a:pPr>
              <a:defRPr/>
            </a:pPr>
            <a:r>
              <a:rPr lang="sk-SK" dirty="0" err="1"/>
              <a:t>Friend</a:t>
            </a:r>
            <a:endParaRPr lang="sk-SK" dirty="0"/>
          </a:p>
          <a:p>
            <a:pPr marL="0" indent="0">
              <a:buNone/>
              <a:defRPr/>
            </a:pPr>
            <a:r>
              <a:rPr lang="sk-SK" sz="1800" dirty="0" err="1"/>
              <a:t>Brentel</a:t>
            </a:r>
            <a:r>
              <a:rPr lang="sk-SK" sz="1800" dirty="0"/>
              <a:t> 2018</a:t>
            </a:r>
            <a:endParaRPr lang="sk-SK" dirty="0"/>
          </a:p>
          <a:p>
            <a:r>
              <a:rPr lang="sk-SK" dirty="0" err="1"/>
              <a:t>Psychologist</a:t>
            </a:r>
            <a:r>
              <a:rPr lang="sk-SK" dirty="0"/>
              <a:t> (my </a:t>
            </a:r>
            <a:r>
              <a:rPr lang="sk-SK" dirty="0" err="1"/>
              <a:t>addition</a:t>
            </a:r>
            <a:r>
              <a:rPr lang="sk-SK" dirty="0"/>
              <a:t>)</a:t>
            </a:r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en-GB" dirty="0"/>
              <a:t> Meeting, Montenegro, </a:t>
            </a:r>
            <a:r>
              <a:rPr lang="sk-SK" dirty="0"/>
              <a:t>November </a:t>
            </a:r>
            <a:r>
              <a:rPr lang="en-GB" dirty="0"/>
              <a:t>20</a:t>
            </a:r>
            <a:r>
              <a:rPr lang="sk-SK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62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pic>
        <p:nvPicPr>
          <p:cNvPr id="3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90674"/>
            <a:ext cx="9867900" cy="698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8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 err="1"/>
              <a:t>Importance</a:t>
            </a:r>
            <a:r>
              <a:rPr lang="sk-SK" sz="4000" b="1" dirty="0"/>
              <a:t> of the </a:t>
            </a:r>
            <a:r>
              <a:rPr lang="sk-SK" sz="4000" b="1" dirty="0" err="1"/>
              <a:t>initial</a:t>
            </a:r>
            <a:r>
              <a:rPr lang="sk-SK" sz="4000" b="1" dirty="0"/>
              <a:t> </a:t>
            </a:r>
            <a:r>
              <a:rPr lang="sk-SK" sz="4000" b="1" dirty="0" err="1"/>
              <a:t>phase</a:t>
            </a:r>
            <a:endParaRPr lang="sk-SK" sz="40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err="1"/>
              <a:t>Building</a:t>
            </a:r>
            <a:r>
              <a:rPr lang="sk-SK" sz="2400" dirty="0"/>
              <a:t> a </a:t>
            </a:r>
            <a:r>
              <a:rPr lang="sk-SK" sz="2400" dirty="0" err="1"/>
              <a:t>good</a:t>
            </a:r>
            <a:r>
              <a:rPr lang="sk-SK" sz="2400" dirty="0"/>
              <a:t> </a:t>
            </a:r>
            <a:r>
              <a:rPr lang="sk-SK" sz="2400" dirty="0" err="1"/>
              <a:t>supervisor-candidate</a:t>
            </a:r>
            <a:r>
              <a:rPr lang="sk-SK" sz="2400" dirty="0"/>
              <a:t> </a:t>
            </a:r>
            <a:r>
              <a:rPr lang="sk-SK" sz="2400" dirty="0" err="1"/>
              <a:t>relationship</a:t>
            </a:r>
            <a:r>
              <a:rPr lang="sk-SK" sz="2400" dirty="0"/>
              <a:t> </a:t>
            </a:r>
          </a:p>
          <a:p>
            <a:r>
              <a:rPr lang="sk-SK" sz="2400" dirty="0" err="1"/>
              <a:t>Introduction</a:t>
            </a:r>
            <a:r>
              <a:rPr lang="sk-SK" sz="2400" dirty="0"/>
              <a:t> to </a:t>
            </a:r>
            <a:r>
              <a:rPr lang="sk-SK" sz="2400" dirty="0" err="1"/>
              <a:t>institutional</a:t>
            </a:r>
            <a:r>
              <a:rPr lang="sk-SK" sz="2400" dirty="0"/>
              <a:t> </a:t>
            </a:r>
            <a:r>
              <a:rPr lang="sk-SK" sz="2400" dirty="0" err="1"/>
              <a:t>guidelines</a:t>
            </a:r>
            <a:r>
              <a:rPr lang="sk-SK" sz="2400" dirty="0"/>
              <a:t> and </a:t>
            </a:r>
            <a:r>
              <a:rPr lang="sk-SK" sz="2400" dirty="0" err="1"/>
              <a:t>procedures</a:t>
            </a:r>
            <a:r>
              <a:rPr lang="sk-SK" sz="2400" dirty="0"/>
              <a:t> (</a:t>
            </a:r>
            <a:r>
              <a:rPr lang="sk-SK" sz="2400" dirty="0" err="1"/>
              <a:t>welcome</a:t>
            </a:r>
            <a:r>
              <a:rPr lang="sk-SK" sz="2400" dirty="0"/>
              <a:t> </a:t>
            </a:r>
            <a:r>
              <a:rPr lang="sk-SK" sz="2400" dirty="0" err="1"/>
              <a:t>package</a:t>
            </a:r>
            <a:r>
              <a:rPr lang="sk-SK" sz="2400" dirty="0"/>
              <a:t>, </a:t>
            </a:r>
            <a:r>
              <a:rPr lang="sk-SK" sz="2400" dirty="0" err="1"/>
              <a:t>induction</a:t>
            </a:r>
            <a:r>
              <a:rPr lang="sk-SK" sz="2400" dirty="0"/>
              <a:t> </a:t>
            </a:r>
            <a:r>
              <a:rPr lang="sk-SK" sz="2400" dirty="0" err="1"/>
              <a:t>days</a:t>
            </a:r>
            <a:r>
              <a:rPr lang="sk-SK" sz="2400" dirty="0"/>
              <a:t>, </a:t>
            </a:r>
            <a:r>
              <a:rPr lang="sk-SK" sz="2400" dirty="0" err="1"/>
              <a:t>resources</a:t>
            </a:r>
            <a:r>
              <a:rPr lang="sk-SK" sz="2400" dirty="0"/>
              <a:t>, </a:t>
            </a:r>
            <a:r>
              <a:rPr lang="sk-SK" sz="2400" dirty="0" err="1"/>
              <a:t>access</a:t>
            </a:r>
            <a:r>
              <a:rPr lang="sk-SK" sz="2400" dirty="0"/>
              <a:t> to </a:t>
            </a:r>
            <a:r>
              <a:rPr lang="sk-SK" sz="2400" dirty="0" err="1"/>
              <a:t>library</a:t>
            </a:r>
            <a:r>
              <a:rPr lang="sk-SK" sz="2400" dirty="0"/>
              <a:t>, </a:t>
            </a:r>
            <a:r>
              <a:rPr lang="sk-SK" sz="2400" u="sng" dirty="0" err="1"/>
              <a:t>ethics</a:t>
            </a:r>
            <a:r>
              <a:rPr lang="sk-SK" sz="2400" u="sng" dirty="0"/>
              <a:t> </a:t>
            </a:r>
            <a:r>
              <a:rPr lang="sk-SK" sz="2400" u="sng" dirty="0" err="1"/>
              <a:t>guidelines</a:t>
            </a:r>
            <a:r>
              <a:rPr lang="sk-SK" sz="2400" dirty="0"/>
              <a:t>)</a:t>
            </a:r>
          </a:p>
          <a:p>
            <a:r>
              <a:rPr lang="sk-SK" sz="2400" dirty="0" err="1"/>
              <a:t>Clarification</a:t>
            </a:r>
            <a:r>
              <a:rPr lang="sk-SK" sz="2400" dirty="0"/>
              <a:t> of </a:t>
            </a:r>
            <a:r>
              <a:rPr lang="sk-SK" sz="2400" dirty="0" err="1"/>
              <a:t>mutual</a:t>
            </a:r>
            <a:r>
              <a:rPr lang="sk-SK" sz="2400" dirty="0"/>
              <a:t> </a:t>
            </a:r>
            <a:r>
              <a:rPr lang="sk-SK" sz="2400" dirty="0" err="1"/>
              <a:t>expectations</a:t>
            </a:r>
            <a:r>
              <a:rPr lang="sk-SK" sz="2400" dirty="0"/>
              <a:t> </a:t>
            </a:r>
          </a:p>
          <a:p>
            <a:pPr lvl="1"/>
            <a:r>
              <a:rPr lang="sk-SK" sz="2000" dirty="0">
                <a:hlinkClick r:id="rId2"/>
              </a:rPr>
              <a:t>https://graduatedivision.ucmerced.edu/sites/graduatedivision.ucmerced.edu/files/page/documents/expectation_scales.pdf</a:t>
            </a:r>
            <a:endParaRPr lang="sk-SK" sz="2000" dirty="0"/>
          </a:p>
          <a:p>
            <a:r>
              <a:rPr lang="sk-SK" sz="2400" dirty="0" err="1"/>
              <a:t>Agreement</a:t>
            </a:r>
            <a:r>
              <a:rPr lang="sk-SK" sz="2400" dirty="0"/>
              <a:t> on </a:t>
            </a:r>
            <a:r>
              <a:rPr lang="sk-SK" sz="2400" dirty="0" err="1"/>
              <a:t>meetings</a:t>
            </a:r>
            <a:r>
              <a:rPr lang="sk-SK" sz="2400" dirty="0"/>
              <a:t> (</a:t>
            </a:r>
            <a:r>
              <a:rPr lang="sk-SK" sz="2400" dirty="0" err="1"/>
              <a:t>frequency</a:t>
            </a:r>
            <a:r>
              <a:rPr lang="sk-SK" sz="2400" dirty="0"/>
              <a:t>, </a:t>
            </a:r>
            <a:r>
              <a:rPr lang="sk-SK" sz="2400" dirty="0" err="1"/>
              <a:t>written</a:t>
            </a:r>
            <a:r>
              <a:rPr lang="sk-SK" sz="2400" dirty="0"/>
              <a:t> </a:t>
            </a:r>
            <a:r>
              <a:rPr lang="sk-SK" sz="2400" dirty="0" err="1"/>
              <a:t>records</a:t>
            </a:r>
            <a:r>
              <a:rPr lang="sk-SK" sz="2400" dirty="0"/>
              <a:t>, </a:t>
            </a:r>
            <a:r>
              <a:rPr lang="sk-SK" sz="2400" dirty="0" err="1"/>
              <a:t>structure</a:t>
            </a:r>
            <a:r>
              <a:rPr lang="sk-SK" sz="2400" dirty="0"/>
              <a:t> and </a:t>
            </a:r>
            <a:r>
              <a:rPr lang="sk-SK" sz="2400" dirty="0" err="1"/>
              <a:t>objectives</a:t>
            </a:r>
            <a:r>
              <a:rPr lang="sk-SK" sz="2400" dirty="0"/>
              <a:t>...) </a:t>
            </a:r>
          </a:p>
          <a:p>
            <a:r>
              <a:rPr lang="sk-SK" sz="2400" dirty="0"/>
              <a:t>Doc. project </a:t>
            </a:r>
            <a:r>
              <a:rPr lang="sk-SK" sz="2400" dirty="0" err="1"/>
              <a:t>planning</a:t>
            </a:r>
            <a:r>
              <a:rPr lang="sk-SK" sz="2400" dirty="0"/>
              <a:t>, </a:t>
            </a:r>
            <a:r>
              <a:rPr lang="sk-SK" sz="2400" dirty="0" err="1"/>
              <a:t>objectives</a:t>
            </a:r>
            <a:r>
              <a:rPr lang="sk-SK" sz="2400" dirty="0"/>
              <a:t>, </a:t>
            </a:r>
            <a:r>
              <a:rPr lang="sk-SK" sz="2400" dirty="0" err="1"/>
              <a:t>timetable</a:t>
            </a:r>
            <a:r>
              <a:rPr lang="sk-SK" sz="2400" dirty="0"/>
              <a:t>, </a:t>
            </a:r>
            <a:r>
              <a:rPr lang="sk-SK" sz="2400" dirty="0" err="1"/>
              <a:t>milestones</a:t>
            </a:r>
            <a:endParaRPr lang="sk-SK" sz="2400" dirty="0"/>
          </a:p>
          <a:p>
            <a:r>
              <a:rPr lang="sk-SK" sz="2400" dirty="0"/>
              <a:t>Monitoring, feedback</a:t>
            </a:r>
          </a:p>
          <a:p>
            <a:endParaRPr lang="sk-SK" sz="2400" dirty="0"/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81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Mid-phase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500" dirty="0" err="1"/>
              <a:t>Data</a:t>
            </a:r>
            <a:r>
              <a:rPr lang="sk-SK" sz="2500" dirty="0"/>
              <a:t> </a:t>
            </a:r>
            <a:r>
              <a:rPr lang="sk-SK" sz="2500" dirty="0" err="1"/>
              <a:t>collection</a:t>
            </a:r>
            <a:r>
              <a:rPr lang="sk-SK" sz="2500" dirty="0"/>
              <a:t> and </a:t>
            </a:r>
            <a:r>
              <a:rPr lang="sk-SK" sz="2500" dirty="0" err="1"/>
              <a:t>analysis</a:t>
            </a:r>
            <a:r>
              <a:rPr lang="sk-SK" sz="2500" dirty="0"/>
              <a:t> – </a:t>
            </a:r>
            <a:r>
              <a:rPr lang="sk-SK" sz="2500" dirty="0" err="1"/>
              <a:t>key</a:t>
            </a:r>
            <a:r>
              <a:rPr lang="sk-SK" sz="2500" dirty="0"/>
              <a:t> </a:t>
            </a:r>
            <a:r>
              <a:rPr lang="sk-SK" sz="2500" dirty="0" err="1"/>
              <a:t>research</a:t>
            </a:r>
            <a:r>
              <a:rPr lang="sk-SK" sz="2500" dirty="0"/>
              <a:t> </a:t>
            </a:r>
            <a:r>
              <a:rPr lang="sk-SK" sz="2500" dirty="0" err="1"/>
              <a:t>phase</a:t>
            </a:r>
            <a:endParaRPr lang="sk-SK" sz="2500" dirty="0"/>
          </a:p>
          <a:p>
            <a:r>
              <a:rPr lang="sk-SK" sz="2500" dirty="0" err="1"/>
              <a:t>Writing</a:t>
            </a:r>
            <a:r>
              <a:rPr lang="sk-SK" sz="2500" dirty="0"/>
              <a:t> – </a:t>
            </a:r>
            <a:r>
              <a:rPr lang="sk-SK" sz="2500" dirty="0" err="1"/>
              <a:t>publications</a:t>
            </a:r>
            <a:r>
              <a:rPr lang="sk-SK" sz="2500" dirty="0"/>
              <a:t> (</a:t>
            </a:r>
            <a:r>
              <a:rPr lang="sk-SK" sz="2500" dirty="0" err="1"/>
              <a:t>thesis</a:t>
            </a:r>
            <a:r>
              <a:rPr lang="sk-SK" sz="2500" dirty="0"/>
              <a:t> </a:t>
            </a:r>
            <a:r>
              <a:rPr lang="sk-SK" sz="2500" dirty="0" err="1"/>
              <a:t>chapters</a:t>
            </a:r>
            <a:r>
              <a:rPr lang="sk-SK" sz="2500" dirty="0"/>
              <a:t>) – </a:t>
            </a:r>
            <a:r>
              <a:rPr lang="sk-SK" sz="2500" dirty="0" err="1"/>
              <a:t>important</a:t>
            </a:r>
            <a:r>
              <a:rPr lang="sk-SK" sz="2500" dirty="0"/>
              <a:t> to </a:t>
            </a:r>
            <a:r>
              <a:rPr lang="sk-SK" sz="2500" dirty="0" err="1"/>
              <a:t>keep</a:t>
            </a:r>
            <a:r>
              <a:rPr lang="sk-SK" sz="2500" dirty="0"/>
              <a:t> </a:t>
            </a:r>
            <a:r>
              <a:rPr lang="sk-SK" sz="2500" dirty="0" err="1"/>
              <a:t>writing</a:t>
            </a:r>
            <a:r>
              <a:rPr lang="sk-SK" sz="2500" dirty="0"/>
              <a:t> (</a:t>
            </a:r>
            <a:r>
              <a:rPr lang="sk-SK" sz="2500" dirty="0" err="1"/>
              <a:t>supervisor</a:t>
            </a:r>
            <a:r>
              <a:rPr lang="sk-SK" sz="2500" dirty="0"/>
              <a:t> </a:t>
            </a:r>
            <a:r>
              <a:rPr lang="sk-SK" sz="2500" dirty="0" err="1"/>
              <a:t>helps</a:t>
            </a:r>
            <a:r>
              <a:rPr lang="sk-SK" sz="2500" dirty="0"/>
              <a:t> to </a:t>
            </a:r>
            <a:r>
              <a:rPr lang="sk-SK" sz="2500" dirty="0" err="1"/>
              <a:t>identify</a:t>
            </a:r>
            <a:r>
              <a:rPr lang="sk-SK" sz="2500" dirty="0"/>
              <a:t> </a:t>
            </a:r>
            <a:r>
              <a:rPr lang="sk-SK" sz="2500" dirty="0" err="1"/>
              <a:t>good</a:t>
            </a:r>
            <a:r>
              <a:rPr lang="sk-SK" sz="2500" dirty="0"/>
              <a:t> </a:t>
            </a:r>
            <a:r>
              <a:rPr lang="sk-SK" sz="2500" dirty="0" err="1"/>
              <a:t>journals</a:t>
            </a:r>
            <a:r>
              <a:rPr lang="sk-SK" sz="2500" dirty="0"/>
              <a:t>, </a:t>
            </a:r>
            <a:r>
              <a:rPr lang="sk-SK" sz="2500" dirty="0" err="1"/>
              <a:t>reviews</a:t>
            </a:r>
            <a:r>
              <a:rPr lang="sk-SK" sz="2500" dirty="0"/>
              <a:t> the </a:t>
            </a:r>
            <a:r>
              <a:rPr lang="sk-SK" sz="2500" dirty="0" err="1"/>
              <a:t>candidate´s</a:t>
            </a:r>
            <a:r>
              <a:rPr lang="sk-SK" sz="2500" dirty="0"/>
              <a:t> </a:t>
            </a:r>
            <a:r>
              <a:rPr lang="sk-SK" sz="2500" dirty="0" err="1"/>
              <a:t>drafts</a:t>
            </a:r>
            <a:r>
              <a:rPr lang="sk-SK" sz="2500" dirty="0"/>
              <a:t>)  </a:t>
            </a:r>
          </a:p>
          <a:p>
            <a:r>
              <a:rPr lang="sk-SK" sz="2500" dirty="0" err="1"/>
              <a:t>Conference</a:t>
            </a:r>
            <a:r>
              <a:rPr lang="sk-SK" sz="2500" dirty="0"/>
              <a:t> </a:t>
            </a:r>
            <a:r>
              <a:rPr lang="sk-SK" sz="2500" dirty="0" err="1"/>
              <a:t>presentations</a:t>
            </a:r>
            <a:r>
              <a:rPr lang="sk-SK" sz="2500" dirty="0"/>
              <a:t> (</a:t>
            </a:r>
            <a:r>
              <a:rPr lang="sk-SK" sz="2500" dirty="0" err="1"/>
              <a:t>supervisor´s</a:t>
            </a:r>
            <a:r>
              <a:rPr lang="sk-SK" sz="2500" dirty="0"/>
              <a:t> role </a:t>
            </a:r>
            <a:r>
              <a:rPr lang="sk-SK" sz="2500" dirty="0" err="1"/>
              <a:t>is</a:t>
            </a:r>
            <a:r>
              <a:rPr lang="sk-SK" sz="2500" dirty="0"/>
              <a:t> to </a:t>
            </a:r>
            <a:r>
              <a:rPr lang="sk-SK" sz="2500" dirty="0" err="1"/>
              <a:t>open</a:t>
            </a:r>
            <a:r>
              <a:rPr lang="sk-SK" sz="2500" dirty="0"/>
              <a:t> door to </a:t>
            </a:r>
            <a:r>
              <a:rPr lang="sk-SK" sz="2500" dirty="0" err="1"/>
              <a:t>professional</a:t>
            </a:r>
            <a:r>
              <a:rPr lang="sk-SK" sz="2500" dirty="0"/>
              <a:t> </a:t>
            </a:r>
            <a:r>
              <a:rPr lang="sk-SK" sz="2500" dirty="0" err="1"/>
              <a:t>networks</a:t>
            </a:r>
            <a:r>
              <a:rPr lang="sk-SK" sz="2500" dirty="0"/>
              <a:t>, to </a:t>
            </a:r>
            <a:r>
              <a:rPr lang="sk-SK" sz="2500" dirty="0" err="1"/>
              <a:t>encourage</a:t>
            </a:r>
            <a:r>
              <a:rPr lang="sk-SK" sz="2500" dirty="0"/>
              <a:t> </a:t>
            </a:r>
            <a:r>
              <a:rPr lang="sk-SK" sz="2500" dirty="0" err="1"/>
              <a:t>candidate</a:t>
            </a:r>
            <a:r>
              <a:rPr lang="sk-SK" sz="2500" dirty="0"/>
              <a:t> to </a:t>
            </a:r>
            <a:r>
              <a:rPr lang="sk-SK" sz="2500" dirty="0" err="1"/>
              <a:t>actively</a:t>
            </a:r>
            <a:r>
              <a:rPr lang="sk-SK" sz="2500" dirty="0"/>
              <a:t> </a:t>
            </a:r>
            <a:r>
              <a:rPr lang="sk-SK" sz="2500" dirty="0" err="1"/>
              <a:t>participate</a:t>
            </a:r>
            <a:r>
              <a:rPr lang="sk-SK" sz="2500" dirty="0"/>
              <a:t> in </a:t>
            </a:r>
            <a:r>
              <a:rPr lang="sk-SK" sz="2500" dirty="0" err="1"/>
              <a:t>workshops</a:t>
            </a:r>
            <a:r>
              <a:rPr lang="sk-SK" sz="2500" dirty="0"/>
              <a:t>/</a:t>
            </a:r>
            <a:r>
              <a:rPr lang="sk-SK" sz="2500" dirty="0" err="1"/>
              <a:t>conferences</a:t>
            </a:r>
            <a:r>
              <a:rPr lang="sk-SK" sz="2500" dirty="0"/>
              <a:t> at </a:t>
            </a:r>
            <a:r>
              <a:rPr lang="sk-SK" sz="2500" dirty="0" err="1"/>
              <a:t>home</a:t>
            </a:r>
            <a:r>
              <a:rPr lang="sk-SK" sz="2500" dirty="0"/>
              <a:t> and </a:t>
            </a:r>
            <a:r>
              <a:rPr lang="sk-SK" sz="2500" dirty="0" err="1"/>
              <a:t>abroad</a:t>
            </a:r>
            <a:r>
              <a:rPr lang="sk-SK" sz="2500" dirty="0"/>
              <a:t>)</a:t>
            </a:r>
          </a:p>
          <a:p>
            <a:r>
              <a:rPr lang="sk-SK" sz="2500" dirty="0"/>
              <a:t>Mobility </a:t>
            </a:r>
            <a:r>
              <a:rPr lang="sk-SK" sz="2500" dirty="0" err="1"/>
              <a:t>abroad</a:t>
            </a:r>
            <a:r>
              <a:rPr lang="sk-SK" sz="2500" dirty="0"/>
              <a:t> (?)</a:t>
            </a:r>
          </a:p>
          <a:p>
            <a:r>
              <a:rPr lang="sk-SK" sz="2500" dirty="0"/>
              <a:t>Monitoring, feedback</a:t>
            </a:r>
          </a:p>
          <a:p>
            <a:endParaRPr lang="sk-SK" sz="2400" dirty="0"/>
          </a:p>
          <a:p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/>
              <a:t>Final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, </a:t>
            </a:r>
            <a:r>
              <a:rPr lang="sk-SK" dirty="0" err="1"/>
              <a:t>Montenegro</a:t>
            </a:r>
            <a:r>
              <a:rPr lang="sk-SK" dirty="0"/>
              <a:t>, 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33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 Template</Template>
  <TotalTime>0</TotalTime>
  <Words>1109</Words>
  <Application>Microsoft Office PowerPoint</Application>
  <PresentationFormat>Bildschirmpräsentation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Arial Rounded MT Bold</vt:lpstr>
      <vt:lpstr>Calibri</vt:lpstr>
      <vt:lpstr>Office</vt:lpstr>
      <vt:lpstr>Supervision: the cornerstone  of doctoral education</vt:lpstr>
      <vt:lpstr>Context (matters)</vt:lpstr>
      <vt:lpstr>Supervision today</vt:lpstr>
      <vt:lpstr>Why „training“ for supervisors?</vt:lpstr>
      <vt:lpstr>Why co/team supervision?  Good practice and a challenge</vt:lpstr>
      <vt:lpstr>Roles of supervisor by tasks and responsibilities</vt:lpstr>
      <vt:lpstr>PowerPoint-Präsentation</vt:lpstr>
      <vt:lpstr>Importance of the initial phase</vt:lpstr>
      <vt:lpstr>Mid-phase</vt:lpstr>
      <vt:lpstr>Final phase</vt:lpstr>
      <vt:lpstr>Who are the best supervisors?  </vt:lpstr>
      <vt:lpstr>Summary</vt:lpstr>
      <vt:lpstr>Recommended sources</vt:lpstr>
      <vt:lpstr>Thank you very much</vt:lpstr>
    </vt:vector>
  </TitlesOfParts>
  <Company>Universitaet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MARDS</dc:title>
  <dc:creator>Lisette Schmidt</dc:creator>
  <cp:lastModifiedBy>Lucas Zinner</cp:lastModifiedBy>
  <cp:revision>78</cp:revision>
  <dcterms:created xsi:type="dcterms:W3CDTF">2019-06-24T07:54:12Z</dcterms:created>
  <dcterms:modified xsi:type="dcterms:W3CDTF">2022-11-04T10:12:20Z</dcterms:modified>
</cp:coreProperties>
</file>