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78754" autoAdjust="0"/>
  </p:normalViewPr>
  <p:slideViewPr>
    <p:cSldViewPr snapToGrid="0">
      <p:cViewPr varScale="1">
        <p:scale>
          <a:sx n="119" d="100"/>
          <a:sy n="119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0DBC90C4-EF65-47E6-8B8C-051A1412C37A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BDC4B1AF-FC5D-41C9-BD1F-5E2E8C48C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43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50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68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606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39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70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24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8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58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85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39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63F83-4780-43EE-B77E-69281F79E14B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3F7F8-7CF3-45F2-AC39-81A9E5B815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00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783" y="197784"/>
            <a:ext cx="2752217" cy="119024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36166"/>
            <a:ext cx="12203142" cy="142183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3565" y="1899038"/>
            <a:ext cx="9863908" cy="1413657"/>
          </a:xfrm>
        </p:spPr>
        <p:txBody>
          <a:bodyPr>
            <a:normAutofit/>
          </a:bodyPr>
          <a:lstStyle/>
          <a:p>
            <a:pPr algn="l"/>
            <a:r>
              <a:rPr lang="en-US" sz="4000" b="1" i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MARDS </a:t>
            </a:r>
            <a:r>
              <a:rPr lang="en-US" sz="4000" b="1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Consortium Meeting </a:t>
            </a:r>
            <a:r>
              <a:rPr lang="en-US" sz="4000" b="1" i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/>
            </a:r>
            <a:br>
              <a:rPr lang="en-US" sz="4000" b="1" i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32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1st Year Report | University of Vienna</a:t>
            </a:r>
            <a:endParaRPr lang="de-DE" sz="1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793" y="5985134"/>
            <a:ext cx="5707259" cy="73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6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36166"/>
            <a:ext cx="12203142" cy="142183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7793" y="5985134"/>
            <a:ext cx="5707259" cy="736507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609599" y="1388031"/>
            <a:ext cx="111973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Main activities of the University of Vienna (</a:t>
            </a:r>
            <a:r>
              <a:rPr lang="en-US" sz="2400" dirty="0" err="1"/>
              <a:t>UniVIE</a:t>
            </a:r>
            <a:r>
              <a:rPr lang="en-US" sz="2400" dirty="0"/>
              <a:t>) during the first project year included </a:t>
            </a:r>
            <a:r>
              <a:rPr lang="en-US" sz="2400" b="1" dirty="0">
                <a:solidFill>
                  <a:srgbClr val="FF0000"/>
                </a:solidFill>
              </a:rPr>
              <a:t>(1) fact finding of the status quo situation </a:t>
            </a:r>
            <a:r>
              <a:rPr lang="en-US" sz="2400" dirty="0"/>
              <a:t>project partners face in Montenegro and Albania; </a:t>
            </a:r>
            <a:r>
              <a:rPr lang="en-US" sz="2400" b="1" dirty="0">
                <a:solidFill>
                  <a:srgbClr val="FF0000"/>
                </a:solidFill>
              </a:rPr>
              <a:t>(2) give best </a:t>
            </a:r>
            <a:r>
              <a:rPr lang="en-US" sz="2400" b="1" dirty="0" err="1">
                <a:solidFill>
                  <a:srgbClr val="FF0000"/>
                </a:solidFill>
              </a:rPr>
              <a:t>practise</a:t>
            </a:r>
            <a:r>
              <a:rPr lang="en-US" sz="2400" b="1" dirty="0">
                <a:solidFill>
                  <a:srgbClr val="FF0000"/>
                </a:solidFill>
              </a:rPr>
              <a:t> examples </a:t>
            </a:r>
            <a:r>
              <a:rPr lang="en-US" sz="2400" dirty="0"/>
              <a:t>for doctoral education in Europe on a strategic and operative level; </a:t>
            </a:r>
            <a:r>
              <a:rPr lang="en-US" sz="2400" b="1" dirty="0">
                <a:solidFill>
                  <a:srgbClr val="FF0000"/>
                </a:solidFill>
              </a:rPr>
              <a:t>(3) organize and hold trainings and workshops </a:t>
            </a:r>
            <a:r>
              <a:rPr lang="en-US" sz="2400" dirty="0"/>
              <a:t>together with the universities in </a:t>
            </a:r>
            <a:r>
              <a:rPr lang="en-US" sz="2400" dirty="0" err="1"/>
              <a:t>Banská</a:t>
            </a:r>
            <a:r>
              <a:rPr lang="en-US" sz="2400" dirty="0"/>
              <a:t> </a:t>
            </a:r>
            <a:r>
              <a:rPr lang="en-US" sz="2400" dirty="0" err="1"/>
              <a:t>Bystrica</a:t>
            </a:r>
            <a:r>
              <a:rPr lang="en-US" sz="2400" dirty="0"/>
              <a:t>, Maribor and Zagreb; </a:t>
            </a:r>
            <a:r>
              <a:rPr lang="en-US" sz="2400" b="1" dirty="0">
                <a:solidFill>
                  <a:srgbClr val="FF0000"/>
                </a:solidFill>
              </a:rPr>
              <a:t>(4) and set up questionnaires</a:t>
            </a:r>
            <a:r>
              <a:rPr lang="en-US" sz="2400" dirty="0"/>
              <a:t>, the </a:t>
            </a:r>
            <a:r>
              <a:rPr lang="en-US" sz="2400" b="1" dirty="0">
                <a:solidFill>
                  <a:srgbClr val="FF0000"/>
                </a:solidFill>
              </a:rPr>
              <a:t>project quality plan </a:t>
            </a:r>
            <a:r>
              <a:rPr lang="en-US" sz="2400" dirty="0"/>
              <a:t>(together with our partners from the University of Maribor; SLO) and recommendations for Montenegrin and Albanian project partners. Project members of </a:t>
            </a:r>
            <a:r>
              <a:rPr lang="en-US" sz="2400" dirty="0" err="1"/>
              <a:t>UniVIE</a:t>
            </a:r>
            <a:r>
              <a:rPr lang="en-US" sz="2400" dirty="0"/>
              <a:t> attended </a:t>
            </a:r>
            <a:r>
              <a:rPr lang="en-US" sz="2400" b="1" u="sng" dirty="0">
                <a:solidFill>
                  <a:srgbClr val="FF0000"/>
                </a:solidFill>
              </a:rPr>
              <a:t>six MARDS events in total </a:t>
            </a:r>
            <a:r>
              <a:rPr lang="en-US" sz="2400" dirty="0"/>
              <a:t>(Tab.1.) and will host the first year MARDS consortium meeting at </a:t>
            </a:r>
            <a:r>
              <a:rPr lang="en-US" sz="2400" dirty="0" err="1"/>
              <a:t>UniVIE</a:t>
            </a:r>
            <a:r>
              <a:rPr lang="en-US" sz="2400" dirty="0"/>
              <a:t> in December 2019.</a:t>
            </a:r>
            <a:endParaRPr lang="de-DE" sz="24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855" y="430395"/>
            <a:ext cx="1664861" cy="81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26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15685"/>
              </p:ext>
            </p:extLst>
          </p:nvPr>
        </p:nvGraphicFramePr>
        <p:xfrm>
          <a:off x="364281" y="159722"/>
          <a:ext cx="11338435" cy="5724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8780">
                  <a:extLst>
                    <a:ext uri="{9D8B030D-6E8A-4147-A177-3AD203B41FA5}">
                      <a16:colId xmlns:a16="http://schemas.microsoft.com/office/drawing/2014/main" val="2328975703"/>
                    </a:ext>
                  </a:extLst>
                </a:gridCol>
                <a:gridCol w="10249655">
                  <a:extLst>
                    <a:ext uri="{9D8B030D-6E8A-4147-A177-3AD203B41FA5}">
                      <a16:colId xmlns:a16="http://schemas.microsoft.com/office/drawing/2014/main" val="1197632599"/>
                    </a:ext>
                  </a:extLst>
                </a:gridCol>
              </a:tblGrid>
              <a:tr h="232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1st Year Activities of </a:t>
                      </a:r>
                      <a:r>
                        <a:rPr lang="en-GB" sz="1600" dirty="0" err="1">
                          <a:effectLst/>
                        </a:rPr>
                        <a:t>UniVIE</a:t>
                      </a:r>
                      <a:r>
                        <a:rPr lang="en-GB" sz="1600" dirty="0">
                          <a:effectLst/>
                        </a:rPr>
                        <a:t> project partners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1336559084"/>
                  </a:ext>
                </a:extLst>
              </a:tr>
              <a:tr h="725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Feb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Montenegro | Podgorica; MNE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MARDS KICK – OFF MEETING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3116393149"/>
                  </a:ext>
                </a:extLst>
              </a:tr>
              <a:tr h="1465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Jun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</a:endParaRPr>
                    </a:p>
                    <a:p>
                      <a:pPr marL="1371600" indent="-1371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Montenegro | Kotor; MNE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Conference/Workshop on “Monitoring and Analysis of national </a:t>
                      </a:r>
                      <a:r>
                        <a:rPr lang="en-GB" sz="1600" dirty="0" smtClean="0">
                          <a:effectLst/>
                        </a:rPr>
                        <a:t>systems/policies </a:t>
                      </a:r>
                      <a:r>
                        <a:rPr lang="en-GB" sz="1600" dirty="0">
                          <a:effectLst/>
                        </a:rPr>
                        <a:t>of doctoral education in </a:t>
                      </a:r>
                      <a:r>
                        <a:rPr lang="en-GB" sz="1600" dirty="0" smtClean="0">
                          <a:effectLst/>
                        </a:rPr>
                        <a:t>MONT </a:t>
                      </a:r>
                      <a:r>
                        <a:rPr lang="en-GB" sz="1600" dirty="0">
                          <a:effectLst/>
                        </a:rPr>
                        <a:t>and </a:t>
                      </a:r>
                      <a:r>
                        <a:rPr lang="en-GB" sz="1600" dirty="0" smtClean="0">
                          <a:effectLst/>
                        </a:rPr>
                        <a:t>ALB” 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Vienna | Vienna; AT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Training on “Professional Management of Doctoral Studies”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3312533130"/>
                  </a:ext>
                </a:extLst>
              </a:tr>
              <a:tr h="725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Sept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Zagreb | Centre for Advanced Academic Studies in Dubrovnik; </a:t>
                      </a:r>
                      <a:r>
                        <a:rPr lang="en-GB" sz="1600" dirty="0" smtClean="0">
                          <a:effectLst/>
                        </a:rPr>
                        <a:t>HR</a:t>
                      </a:r>
                      <a:r>
                        <a:rPr lang="de-DE" sz="1600" baseline="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Workshop </a:t>
                      </a:r>
                      <a:r>
                        <a:rPr lang="en-GB" sz="1600" dirty="0">
                          <a:effectLst/>
                        </a:rPr>
                        <a:t>on “Professionalization of Ph.D. supervision” 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658705354"/>
                  </a:ext>
                </a:extLst>
              </a:tr>
              <a:tr h="725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Oct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</a:rPr>
                        <a:t>Matej</a:t>
                      </a:r>
                      <a:r>
                        <a:rPr lang="en-GB" sz="1600" dirty="0" smtClean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Bel University | Banska </a:t>
                      </a:r>
                      <a:r>
                        <a:rPr lang="en-GB" sz="1600" dirty="0" err="1">
                          <a:effectLst/>
                        </a:rPr>
                        <a:t>Bystica</a:t>
                      </a:r>
                      <a:r>
                        <a:rPr lang="en-GB" sz="1600" dirty="0">
                          <a:effectLst/>
                        </a:rPr>
                        <a:t>; SK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Training on "How to establish a joint doctoral programme" 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1424363628"/>
                  </a:ext>
                </a:extLst>
              </a:tr>
              <a:tr h="725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Nov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Maribor | Maribor; SLO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Training on "Quality Assurance of Doctoral Studies"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1671472609"/>
                  </a:ext>
                </a:extLst>
              </a:tr>
              <a:tr h="61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Dec </a:t>
                      </a:r>
                      <a:r>
                        <a:rPr lang="en-GB" sz="1600" dirty="0">
                          <a:effectLst/>
                        </a:rPr>
                        <a:t>2019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76" marR="53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University </a:t>
                      </a:r>
                      <a:r>
                        <a:rPr lang="en-GB" sz="1600" dirty="0">
                          <a:effectLst/>
                        </a:rPr>
                        <a:t>of Vienna | Vienna; AT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MARDS Consortium </a:t>
                      </a:r>
                      <a:r>
                        <a:rPr lang="en-GB" sz="1600" dirty="0" smtClean="0">
                          <a:effectLst/>
                        </a:rPr>
                        <a:t>Meeting</a:t>
                      </a:r>
                      <a:endParaRPr lang="de-DE" sz="1600" dirty="0">
                        <a:effectLst/>
                      </a:endParaRPr>
                    </a:p>
                  </a:txBody>
                  <a:tcPr marL="53376" marR="53376" marT="0" marB="0"/>
                </a:tc>
                <a:extLst>
                  <a:ext uri="{0D108BD9-81ED-4DB2-BD59-A6C34878D82A}">
                    <a16:rowId xmlns:a16="http://schemas.microsoft.com/office/drawing/2014/main" val="4106519567"/>
                  </a:ext>
                </a:extLst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855" y="430395"/>
            <a:ext cx="1664861" cy="81286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36166"/>
            <a:ext cx="12203142" cy="142183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793" y="5985134"/>
            <a:ext cx="5707259" cy="73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0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Source Sans Pro</vt:lpstr>
      <vt:lpstr>Times New Roman</vt:lpstr>
      <vt:lpstr>Office</vt:lpstr>
      <vt:lpstr>MARDS Consortium Meeting  1st Year Report | University of Vienna</vt:lpstr>
      <vt:lpstr>PowerPoint-Präsentation</vt:lpstr>
      <vt:lpstr>PowerPoint-Präsentation</vt:lpstr>
    </vt:vector>
  </TitlesOfParts>
  <Company>Universitaet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 Doctoral  Programmes</dc:title>
  <dc:creator>Christian Kolowrat</dc:creator>
  <cp:lastModifiedBy>Christian Kolowrat</cp:lastModifiedBy>
  <cp:revision>92</cp:revision>
  <cp:lastPrinted>2019-10-17T09:58:55Z</cp:lastPrinted>
  <dcterms:created xsi:type="dcterms:W3CDTF">2019-09-27T09:42:40Z</dcterms:created>
  <dcterms:modified xsi:type="dcterms:W3CDTF">2019-12-11T07:40:17Z</dcterms:modified>
</cp:coreProperties>
</file>