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57" r:id="rId6"/>
    <p:sldId id="258" r:id="rId7"/>
    <p:sldId id="263" r:id="rId8"/>
    <p:sldId id="265" r:id="rId9"/>
    <p:sldId id="307" r:id="rId10"/>
    <p:sldId id="267" r:id="rId11"/>
    <p:sldId id="266" r:id="rId12"/>
    <p:sldId id="268" r:id="rId13"/>
    <p:sldId id="272" r:id="rId14"/>
    <p:sldId id="273" r:id="rId15"/>
    <p:sldId id="274" r:id="rId16"/>
    <p:sldId id="275" r:id="rId17"/>
    <p:sldId id="276" r:id="rId18"/>
    <p:sldId id="277" r:id="rId19"/>
    <p:sldId id="278" r:id="rId20"/>
    <p:sldId id="279" r:id="rId21"/>
    <p:sldId id="280" r:id="rId22"/>
    <p:sldId id="281" r:id="rId23"/>
    <p:sldId id="303" r:id="rId24"/>
    <p:sldId id="304" r:id="rId25"/>
    <p:sldId id="305" r:id="rId26"/>
    <p:sldId id="306" r:id="rId27"/>
    <p:sldId id="289" r:id="rId28"/>
    <p:sldId id="300" r:id="rId29"/>
    <p:sldId id="301" r:id="rId30"/>
    <p:sldId id="302" r:id="rId31"/>
    <p:sldId id="298" r:id="rId32"/>
    <p:sldId id="299" r:id="rId33"/>
    <p:sldId id="291" r:id="rId34"/>
    <p:sldId id="292" r:id="rId35"/>
    <p:sldId id="293" r:id="rId36"/>
    <p:sldId id="294" r:id="rId37"/>
    <p:sldId id="295" r:id="rId38"/>
    <p:sldId id="296" r:id="rId39"/>
    <p:sldId id="297" r:id="rId40"/>
    <p:sldId id="259" r:id="rId41"/>
    <p:sldId id="261" r:id="rId42"/>
    <p:sldId id="262" r:id="rId43"/>
    <p:sldId id="260" r:id="rId44"/>
    <p:sldId id="26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13836-B08C-FC16-5282-D7E4E3F9B6C6}" v="87" dt="2019-12-11T08:57:07.845"/>
    <p1510:client id="{D41DA108-372A-FCA7-C8DA-1EC48B52379C}" v="63" dt="2019-12-11T07:27:5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jaž Debevc" userId="S::matjaz.debevc@um.si::d773fda4-ebf6-4c6b-b84f-eea48ec84c01" providerId="AD" clId="Web-{A9513836-B08C-FC16-5282-D7E4E3F9B6C6}"/>
    <pc:docChg chg="modSld">
      <pc:chgData name="Matjaž Debevc" userId="S::matjaz.debevc@um.si::d773fda4-ebf6-4c6b-b84f-eea48ec84c01" providerId="AD" clId="Web-{A9513836-B08C-FC16-5282-D7E4E3F9B6C6}" dt="2019-12-11T08:57:06.382" v="83" actId="20577"/>
      <pc:docMkLst>
        <pc:docMk/>
      </pc:docMkLst>
      <pc:sldChg chg="modSp">
        <pc:chgData name="Matjaž Debevc" userId="S::matjaz.debevc@um.si::d773fda4-ebf6-4c6b-b84f-eea48ec84c01" providerId="AD" clId="Web-{A9513836-B08C-FC16-5282-D7E4E3F9B6C6}" dt="2019-12-11T08:54:21.825" v="73" actId="20577"/>
        <pc:sldMkLst>
          <pc:docMk/>
          <pc:sldMk cId="54688025" sldId="264"/>
        </pc:sldMkLst>
        <pc:spChg chg="mod">
          <ac:chgData name="Matjaž Debevc" userId="S::matjaz.debevc@um.si::d773fda4-ebf6-4c6b-b84f-eea48ec84c01" providerId="AD" clId="Web-{A9513836-B08C-FC16-5282-D7E4E3F9B6C6}" dt="2019-12-11T08:54:21.825" v="73" actId="20577"/>
          <ac:spMkLst>
            <pc:docMk/>
            <pc:sldMk cId="54688025" sldId="264"/>
            <ac:spMk id="3" creationId="{AB1ECE7C-BBDD-41CC-A7B5-A0BACBEE5FCC}"/>
          </ac:spMkLst>
        </pc:spChg>
      </pc:sldChg>
      <pc:sldChg chg="modSp">
        <pc:chgData name="Matjaž Debevc" userId="S::matjaz.debevc@um.si::d773fda4-ebf6-4c6b-b84f-eea48ec84c01" providerId="AD" clId="Web-{A9513836-B08C-FC16-5282-D7E4E3F9B6C6}" dt="2019-12-11T08:57:06.377" v="82" actId="20577"/>
        <pc:sldMkLst>
          <pc:docMk/>
          <pc:sldMk cId="802870960" sldId="265"/>
        </pc:sldMkLst>
        <pc:spChg chg="mod">
          <ac:chgData name="Matjaž Debevc" userId="S::matjaz.debevc@um.si::d773fda4-ebf6-4c6b-b84f-eea48ec84c01" providerId="AD" clId="Web-{A9513836-B08C-FC16-5282-D7E4E3F9B6C6}" dt="2019-12-11T08:57:06.377" v="82" actId="20577"/>
          <ac:spMkLst>
            <pc:docMk/>
            <pc:sldMk cId="802870960" sldId="265"/>
            <ac:spMk id="3" creationId="{F659D9A7-3546-4BD9-A783-A31FE591DB4B}"/>
          </ac:spMkLst>
        </pc:spChg>
      </pc:sldChg>
      <pc:sldChg chg="modSp mod modShow">
        <pc:chgData name="Matjaž Debevc" userId="S::matjaz.debevc@um.si::d773fda4-ebf6-4c6b-b84f-eea48ec84c01" providerId="AD" clId="Web-{A9513836-B08C-FC16-5282-D7E4E3F9B6C6}" dt="2019-12-11T08:56:14.559" v="75"/>
        <pc:sldMkLst>
          <pc:docMk/>
          <pc:sldMk cId="3977162858" sldId="275"/>
        </pc:sldMkLst>
        <pc:spChg chg="mod">
          <ac:chgData name="Matjaž Debevc" userId="S::matjaz.debevc@um.si::d773fda4-ebf6-4c6b-b84f-eea48ec84c01" providerId="AD" clId="Web-{A9513836-B08C-FC16-5282-D7E4E3F9B6C6}" dt="2019-12-11T08:52:28.871" v="49" actId="20577"/>
          <ac:spMkLst>
            <pc:docMk/>
            <pc:sldMk cId="3977162858" sldId="275"/>
            <ac:spMk id="3" creationId="{CD7EE08C-613F-41A0-BE3C-3438DCB2FD78}"/>
          </ac:spMkLst>
        </pc:spChg>
      </pc:sldChg>
    </pc:docChg>
  </pc:docChgLst>
  <pc:docChgLst>
    <pc:chgData name="Matjaž Debevc" userId="S::matjaz.debevc@um.si::d773fda4-ebf6-4c6b-b84f-eea48ec84c01" providerId="AD" clId="Web-{D41DA108-372A-FCA7-C8DA-1EC48B52379C}"/>
    <pc:docChg chg="modSld">
      <pc:chgData name="Matjaž Debevc" userId="S::matjaz.debevc@um.si::d773fda4-ebf6-4c6b-b84f-eea48ec84c01" providerId="AD" clId="Web-{D41DA108-372A-FCA7-C8DA-1EC48B52379C}" dt="2019-12-11T07:27:52.754" v="59" actId="20577"/>
      <pc:docMkLst>
        <pc:docMk/>
      </pc:docMkLst>
      <pc:sldChg chg="mod modShow">
        <pc:chgData name="Matjaž Debevc" userId="S::matjaz.debevc@um.si::d773fda4-ebf6-4c6b-b84f-eea48ec84c01" providerId="AD" clId="Web-{D41DA108-372A-FCA7-C8DA-1EC48B52379C}" dt="2019-12-11T07:27:00.504" v="50"/>
        <pc:sldMkLst>
          <pc:docMk/>
          <pc:sldMk cId="1352461104" sldId="260"/>
        </pc:sldMkLst>
      </pc:sldChg>
      <pc:sldChg chg="mod modShow">
        <pc:chgData name="Matjaž Debevc" userId="S::matjaz.debevc@um.si::d773fda4-ebf6-4c6b-b84f-eea48ec84c01" providerId="AD" clId="Web-{D41DA108-372A-FCA7-C8DA-1EC48B52379C}" dt="2019-12-11T07:26:53.520" v="48"/>
        <pc:sldMkLst>
          <pc:docMk/>
          <pc:sldMk cId="1968893921" sldId="261"/>
        </pc:sldMkLst>
      </pc:sldChg>
      <pc:sldChg chg="mod modShow">
        <pc:chgData name="Matjaž Debevc" userId="S::matjaz.debevc@um.si::d773fda4-ebf6-4c6b-b84f-eea48ec84c01" providerId="AD" clId="Web-{D41DA108-372A-FCA7-C8DA-1EC48B52379C}" dt="2019-12-11T07:26:56.192" v="49"/>
        <pc:sldMkLst>
          <pc:docMk/>
          <pc:sldMk cId="2246302189" sldId="262"/>
        </pc:sldMkLst>
      </pc:sldChg>
      <pc:sldChg chg="modSp">
        <pc:chgData name="Matjaž Debevc" userId="S::matjaz.debevc@um.si::d773fda4-ebf6-4c6b-b84f-eea48ec84c01" providerId="AD" clId="Web-{D41DA108-372A-FCA7-C8DA-1EC48B52379C}" dt="2019-12-11T07:27:19.192" v="53" actId="20577"/>
        <pc:sldMkLst>
          <pc:docMk/>
          <pc:sldMk cId="54688025" sldId="264"/>
        </pc:sldMkLst>
        <pc:spChg chg="mod">
          <ac:chgData name="Matjaž Debevc" userId="S::matjaz.debevc@um.si::d773fda4-ebf6-4c6b-b84f-eea48ec84c01" providerId="AD" clId="Web-{D41DA108-372A-FCA7-C8DA-1EC48B52379C}" dt="2019-12-11T07:27:19.192" v="53" actId="20577"/>
          <ac:spMkLst>
            <pc:docMk/>
            <pc:sldMk cId="54688025" sldId="264"/>
            <ac:spMk id="3" creationId="{AB1ECE7C-BBDD-41CC-A7B5-A0BACBEE5FCC}"/>
          </ac:spMkLst>
        </pc:spChg>
      </pc:sldChg>
      <pc:sldChg chg="mod modShow">
        <pc:chgData name="Matjaž Debevc" userId="S::matjaz.debevc@um.si::d773fda4-ebf6-4c6b-b84f-eea48ec84c01" providerId="AD" clId="Web-{D41DA108-372A-FCA7-C8DA-1EC48B52379C}" dt="2019-12-11T07:22:10.473" v="8"/>
        <pc:sldMkLst>
          <pc:docMk/>
          <pc:sldMk cId="1414497774" sldId="268"/>
        </pc:sldMkLst>
      </pc:sldChg>
      <pc:sldChg chg="mod modShow">
        <pc:chgData name="Matjaž Debevc" userId="S::matjaz.debevc@um.si::d773fda4-ebf6-4c6b-b84f-eea48ec84c01" providerId="AD" clId="Web-{D41DA108-372A-FCA7-C8DA-1EC48B52379C}" dt="2019-12-11T07:18:47.300" v="0"/>
        <pc:sldMkLst>
          <pc:docMk/>
          <pc:sldMk cId="1663375866" sldId="272"/>
        </pc:sldMkLst>
      </pc:sldChg>
      <pc:sldChg chg="mod modShow">
        <pc:chgData name="Matjaž Debevc" userId="S::matjaz.debevc@um.si::d773fda4-ebf6-4c6b-b84f-eea48ec84c01" providerId="AD" clId="Web-{D41DA108-372A-FCA7-C8DA-1EC48B52379C}" dt="2019-12-11T07:19:17.082" v="1"/>
        <pc:sldMkLst>
          <pc:docMk/>
          <pc:sldMk cId="2274944158" sldId="273"/>
        </pc:sldMkLst>
      </pc:sldChg>
      <pc:sldChg chg="mod modShow">
        <pc:chgData name="Matjaž Debevc" userId="S::matjaz.debevc@um.si::d773fda4-ebf6-4c6b-b84f-eea48ec84c01" providerId="AD" clId="Web-{D41DA108-372A-FCA7-C8DA-1EC48B52379C}" dt="2019-12-11T07:19:19.722" v="2"/>
        <pc:sldMkLst>
          <pc:docMk/>
          <pc:sldMk cId="2957774806" sldId="274"/>
        </pc:sldMkLst>
      </pc:sldChg>
      <pc:sldChg chg="mod modShow">
        <pc:chgData name="Matjaž Debevc" userId="S::matjaz.debevc@um.si::d773fda4-ebf6-4c6b-b84f-eea48ec84c01" providerId="AD" clId="Web-{D41DA108-372A-FCA7-C8DA-1EC48B52379C}" dt="2019-12-11T07:20:19.566" v="3"/>
        <pc:sldMkLst>
          <pc:docMk/>
          <pc:sldMk cId="2360001432" sldId="276"/>
        </pc:sldMkLst>
      </pc:sldChg>
      <pc:sldChg chg="mod modShow">
        <pc:chgData name="Matjaž Debevc" userId="S::matjaz.debevc@um.si::d773fda4-ebf6-4c6b-b84f-eea48ec84c01" providerId="AD" clId="Web-{D41DA108-372A-FCA7-C8DA-1EC48B52379C}" dt="2019-12-11T07:20:35.128" v="4"/>
        <pc:sldMkLst>
          <pc:docMk/>
          <pc:sldMk cId="3879623962" sldId="277"/>
        </pc:sldMkLst>
      </pc:sldChg>
      <pc:sldChg chg="mod modShow">
        <pc:chgData name="Matjaž Debevc" userId="S::matjaz.debevc@um.si::d773fda4-ebf6-4c6b-b84f-eea48ec84c01" providerId="AD" clId="Web-{D41DA108-372A-FCA7-C8DA-1EC48B52379C}" dt="2019-12-11T07:21:31.488" v="5"/>
        <pc:sldMkLst>
          <pc:docMk/>
          <pc:sldMk cId="921156734" sldId="278"/>
        </pc:sldMkLst>
      </pc:sldChg>
      <pc:sldChg chg="mod modShow">
        <pc:chgData name="Matjaž Debevc" userId="S::matjaz.debevc@um.si::d773fda4-ebf6-4c6b-b84f-eea48ec84c01" providerId="AD" clId="Web-{D41DA108-372A-FCA7-C8DA-1EC48B52379C}" dt="2019-12-11T07:22:00.972" v="7"/>
        <pc:sldMkLst>
          <pc:docMk/>
          <pc:sldMk cId="941000000" sldId="279"/>
        </pc:sldMkLst>
      </pc:sldChg>
      <pc:sldChg chg="mod modShow">
        <pc:chgData name="Matjaž Debevc" userId="S::matjaz.debevc@um.si::d773fda4-ebf6-4c6b-b84f-eea48ec84c01" providerId="AD" clId="Web-{D41DA108-372A-FCA7-C8DA-1EC48B52379C}" dt="2019-12-11T07:21:54.347" v="6"/>
        <pc:sldMkLst>
          <pc:docMk/>
          <pc:sldMk cId="2293747997" sldId="280"/>
        </pc:sldMkLst>
      </pc:sldChg>
      <pc:sldChg chg="mod modShow">
        <pc:chgData name="Matjaž Debevc" userId="S::matjaz.debevc@um.si::d773fda4-ebf6-4c6b-b84f-eea48ec84c01" providerId="AD" clId="Web-{D41DA108-372A-FCA7-C8DA-1EC48B52379C}" dt="2019-12-11T07:22:27.973" v="9"/>
        <pc:sldMkLst>
          <pc:docMk/>
          <pc:sldMk cId="3237999299" sldId="281"/>
        </pc:sldMkLst>
      </pc:sldChg>
      <pc:sldChg chg="mod modShow">
        <pc:chgData name="Matjaž Debevc" userId="S::matjaz.debevc@um.si::d773fda4-ebf6-4c6b-b84f-eea48ec84c01" providerId="AD" clId="Web-{D41DA108-372A-FCA7-C8DA-1EC48B52379C}" dt="2019-12-11T07:23:37.520" v="14"/>
        <pc:sldMkLst>
          <pc:docMk/>
          <pc:sldMk cId="111755574" sldId="289"/>
        </pc:sldMkLst>
      </pc:sldChg>
      <pc:sldChg chg="mod modShow">
        <pc:chgData name="Matjaž Debevc" userId="S::matjaz.debevc@um.si::d773fda4-ebf6-4c6b-b84f-eea48ec84c01" providerId="AD" clId="Web-{D41DA108-372A-FCA7-C8DA-1EC48B52379C}" dt="2019-12-11T07:24:11.661" v="20"/>
        <pc:sldMkLst>
          <pc:docMk/>
          <pc:sldMk cId="535051488" sldId="291"/>
        </pc:sldMkLst>
      </pc:sldChg>
      <pc:sldChg chg="mod modShow">
        <pc:chgData name="Matjaž Debevc" userId="S::matjaz.debevc@um.si::d773fda4-ebf6-4c6b-b84f-eea48ec84c01" providerId="AD" clId="Web-{D41DA108-372A-FCA7-C8DA-1EC48B52379C}" dt="2019-12-11T07:24:16.426" v="21"/>
        <pc:sldMkLst>
          <pc:docMk/>
          <pc:sldMk cId="3928740233" sldId="292"/>
        </pc:sldMkLst>
      </pc:sldChg>
      <pc:sldChg chg="mod modShow">
        <pc:chgData name="Matjaž Debevc" userId="S::matjaz.debevc@um.si::d773fda4-ebf6-4c6b-b84f-eea48ec84c01" providerId="AD" clId="Web-{D41DA108-372A-FCA7-C8DA-1EC48B52379C}" dt="2019-12-11T07:24:20.629" v="22"/>
        <pc:sldMkLst>
          <pc:docMk/>
          <pc:sldMk cId="68497205" sldId="293"/>
        </pc:sldMkLst>
      </pc:sldChg>
      <pc:sldChg chg="mod modShow">
        <pc:chgData name="Matjaž Debevc" userId="S::matjaz.debevc@um.si::d773fda4-ebf6-4c6b-b84f-eea48ec84c01" providerId="AD" clId="Web-{D41DA108-372A-FCA7-C8DA-1EC48B52379C}" dt="2019-12-11T07:24:24.239" v="23"/>
        <pc:sldMkLst>
          <pc:docMk/>
          <pc:sldMk cId="4058999962" sldId="294"/>
        </pc:sldMkLst>
      </pc:sldChg>
      <pc:sldChg chg="mod modShow">
        <pc:chgData name="Matjaž Debevc" userId="S::matjaz.debevc@um.si::d773fda4-ebf6-4c6b-b84f-eea48ec84c01" providerId="AD" clId="Web-{D41DA108-372A-FCA7-C8DA-1EC48B52379C}" dt="2019-12-11T07:24:28.145" v="24"/>
        <pc:sldMkLst>
          <pc:docMk/>
          <pc:sldMk cId="273947490" sldId="295"/>
        </pc:sldMkLst>
      </pc:sldChg>
      <pc:sldChg chg="mod modShow">
        <pc:chgData name="Matjaž Debevc" userId="S::matjaz.debevc@um.si::d773fda4-ebf6-4c6b-b84f-eea48ec84c01" providerId="AD" clId="Web-{D41DA108-372A-FCA7-C8DA-1EC48B52379C}" dt="2019-12-11T07:24:33.504" v="25"/>
        <pc:sldMkLst>
          <pc:docMk/>
          <pc:sldMk cId="1416727199" sldId="296"/>
        </pc:sldMkLst>
      </pc:sldChg>
      <pc:sldChg chg="modSp mod modShow">
        <pc:chgData name="Matjaž Debevc" userId="S::matjaz.debevc@um.si::d773fda4-ebf6-4c6b-b84f-eea48ec84c01" providerId="AD" clId="Web-{D41DA108-372A-FCA7-C8DA-1EC48B52379C}" dt="2019-12-11T07:27:51.629" v="58" actId="20577"/>
        <pc:sldMkLst>
          <pc:docMk/>
          <pc:sldMk cId="2593746606" sldId="297"/>
        </pc:sldMkLst>
        <pc:spChg chg="mod">
          <ac:chgData name="Matjaž Debevc" userId="S::matjaz.debevc@um.si::d773fda4-ebf6-4c6b-b84f-eea48ec84c01" providerId="AD" clId="Web-{D41DA108-372A-FCA7-C8DA-1EC48B52379C}" dt="2019-12-11T07:27:51.629" v="58" actId="20577"/>
          <ac:spMkLst>
            <pc:docMk/>
            <pc:sldMk cId="2593746606" sldId="297"/>
            <ac:spMk id="3" creationId="{CD7EE08C-613F-41A0-BE3C-3438DCB2FD78}"/>
          </ac:spMkLst>
        </pc:spChg>
      </pc:sldChg>
      <pc:sldChg chg="mod modShow">
        <pc:chgData name="Matjaž Debevc" userId="S::matjaz.debevc@um.si::d773fda4-ebf6-4c6b-b84f-eea48ec84c01" providerId="AD" clId="Web-{D41DA108-372A-FCA7-C8DA-1EC48B52379C}" dt="2019-12-11T07:24:01.880" v="18"/>
        <pc:sldMkLst>
          <pc:docMk/>
          <pc:sldMk cId="1582196648" sldId="298"/>
        </pc:sldMkLst>
      </pc:sldChg>
      <pc:sldChg chg="mod modShow">
        <pc:chgData name="Matjaž Debevc" userId="S::matjaz.debevc@um.si::d773fda4-ebf6-4c6b-b84f-eea48ec84c01" providerId="AD" clId="Web-{D41DA108-372A-FCA7-C8DA-1EC48B52379C}" dt="2019-12-11T07:24:06.379" v="19"/>
        <pc:sldMkLst>
          <pc:docMk/>
          <pc:sldMk cId="3470135233" sldId="299"/>
        </pc:sldMkLst>
      </pc:sldChg>
      <pc:sldChg chg="mod modShow">
        <pc:chgData name="Matjaž Debevc" userId="S::matjaz.debevc@um.si::d773fda4-ebf6-4c6b-b84f-eea48ec84c01" providerId="AD" clId="Web-{D41DA108-372A-FCA7-C8DA-1EC48B52379C}" dt="2019-12-11T07:23:47.041" v="15"/>
        <pc:sldMkLst>
          <pc:docMk/>
          <pc:sldMk cId="673573865" sldId="300"/>
        </pc:sldMkLst>
      </pc:sldChg>
      <pc:sldChg chg="mod modShow">
        <pc:chgData name="Matjaž Debevc" userId="S::matjaz.debevc@um.si::d773fda4-ebf6-4c6b-b84f-eea48ec84c01" providerId="AD" clId="Web-{D41DA108-372A-FCA7-C8DA-1EC48B52379C}" dt="2019-12-11T07:23:50.255" v="16"/>
        <pc:sldMkLst>
          <pc:docMk/>
          <pc:sldMk cId="1537021661" sldId="301"/>
        </pc:sldMkLst>
      </pc:sldChg>
      <pc:sldChg chg="mod modShow">
        <pc:chgData name="Matjaž Debevc" userId="S::matjaz.debevc@um.si::d773fda4-ebf6-4c6b-b84f-eea48ec84c01" providerId="AD" clId="Web-{D41DA108-372A-FCA7-C8DA-1EC48B52379C}" dt="2019-12-11T07:23:54.723" v="17"/>
        <pc:sldMkLst>
          <pc:docMk/>
          <pc:sldMk cId="1877755785" sldId="302"/>
        </pc:sldMkLst>
      </pc:sldChg>
      <pc:sldChg chg="mod modShow">
        <pc:chgData name="Matjaž Debevc" userId="S::matjaz.debevc@um.si::d773fda4-ebf6-4c6b-b84f-eea48ec84c01" providerId="AD" clId="Web-{D41DA108-372A-FCA7-C8DA-1EC48B52379C}" dt="2019-12-11T07:22:33.005" v="10"/>
        <pc:sldMkLst>
          <pc:docMk/>
          <pc:sldMk cId="3130977121" sldId="303"/>
        </pc:sldMkLst>
      </pc:sldChg>
      <pc:sldChg chg="mod modShow">
        <pc:chgData name="Matjaž Debevc" userId="S::matjaz.debevc@um.si::d773fda4-ebf6-4c6b-b84f-eea48ec84c01" providerId="AD" clId="Web-{D41DA108-372A-FCA7-C8DA-1EC48B52379C}" dt="2019-12-11T07:22:40.520" v="11"/>
        <pc:sldMkLst>
          <pc:docMk/>
          <pc:sldMk cId="2062920012" sldId="304"/>
        </pc:sldMkLst>
      </pc:sldChg>
      <pc:sldChg chg="mod modShow">
        <pc:chgData name="Matjaž Debevc" userId="S::matjaz.debevc@um.si::d773fda4-ebf6-4c6b-b84f-eea48ec84c01" providerId="AD" clId="Web-{D41DA108-372A-FCA7-C8DA-1EC48B52379C}" dt="2019-12-11T07:22:49.364" v="12"/>
        <pc:sldMkLst>
          <pc:docMk/>
          <pc:sldMk cId="2494154757" sldId="305"/>
        </pc:sldMkLst>
      </pc:sldChg>
      <pc:sldChg chg="mod modShow">
        <pc:chgData name="Matjaž Debevc" userId="S::matjaz.debevc@um.si::d773fda4-ebf6-4c6b-b84f-eea48ec84c01" providerId="AD" clId="Web-{D41DA108-372A-FCA7-C8DA-1EC48B52379C}" dt="2019-12-11T07:23:23.583" v="13"/>
        <pc:sldMkLst>
          <pc:docMk/>
          <pc:sldMk cId="2875005863" sldId="306"/>
        </pc:sldMkLst>
      </pc:sldChg>
    </pc:docChg>
  </pc:docChgLst>
  <pc:docChgLst>
    <pc:chgData name="Matjaž Debevc" userId="d773fda4-ebf6-4c6b-b84f-eea48ec84c01" providerId="ADAL" clId="{F0A588E8-D355-E945-AB6C-24C996BC90AD}"/>
    <pc:docChg chg="custSel addSld modSld sldOrd">
      <pc:chgData name="Matjaž Debevc" userId="d773fda4-ebf6-4c6b-b84f-eea48ec84c01" providerId="ADAL" clId="{F0A588E8-D355-E945-AB6C-24C996BC90AD}" dt="2019-12-11T11:20:17.903" v="131" actId="20577"/>
      <pc:docMkLst>
        <pc:docMk/>
      </pc:docMkLst>
      <pc:sldChg chg="mod modShow">
        <pc:chgData name="Matjaž Debevc" userId="d773fda4-ebf6-4c6b-b84f-eea48ec84c01" providerId="ADAL" clId="{F0A588E8-D355-E945-AB6C-24C996BC90AD}" dt="2019-12-11T11:19:37.001" v="60" actId="729"/>
        <pc:sldMkLst>
          <pc:docMk/>
          <pc:sldMk cId="1352461104" sldId="260"/>
        </pc:sldMkLst>
      </pc:sldChg>
      <pc:sldChg chg="mod modShow">
        <pc:chgData name="Matjaž Debevc" userId="d773fda4-ebf6-4c6b-b84f-eea48ec84c01" providerId="ADAL" clId="{F0A588E8-D355-E945-AB6C-24C996BC90AD}" dt="2019-12-11T11:19:32.151" v="58" actId="729"/>
        <pc:sldMkLst>
          <pc:docMk/>
          <pc:sldMk cId="1968893921" sldId="261"/>
        </pc:sldMkLst>
      </pc:sldChg>
      <pc:sldChg chg="mod modShow">
        <pc:chgData name="Matjaž Debevc" userId="d773fda4-ebf6-4c6b-b84f-eea48ec84c01" providerId="ADAL" clId="{F0A588E8-D355-E945-AB6C-24C996BC90AD}" dt="2019-12-11T11:19:34.554" v="59" actId="729"/>
        <pc:sldMkLst>
          <pc:docMk/>
          <pc:sldMk cId="2246302189" sldId="262"/>
        </pc:sldMkLst>
      </pc:sldChg>
      <pc:sldChg chg="modSp">
        <pc:chgData name="Matjaž Debevc" userId="d773fda4-ebf6-4c6b-b84f-eea48ec84c01" providerId="ADAL" clId="{F0A588E8-D355-E945-AB6C-24C996BC90AD}" dt="2019-12-11T11:20:17.903" v="131" actId="20577"/>
        <pc:sldMkLst>
          <pc:docMk/>
          <pc:sldMk cId="54688025" sldId="264"/>
        </pc:sldMkLst>
        <pc:spChg chg="mod">
          <ac:chgData name="Matjaž Debevc" userId="d773fda4-ebf6-4c6b-b84f-eea48ec84c01" providerId="ADAL" clId="{F0A588E8-D355-E945-AB6C-24C996BC90AD}" dt="2019-12-11T11:20:17.903" v="131" actId="20577"/>
          <ac:spMkLst>
            <pc:docMk/>
            <pc:sldMk cId="54688025" sldId="264"/>
            <ac:spMk id="3" creationId="{AB1ECE7C-BBDD-41CC-A7B5-A0BACBEE5FCC}"/>
          </ac:spMkLst>
        </pc:spChg>
      </pc:sldChg>
      <pc:sldChg chg="ord">
        <pc:chgData name="Matjaž Debevc" userId="d773fda4-ebf6-4c6b-b84f-eea48ec84c01" providerId="ADAL" clId="{F0A588E8-D355-E945-AB6C-24C996BC90AD}" dt="2019-12-11T11:17:53.143" v="29" actId="1076"/>
        <pc:sldMkLst>
          <pc:docMk/>
          <pc:sldMk cId="1038923350" sldId="267"/>
        </pc:sldMkLst>
      </pc:sldChg>
      <pc:sldChg chg="mod modShow">
        <pc:chgData name="Matjaž Debevc" userId="d773fda4-ebf6-4c6b-b84f-eea48ec84c01" providerId="ADAL" clId="{F0A588E8-D355-E945-AB6C-24C996BC90AD}" dt="2019-12-11T11:17:58.964" v="30" actId="729"/>
        <pc:sldMkLst>
          <pc:docMk/>
          <pc:sldMk cId="1414497774" sldId="268"/>
        </pc:sldMkLst>
      </pc:sldChg>
      <pc:sldChg chg="mod modShow">
        <pc:chgData name="Matjaž Debevc" userId="d773fda4-ebf6-4c6b-b84f-eea48ec84c01" providerId="ADAL" clId="{F0A588E8-D355-E945-AB6C-24C996BC90AD}" dt="2019-12-11T11:18:06.033" v="31" actId="729"/>
        <pc:sldMkLst>
          <pc:docMk/>
          <pc:sldMk cId="1663375866" sldId="272"/>
        </pc:sldMkLst>
      </pc:sldChg>
      <pc:sldChg chg="mod modShow">
        <pc:chgData name="Matjaž Debevc" userId="d773fda4-ebf6-4c6b-b84f-eea48ec84c01" providerId="ADAL" clId="{F0A588E8-D355-E945-AB6C-24C996BC90AD}" dt="2019-12-11T11:18:09.352" v="32" actId="729"/>
        <pc:sldMkLst>
          <pc:docMk/>
          <pc:sldMk cId="2274944158" sldId="273"/>
        </pc:sldMkLst>
      </pc:sldChg>
      <pc:sldChg chg="mod modShow">
        <pc:chgData name="Matjaž Debevc" userId="d773fda4-ebf6-4c6b-b84f-eea48ec84c01" providerId="ADAL" clId="{F0A588E8-D355-E945-AB6C-24C996BC90AD}" dt="2019-12-11T11:18:13.202" v="33" actId="729"/>
        <pc:sldMkLst>
          <pc:docMk/>
          <pc:sldMk cId="2957774806" sldId="274"/>
        </pc:sldMkLst>
      </pc:sldChg>
      <pc:sldChg chg="mod modShow">
        <pc:chgData name="Matjaž Debevc" userId="d773fda4-ebf6-4c6b-b84f-eea48ec84c01" providerId="ADAL" clId="{F0A588E8-D355-E945-AB6C-24C996BC90AD}" dt="2019-12-11T11:18:16.400" v="34" actId="729"/>
        <pc:sldMkLst>
          <pc:docMk/>
          <pc:sldMk cId="3977162858" sldId="275"/>
        </pc:sldMkLst>
      </pc:sldChg>
      <pc:sldChg chg="mod modShow">
        <pc:chgData name="Matjaž Debevc" userId="d773fda4-ebf6-4c6b-b84f-eea48ec84c01" providerId="ADAL" clId="{F0A588E8-D355-E945-AB6C-24C996BC90AD}" dt="2019-12-11T11:18:23.652" v="35" actId="729"/>
        <pc:sldMkLst>
          <pc:docMk/>
          <pc:sldMk cId="2360001432" sldId="276"/>
        </pc:sldMkLst>
      </pc:sldChg>
      <pc:sldChg chg="mod modShow">
        <pc:chgData name="Matjaž Debevc" userId="d773fda4-ebf6-4c6b-b84f-eea48ec84c01" providerId="ADAL" clId="{F0A588E8-D355-E945-AB6C-24C996BC90AD}" dt="2019-12-11T11:18:27.675" v="36" actId="729"/>
        <pc:sldMkLst>
          <pc:docMk/>
          <pc:sldMk cId="3879623962" sldId="277"/>
        </pc:sldMkLst>
      </pc:sldChg>
      <pc:sldChg chg="mod modShow">
        <pc:chgData name="Matjaž Debevc" userId="d773fda4-ebf6-4c6b-b84f-eea48ec84c01" providerId="ADAL" clId="{F0A588E8-D355-E945-AB6C-24C996BC90AD}" dt="2019-12-11T11:18:31.165" v="37" actId="729"/>
        <pc:sldMkLst>
          <pc:docMk/>
          <pc:sldMk cId="921156734" sldId="278"/>
        </pc:sldMkLst>
      </pc:sldChg>
      <pc:sldChg chg="mod modShow">
        <pc:chgData name="Matjaž Debevc" userId="d773fda4-ebf6-4c6b-b84f-eea48ec84c01" providerId="ADAL" clId="{F0A588E8-D355-E945-AB6C-24C996BC90AD}" dt="2019-12-11T11:18:34.571" v="38" actId="729"/>
        <pc:sldMkLst>
          <pc:docMk/>
          <pc:sldMk cId="941000000" sldId="279"/>
        </pc:sldMkLst>
      </pc:sldChg>
      <pc:sldChg chg="mod modShow">
        <pc:chgData name="Matjaž Debevc" userId="d773fda4-ebf6-4c6b-b84f-eea48ec84c01" providerId="ADAL" clId="{F0A588E8-D355-E945-AB6C-24C996BC90AD}" dt="2019-12-11T11:18:38.422" v="39" actId="729"/>
        <pc:sldMkLst>
          <pc:docMk/>
          <pc:sldMk cId="2293747997" sldId="280"/>
        </pc:sldMkLst>
      </pc:sldChg>
      <pc:sldChg chg="mod modShow">
        <pc:chgData name="Matjaž Debevc" userId="d773fda4-ebf6-4c6b-b84f-eea48ec84c01" providerId="ADAL" clId="{F0A588E8-D355-E945-AB6C-24C996BC90AD}" dt="2019-12-11T11:18:41.623" v="40" actId="729"/>
        <pc:sldMkLst>
          <pc:docMk/>
          <pc:sldMk cId="3237999299" sldId="281"/>
        </pc:sldMkLst>
      </pc:sldChg>
      <pc:sldChg chg="mod modShow">
        <pc:chgData name="Matjaž Debevc" userId="d773fda4-ebf6-4c6b-b84f-eea48ec84c01" providerId="ADAL" clId="{F0A588E8-D355-E945-AB6C-24C996BC90AD}" dt="2019-12-11T11:18:56.631" v="45" actId="729"/>
        <pc:sldMkLst>
          <pc:docMk/>
          <pc:sldMk cId="111755574" sldId="289"/>
        </pc:sldMkLst>
      </pc:sldChg>
      <pc:sldChg chg="mod modShow">
        <pc:chgData name="Matjaž Debevc" userId="d773fda4-ebf6-4c6b-b84f-eea48ec84c01" providerId="ADAL" clId="{F0A588E8-D355-E945-AB6C-24C996BC90AD}" dt="2019-12-11T11:19:12.467" v="51" actId="729"/>
        <pc:sldMkLst>
          <pc:docMk/>
          <pc:sldMk cId="535051488" sldId="291"/>
        </pc:sldMkLst>
      </pc:sldChg>
      <pc:sldChg chg="mod modShow">
        <pc:chgData name="Matjaž Debevc" userId="d773fda4-ebf6-4c6b-b84f-eea48ec84c01" providerId="ADAL" clId="{F0A588E8-D355-E945-AB6C-24C996BC90AD}" dt="2019-12-11T11:19:14.967" v="52" actId="729"/>
        <pc:sldMkLst>
          <pc:docMk/>
          <pc:sldMk cId="3928740233" sldId="292"/>
        </pc:sldMkLst>
      </pc:sldChg>
      <pc:sldChg chg="mod modShow">
        <pc:chgData name="Matjaž Debevc" userId="d773fda4-ebf6-4c6b-b84f-eea48ec84c01" providerId="ADAL" clId="{F0A588E8-D355-E945-AB6C-24C996BC90AD}" dt="2019-12-11T11:19:19.379" v="53" actId="729"/>
        <pc:sldMkLst>
          <pc:docMk/>
          <pc:sldMk cId="68497205" sldId="293"/>
        </pc:sldMkLst>
      </pc:sldChg>
      <pc:sldChg chg="mod modShow">
        <pc:chgData name="Matjaž Debevc" userId="d773fda4-ebf6-4c6b-b84f-eea48ec84c01" providerId="ADAL" clId="{F0A588E8-D355-E945-AB6C-24C996BC90AD}" dt="2019-12-11T11:19:21.904" v="54" actId="729"/>
        <pc:sldMkLst>
          <pc:docMk/>
          <pc:sldMk cId="4058999962" sldId="294"/>
        </pc:sldMkLst>
      </pc:sldChg>
      <pc:sldChg chg="mod modShow">
        <pc:chgData name="Matjaž Debevc" userId="d773fda4-ebf6-4c6b-b84f-eea48ec84c01" providerId="ADAL" clId="{F0A588E8-D355-E945-AB6C-24C996BC90AD}" dt="2019-12-11T11:19:24.382" v="55" actId="729"/>
        <pc:sldMkLst>
          <pc:docMk/>
          <pc:sldMk cId="273947490" sldId="295"/>
        </pc:sldMkLst>
      </pc:sldChg>
      <pc:sldChg chg="mod modShow">
        <pc:chgData name="Matjaž Debevc" userId="d773fda4-ebf6-4c6b-b84f-eea48ec84c01" providerId="ADAL" clId="{F0A588E8-D355-E945-AB6C-24C996BC90AD}" dt="2019-12-11T11:19:26.719" v="56" actId="729"/>
        <pc:sldMkLst>
          <pc:docMk/>
          <pc:sldMk cId="1416727199" sldId="296"/>
        </pc:sldMkLst>
      </pc:sldChg>
      <pc:sldChg chg="mod modShow">
        <pc:chgData name="Matjaž Debevc" userId="d773fda4-ebf6-4c6b-b84f-eea48ec84c01" providerId="ADAL" clId="{F0A588E8-D355-E945-AB6C-24C996BC90AD}" dt="2019-12-11T11:19:29.085" v="57" actId="729"/>
        <pc:sldMkLst>
          <pc:docMk/>
          <pc:sldMk cId="2593746606" sldId="297"/>
        </pc:sldMkLst>
      </pc:sldChg>
      <pc:sldChg chg="mod modShow">
        <pc:chgData name="Matjaž Debevc" userId="d773fda4-ebf6-4c6b-b84f-eea48ec84c01" providerId="ADAL" clId="{F0A588E8-D355-E945-AB6C-24C996BC90AD}" dt="2019-12-11T11:19:07.289" v="49" actId="729"/>
        <pc:sldMkLst>
          <pc:docMk/>
          <pc:sldMk cId="1582196648" sldId="298"/>
        </pc:sldMkLst>
      </pc:sldChg>
      <pc:sldChg chg="mod modShow">
        <pc:chgData name="Matjaž Debevc" userId="d773fda4-ebf6-4c6b-b84f-eea48ec84c01" providerId="ADAL" clId="{F0A588E8-D355-E945-AB6C-24C996BC90AD}" dt="2019-12-11T11:19:09.922" v="50" actId="729"/>
        <pc:sldMkLst>
          <pc:docMk/>
          <pc:sldMk cId="3470135233" sldId="299"/>
        </pc:sldMkLst>
      </pc:sldChg>
      <pc:sldChg chg="mod modShow">
        <pc:chgData name="Matjaž Debevc" userId="d773fda4-ebf6-4c6b-b84f-eea48ec84c01" providerId="ADAL" clId="{F0A588E8-D355-E945-AB6C-24C996BC90AD}" dt="2019-12-11T11:18:59.410" v="46" actId="729"/>
        <pc:sldMkLst>
          <pc:docMk/>
          <pc:sldMk cId="673573865" sldId="300"/>
        </pc:sldMkLst>
      </pc:sldChg>
      <pc:sldChg chg="mod modShow">
        <pc:chgData name="Matjaž Debevc" userId="d773fda4-ebf6-4c6b-b84f-eea48ec84c01" providerId="ADAL" clId="{F0A588E8-D355-E945-AB6C-24C996BC90AD}" dt="2019-12-11T11:19:02.225" v="47" actId="729"/>
        <pc:sldMkLst>
          <pc:docMk/>
          <pc:sldMk cId="1537021661" sldId="301"/>
        </pc:sldMkLst>
      </pc:sldChg>
      <pc:sldChg chg="mod modShow">
        <pc:chgData name="Matjaž Debevc" userId="d773fda4-ebf6-4c6b-b84f-eea48ec84c01" providerId="ADAL" clId="{F0A588E8-D355-E945-AB6C-24C996BC90AD}" dt="2019-12-11T11:19:04.769" v="48" actId="729"/>
        <pc:sldMkLst>
          <pc:docMk/>
          <pc:sldMk cId="1877755785" sldId="302"/>
        </pc:sldMkLst>
      </pc:sldChg>
      <pc:sldChg chg="mod modShow">
        <pc:chgData name="Matjaž Debevc" userId="d773fda4-ebf6-4c6b-b84f-eea48ec84c01" providerId="ADAL" clId="{F0A588E8-D355-E945-AB6C-24C996BC90AD}" dt="2019-12-11T11:18:44.874" v="41" actId="729"/>
        <pc:sldMkLst>
          <pc:docMk/>
          <pc:sldMk cId="3130977121" sldId="303"/>
        </pc:sldMkLst>
      </pc:sldChg>
      <pc:sldChg chg="mod modShow">
        <pc:chgData name="Matjaž Debevc" userId="d773fda4-ebf6-4c6b-b84f-eea48ec84c01" providerId="ADAL" clId="{F0A588E8-D355-E945-AB6C-24C996BC90AD}" dt="2019-12-11T11:18:48.001" v="42" actId="729"/>
        <pc:sldMkLst>
          <pc:docMk/>
          <pc:sldMk cId="2062920012" sldId="304"/>
        </pc:sldMkLst>
      </pc:sldChg>
      <pc:sldChg chg="mod modShow">
        <pc:chgData name="Matjaž Debevc" userId="d773fda4-ebf6-4c6b-b84f-eea48ec84c01" providerId="ADAL" clId="{F0A588E8-D355-E945-AB6C-24C996BC90AD}" dt="2019-12-11T11:18:50.987" v="43" actId="729"/>
        <pc:sldMkLst>
          <pc:docMk/>
          <pc:sldMk cId="2494154757" sldId="305"/>
        </pc:sldMkLst>
      </pc:sldChg>
      <pc:sldChg chg="mod modShow">
        <pc:chgData name="Matjaž Debevc" userId="d773fda4-ebf6-4c6b-b84f-eea48ec84c01" providerId="ADAL" clId="{F0A588E8-D355-E945-AB6C-24C996BC90AD}" dt="2019-12-11T11:18:53.799" v="44" actId="729"/>
        <pc:sldMkLst>
          <pc:docMk/>
          <pc:sldMk cId="2875005863" sldId="306"/>
        </pc:sldMkLst>
      </pc:sldChg>
      <pc:sldChg chg="modSp new">
        <pc:chgData name="Matjaž Debevc" userId="d773fda4-ebf6-4c6b-b84f-eea48ec84c01" providerId="ADAL" clId="{F0A588E8-D355-E945-AB6C-24C996BC90AD}" dt="2019-12-11T11:12:09.114" v="28" actId="20577"/>
        <pc:sldMkLst>
          <pc:docMk/>
          <pc:sldMk cId="504289196" sldId="307"/>
        </pc:sldMkLst>
        <pc:spChg chg="mod">
          <ac:chgData name="Matjaž Debevc" userId="d773fda4-ebf6-4c6b-b84f-eea48ec84c01" providerId="ADAL" clId="{F0A588E8-D355-E945-AB6C-24C996BC90AD}" dt="2019-12-11T11:12:09.114" v="28" actId="20577"/>
          <ac:spMkLst>
            <pc:docMk/>
            <pc:sldMk cId="504289196" sldId="307"/>
            <ac:spMk id="2" creationId="{C0BAA57A-1048-4A4A-A9A5-4562E146B9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Andrej\Projekti\MARDS_MNE_2018\First_year_report\Meetings_1st_year_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ndrej\Projekti\MARDS_MNE_2018\First_year_report\Training_1st_year_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Andrej\Projekti\MARDS_MNE_2018\First_year_report\Cooperation_1st_year_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Evaluation of Meetings in Y1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Agregat!$B$11</c:f>
              <c:strCache>
                <c:ptCount val="1"/>
                <c:pt idx="0">
                  <c:v>PG_Feb_19_Kick</c:v>
                </c:pt>
              </c:strCache>
            </c:strRef>
          </c:tx>
          <c:spPr>
            <a:solidFill>
              <a:schemeClr val="accent1"/>
            </a:solidFill>
            <a:ln>
              <a:noFill/>
            </a:ln>
            <a:effectLst/>
          </c:spPr>
          <c:invertIfNegative val="0"/>
          <c:cat>
            <c:strRef>
              <c:f>Agregat!$C$10:$F$10</c:f>
              <c:strCache>
                <c:ptCount val="4"/>
                <c:pt idx="0">
                  <c:v>Content</c:v>
                </c:pt>
                <c:pt idx="1">
                  <c:v>Quality of Project partnership</c:v>
                </c:pt>
                <c:pt idx="2">
                  <c:v>Management &amp; Coord</c:v>
                </c:pt>
                <c:pt idx="3">
                  <c:v>Meeting Organization</c:v>
                </c:pt>
              </c:strCache>
            </c:strRef>
          </c:cat>
          <c:val>
            <c:numRef>
              <c:f>Agregat!$C$11:$F$11</c:f>
              <c:numCache>
                <c:formatCode>0%</c:formatCode>
                <c:ptCount val="4"/>
                <c:pt idx="0">
                  <c:v>0.88200000000000001</c:v>
                </c:pt>
                <c:pt idx="1">
                  <c:v>0.8640000000000001</c:v>
                </c:pt>
                <c:pt idx="2">
                  <c:v>0.90800000000000003</c:v>
                </c:pt>
                <c:pt idx="3">
                  <c:v>0.93333333333333335</c:v>
                </c:pt>
              </c:numCache>
            </c:numRef>
          </c:val>
          <c:extLst>
            <c:ext xmlns:c16="http://schemas.microsoft.com/office/drawing/2014/chart" uri="{C3380CC4-5D6E-409C-BE32-E72D297353CC}">
              <c16:uniqueId val="{00000000-1547-455C-96ED-94C1F44207D4}"/>
            </c:ext>
          </c:extLst>
        </c:ser>
        <c:ser>
          <c:idx val="1"/>
          <c:order val="1"/>
          <c:tx>
            <c:strRef>
              <c:f>Agregat!$B$12</c:f>
              <c:strCache>
                <c:ptCount val="1"/>
                <c:pt idx="0">
                  <c:v>Kotor_Jun_19</c:v>
                </c:pt>
              </c:strCache>
            </c:strRef>
          </c:tx>
          <c:spPr>
            <a:solidFill>
              <a:schemeClr val="accent2"/>
            </a:solidFill>
            <a:ln>
              <a:noFill/>
            </a:ln>
            <a:effectLst/>
          </c:spPr>
          <c:invertIfNegative val="0"/>
          <c:cat>
            <c:strRef>
              <c:f>Agregat!$C$10:$F$10</c:f>
              <c:strCache>
                <c:ptCount val="4"/>
                <c:pt idx="0">
                  <c:v>Content</c:v>
                </c:pt>
                <c:pt idx="1">
                  <c:v>Quality of Project partnership</c:v>
                </c:pt>
                <c:pt idx="2">
                  <c:v>Management &amp; Coord</c:v>
                </c:pt>
                <c:pt idx="3">
                  <c:v>Meeting Organization</c:v>
                </c:pt>
              </c:strCache>
            </c:strRef>
          </c:cat>
          <c:val>
            <c:numRef>
              <c:f>Agregat!$C$12:$F$12</c:f>
              <c:numCache>
                <c:formatCode>0%</c:formatCode>
                <c:ptCount val="4"/>
                <c:pt idx="0">
                  <c:v>0.86571428571428566</c:v>
                </c:pt>
                <c:pt idx="1">
                  <c:v>0.83809523809523812</c:v>
                </c:pt>
                <c:pt idx="2">
                  <c:v>0.90857142857142859</c:v>
                </c:pt>
                <c:pt idx="3">
                  <c:v>0.92380952380952375</c:v>
                </c:pt>
              </c:numCache>
            </c:numRef>
          </c:val>
          <c:extLst>
            <c:ext xmlns:c16="http://schemas.microsoft.com/office/drawing/2014/chart" uri="{C3380CC4-5D6E-409C-BE32-E72D297353CC}">
              <c16:uniqueId val="{00000001-1547-455C-96ED-94C1F44207D4}"/>
            </c:ext>
          </c:extLst>
        </c:ser>
        <c:ser>
          <c:idx val="2"/>
          <c:order val="2"/>
          <c:tx>
            <c:strRef>
              <c:f>Agregat!$B$13</c:f>
              <c:strCache>
                <c:ptCount val="1"/>
                <c:pt idx="0">
                  <c:v>Tirana_Sep_19</c:v>
                </c:pt>
              </c:strCache>
            </c:strRef>
          </c:tx>
          <c:spPr>
            <a:solidFill>
              <a:schemeClr val="accent3"/>
            </a:solidFill>
            <a:ln>
              <a:noFill/>
            </a:ln>
            <a:effectLst/>
          </c:spPr>
          <c:invertIfNegative val="0"/>
          <c:cat>
            <c:strRef>
              <c:f>Agregat!$C$10:$F$10</c:f>
              <c:strCache>
                <c:ptCount val="4"/>
                <c:pt idx="0">
                  <c:v>Content</c:v>
                </c:pt>
                <c:pt idx="1">
                  <c:v>Quality of Project partnership</c:v>
                </c:pt>
                <c:pt idx="2">
                  <c:v>Management &amp; Coord</c:v>
                </c:pt>
                <c:pt idx="3">
                  <c:v>Meeting Organization</c:v>
                </c:pt>
              </c:strCache>
            </c:strRef>
          </c:cat>
          <c:val>
            <c:numRef>
              <c:f>Agregat!$C$13:$F$13</c:f>
              <c:numCache>
                <c:formatCode>0%</c:formatCode>
                <c:ptCount val="4"/>
                <c:pt idx="0">
                  <c:v>0.95066666666666655</c:v>
                </c:pt>
                <c:pt idx="1">
                  <c:v>0.97333333333333327</c:v>
                </c:pt>
                <c:pt idx="2">
                  <c:v>0.9966666666666667</c:v>
                </c:pt>
                <c:pt idx="3">
                  <c:v>0.99111111111111116</c:v>
                </c:pt>
              </c:numCache>
            </c:numRef>
          </c:val>
          <c:extLst>
            <c:ext xmlns:c16="http://schemas.microsoft.com/office/drawing/2014/chart" uri="{C3380CC4-5D6E-409C-BE32-E72D297353CC}">
              <c16:uniqueId val="{00000002-1547-455C-96ED-94C1F44207D4}"/>
            </c:ext>
          </c:extLst>
        </c:ser>
        <c:dLbls>
          <c:showLegendKey val="0"/>
          <c:showVal val="0"/>
          <c:showCatName val="0"/>
          <c:showSerName val="0"/>
          <c:showPercent val="0"/>
          <c:showBubbleSize val="0"/>
        </c:dLbls>
        <c:gapWidth val="219"/>
        <c:overlap val="-27"/>
        <c:axId val="704669280"/>
        <c:axId val="704656768"/>
      </c:barChart>
      <c:catAx>
        <c:axId val="70466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656768"/>
        <c:crosses val="autoZero"/>
        <c:auto val="1"/>
        <c:lblAlgn val="ctr"/>
        <c:lblOffset val="100"/>
        <c:noMultiLvlLbl val="0"/>
      </c:catAx>
      <c:valAx>
        <c:axId val="704656768"/>
        <c:scaling>
          <c:orientation val="minMax"/>
          <c:max val="1"/>
          <c:min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66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sz="1800" b="0" i="0" baseline="0">
                <a:effectLst/>
              </a:rPr>
              <a:t>Evaluation of Trainings/W in Y1</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Agregat!$B$11</c:f>
              <c:strCache>
                <c:ptCount val="1"/>
                <c:pt idx="0">
                  <c:v>Vienna_Jun_19</c:v>
                </c:pt>
              </c:strCache>
            </c:strRef>
          </c:tx>
          <c:spPr>
            <a:solidFill>
              <a:schemeClr val="accent1"/>
            </a:solidFill>
            <a:ln>
              <a:noFill/>
            </a:ln>
            <a:effectLst/>
          </c:spPr>
          <c:invertIfNegative val="0"/>
          <c:cat>
            <c:strRef>
              <c:f>Agregat!$C$10:$F$10</c:f>
              <c:strCache>
                <c:ptCount val="4"/>
                <c:pt idx="0">
                  <c:v>Training/Workshop Content</c:v>
                </c:pt>
                <c:pt idx="1">
                  <c:v>Quality of Project partnership</c:v>
                </c:pt>
                <c:pt idx="2">
                  <c:v>Management &amp; Coord</c:v>
                </c:pt>
                <c:pt idx="3">
                  <c:v>Meeting organization</c:v>
                </c:pt>
              </c:strCache>
            </c:strRef>
          </c:cat>
          <c:val>
            <c:numRef>
              <c:f>Agregat!$C$11:$F$11</c:f>
              <c:numCache>
                <c:formatCode>0%</c:formatCode>
                <c:ptCount val="4"/>
                <c:pt idx="0">
                  <c:v>0.92133333333333334</c:v>
                </c:pt>
                <c:pt idx="1">
                  <c:v>0.91999999999999993</c:v>
                </c:pt>
                <c:pt idx="2">
                  <c:v>0.96</c:v>
                </c:pt>
                <c:pt idx="3">
                  <c:v>0.96333333333333326</c:v>
                </c:pt>
              </c:numCache>
            </c:numRef>
          </c:val>
          <c:extLst>
            <c:ext xmlns:c16="http://schemas.microsoft.com/office/drawing/2014/chart" uri="{C3380CC4-5D6E-409C-BE32-E72D297353CC}">
              <c16:uniqueId val="{00000000-BE65-45E4-B560-2ACC37518D82}"/>
            </c:ext>
          </c:extLst>
        </c:ser>
        <c:ser>
          <c:idx val="1"/>
          <c:order val="1"/>
          <c:tx>
            <c:strRef>
              <c:f>Agregat!$B$12</c:f>
              <c:strCache>
                <c:ptCount val="1"/>
                <c:pt idx="0">
                  <c:v>Dubrovnik_Sep_19</c:v>
                </c:pt>
              </c:strCache>
            </c:strRef>
          </c:tx>
          <c:spPr>
            <a:solidFill>
              <a:schemeClr val="accent2"/>
            </a:solidFill>
            <a:ln>
              <a:noFill/>
            </a:ln>
            <a:effectLst/>
          </c:spPr>
          <c:invertIfNegative val="0"/>
          <c:cat>
            <c:strRef>
              <c:f>Agregat!$C$10:$F$10</c:f>
              <c:strCache>
                <c:ptCount val="4"/>
                <c:pt idx="0">
                  <c:v>Training/Workshop Content</c:v>
                </c:pt>
                <c:pt idx="1">
                  <c:v>Quality of Project partnership</c:v>
                </c:pt>
                <c:pt idx="2">
                  <c:v>Management &amp; Coord</c:v>
                </c:pt>
                <c:pt idx="3">
                  <c:v>Meeting organization</c:v>
                </c:pt>
              </c:strCache>
            </c:strRef>
          </c:cat>
          <c:val>
            <c:numRef>
              <c:f>Agregat!$C$12:$F$12</c:f>
              <c:numCache>
                <c:formatCode>0%</c:formatCode>
                <c:ptCount val="4"/>
                <c:pt idx="0">
                  <c:v>0.86927374301675986</c:v>
                </c:pt>
                <c:pt idx="1">
                  <c:v>0.91999999999999993</c:v>
                </c:pt>
                <c:pt idx="2">
                  <c:v>0.87111111111111106</c:v>
                </c:pt>
                <c:pt idx="3">
                  <c:v>0.89777777777777779</c:v>
                </c:pt>
              </c:numCache>
            </c:numRef>
          </c:val>
          <c:extLst>
            <c:ext xmlns:c16="http://schemas.microsoft.com/office/drawing/2014/chart" uri="{C3380CC4-5D6E-409C-BE32-E72D297353CC}">
              <c16:uniqueId val="{00000001-BE65-45E4-B560-2ACC37518D82}"/>
            </c:ext>
          </c:extLst>
        </c:ser>
        <c:ser>
          <c:idx val="2"/>
          <c:order val="2"/>
          <c:tx>
            <c:strRef>
              <c:f>Agregat!$B$13</c:f>
              <c:strCache>
                <c:ptCount val="1"/>
                <c:pt idx="0">
                  <c:v>BanskaB_Oct_19</c:v>
                </c:pt>
              </c:strCache>
            </c:strRef>
          </c:tx>
          <c:spPr>
            <a:solidFill>
              <a:schemeClr val="accent3"/>
            </a:solidFill>
            <a:ln>
              <a:noFill/>
            </a:ln>
            <a:effectLst/>
          </c:spPr>
          <c:invertIfNegative val="0"/>
          <c:cat>
            <c:strRef>
              <c:f>Agregat!$C$10:$F$10</c:f>
              <c:strCache>
                <c:ptCount val="4"/>
                <c:pt idx="0">
                  <c:v>Training/Workshop Content</c:v>
                </c:pt>
                <c:pt idx="1">
                  <c:v>Quality of Project partnership</c:v>
                </c:pt>
                <c:pt idx="2">
                  <c:v>Management &amp; Coord</c:v>
                </c:pt>
                <c:pt idx="3">
                  <c:v>Meeting organization</c:v>
                </c:pt>
              </c:strCache>
            </c:strRef>
          </c:cat>
          <c:val>
            <c:numRef>
              <c:f>Agregat!$C$13:$F$13</c:f>
              <c:numCache>
                <c:formatCode>0%</c:formatCode>
                <c:ptCount val="4"/>
                <c:pt idx="0">
                  <c:v>0.9517241379310345</c:v>
                </c:pt>
                <c:pt idx="1">
                  <c:v>0.87272727272727268</c:v>
                </c:pt>
                <c:pt idx="2">
                  <c:v>0.98787878787878791</c:v>
                </c:pt>
                <c:pt idx="3">
                  <c:v>0.98787878787878791</c:v>
                </c:pt>
              </c:numCache>
            </c:numRef>
          </c:val>
          <c:extLst>
            <c:ext xmlns:c16="http://schemas.microsoft.com/office/drawing/2014/chart" uri="{C3380CC4-5D6E-409C-BE32-E72D297353CC}">
              <c16:uniqueId val="{00000002-BE65-45E4-B560-2ACC37518D82}"/>
            </c:ext>
          </c:extLst>
        </c:ser>
        <c:ser>
          <c:idx val="3"/>
          <c:order val="3"/>
          <c:tx>
            <c:strRef>
              <c:f>Agregat!$B$14</c:f>
              <c:strCache>
                <c:ptCount val="1"/>
                <c:pt idx="0">
                  <c:v>Maribor_Nov_19</c:v>
                </c:pt>
              </c:strCache>
            </c:strRef>
          </c:tx>
          <c:spPr>
            <a:solidFill>
              <a:schemeClr val="accent4"/>
            </a:solidFill>
            <a:ln>
              <a:noFill/>
            </a:ln>
            <a:effectLst/>
          </c:spPr>
          <c:invertIfNegative val="0"/>
          <c:cat>
            <c:strRef>
              <c:f>Agregat!$C$10:$F$10</c:f>
              <c:strCache>
                <c:ptCount val="4"/>
                <c:pt idx="0">
                  <c:v>Training/Workshop Content</c:v>
                </c:pt>
                <c:pt idx="1">
                  <c:v>Quality of Project partnership</c:v>
                </c:pt>
                <c:pt idx="2">
                  <c:v>Management &amp; Coord</c:v>
                </c:pt>
                <c:pt idx="3">
                  <c:v>Meeting organization</c:v>
                </c:pt>
              </c:strCache>
            </c:strRef>
          </c:cat>
          <c:val>
            <c:numRef>
              <c:f>Agregat!$C$14:$F$14</c:f>
              <c:numCache>
                <c:formatCode>0%</c:formatCode>
                <c:ptCount val="4"/>
                <c:pt idx="0">
                  <c:v>0.95714285714285707</c:v>
                </c:pt>
                <c:pt idx="1">
                  <c:v>0.89473684210526316</c:v>
                </c:pt>
                <c:pt idx="2">
                  <c:v>0.98596491228070171</c:v>
                </c:pt>
                <c:pt idx="3">
                  <c:v>0.99649122807017554</c:v>
                </c:pt>
              </c:numCache>
            </c:numRef>
          </c:val>
          <c:extLst>
            <c:ext xmlns:c16="http://schemas.microsoft.com/office/drawing/2014/chart" uri="{C3380CC4-5D6E-409C-BE32-E72D297353CC}">
              <c16:uniqueId val="{00000003-BE65-45E4-B560-2ACC37518D82}"/>
            </c:ext>
          </c:extLst>
        </c:ser>
        <c:dLbls>
          <c:showLegendKey val="0"/>
          <c:showVal val="0"/>
          <c:showCatName val="0"/>
          <c:showSerName val="0"/>
          <c:showPercent val="0"/>
          <c:showBubbleSize val="0"/>
        </c:dLbls>
        <c:gapWidth val="219"/>
        <c:overlap val="-27"/>
        <c:axId val="709476576"/>
        <c:axId val="709460800"/>
      </c:barChart>
      <c:catAx>
        <c:axId val="70947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460800"/>
        <c:crosses val="autoZero"/>
        <c:auto val="1"/>
        <c:lblAlgn val="ctr"/>
        <c:lblOffset val="100"/>
        <c:noMultiLvlLbl val="0"/>
      </c:catAx>
      <c:valAx>
        <c:axId val="709460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47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Partners' Cooperation</a:t>
            </a:r>
            <a:r>
              <a:rPr lang="sl-SI" baseline="0"/>
              <a:t> &amp; Collaboration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Sheet1!$E$17:$E$23</c:f>
              <c:strCache>
                <c:ptCount val="7"/>
                <c:pt idx="0">
                  <c:v>Communic</c:v>
                </c:pt>
                <c:pt idx="1">
                  <c:v>OngoingInfManag</c:v>
                </c:pt>
                <c:pt idx="2">
                  <c:v>InfAccess</c:v>
                </c:pt>
                <c:pt idx="3">
                  <c:v>Understanding</c:v>
                </c:pt>
                <c:pt idx="4">
                  <c:v>ContributeInd</c:v>
                </c:pt>
                <c:pt idx="5">
                  <c:v>IntegratedToOrg</c:v>
                </c:pt>
                <c:pt idx="6">
                  <c:v>PartnerContrib</c:v>
                </c:pt>
              </c:strCache>
            </c:strRef>
          </c:cat>
          <c:val>
            <c:numRef>
              <c:f>Sheet1!$F$17:$F$23</c:f>
              <c:numCache>
                <c:formatCode>0%</c:formatCode>
                <c:ptCount val="7"/>
                <c:pt idx="0">
                  <c:v>0.88888888888888895</c:v>
                </c:pt>
                <c:pt idx="1">
                  <c:v>0.97777777777777786</c:v>
                </c:pt>
                <c:pt idx="2">
                  <c:v>0.93333333333333335</c:v>
                </c:pt>
                <c:pt idx="3">
                  <c:v>0.91111111111111109</c:v>
                </c:pt>
                <c:pt idx="4">
                  <c:v>0.93333333333333335</c:v>
                </c:pt>
                <c:pt idx="5">
                  <c:v>0.93333333333333335</c:v>
                </c:pt>
                <c:pt idx="6">
                  <c:v>0.88888888888888895</c:v>
                </c:pt>
              </c:numCache>
            </c:numRef>
          </c:val>
          <c:extLst>
            <c:ext xmlns:c16="http://schemas.microsoft.com/office/drawing/2014/chart" uri="{C3380CC4-5D6E-409C-BE32-E72D297353CC}">
              <c16:uniqueId val="{00000000-CB67-4159-A541-5F827DAB7E7E}"/>
            </c:ext>
          </c:extLst>
        </c:ser>
        <c:dLbls>
          <c:showLegendKey val="0"/>
          <c:showVal val="0"/>
          <c:showCatName val="0"/>
          <c:showSerName val="0"/>
          <c:showPercent val="0"/>
          <c:showBubbleSize val="0"/>
        </c:dLbls>
        <c:gapWidth val="219"/>
        <c:overlap val="-27"/>
        <c:axId val="704666560"/>
        <c:axId val="704661664"/>
      </c:barChart>
      <c:catAx>
        <c:axId val="7046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661664"/>
        <c:crosses val="autoZero"/>
        <c:auto val="1"/>
        <c:lblAlgn val="ctr"/>
        <c:lblOffset val="100"/>
        <c:noMultiLvlLbl val="0"/>
      </c:catAx>
      <c:valAx>
        <c:axId val="704661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66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20EF95-E232-483A-B08A-E0A088B080A7}" type="datetimeFigureOut">
              <a:rPr lang="en-GB" smtClean="0"/>
              <a:t>11/12/2019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2AABB1-33D0-490A-8F65-0E2FCBEECD78}" type="slidenum">
              <a:rPr lang="en-GB" smtClean="0"/>
              <a:t>‹#›</a:t>
            </a:fld>
            <a:endParaRPr lang="en-GB"/>
          </a:p>
        </p:txBody>
      </p:sp>
    </p:spTree>
    <p:extLst>
      <p:ext uri="{BB962C8B-B14F-4D97-AF65-F5344CB8AC3E}">
        <p14:creationId xmlns:p14="http://schemas.microsoft.com/office/powerpoint/2010/main" val="107719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59BD8-427A-43A6-AEE0-A6CAE913F694}" type="datetimeFigureOut">
              <a:rPr lang="en-GB" smtClean="0"/>
              <a:t>11/12/2019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69034-12FB-4A4C-B885-362305F2F51B}" type="slidenum">
              <a:rPr lang="en-GB" smtClean="0"/>
              <a:t>‹#›</a:t>
            </a:fld>
            <a:endParaRPr lang="en-GB"/>
          </a:p>
        </p:txBody>
      </p:sp>
    </p:spTree>
    <p:extLst>
      <p:ext uri="{BB962C8B-B14F-4D97-AF65-F5344CB8AC3E}">
        <p14:creationId xmlns:p14="http://schemas.microsoft.com/office/powerpoint/2010/main" val="274737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E69034-12FB-4A4C-B885-362305F2F51B}" type="slidenum">
              <a:rPr lang="en-GB" smtClean="0"/>
              <a:t>2</a:t>
            </a:fld>
            <a:endParaRPr lang="en-GB"/>
          </a:p>
        </p:txBody>
      </p:sp>
    </p:spTree>
    <p:extLst>
      <p:ext uri="{BB962C8B-B14F-4D97-AF65-F5344CB8AC3E}">
        <p14:creationId xmlns:p14="http://schemas.microsoft.com/office/powerpoint/2010/main" val="366146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l-SI"/>
              <a:t>Kliknite, če želite urediti slog naslova matrice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GB"/>
          </a:p>
        </p:txBody>
      </p:sp>
      <p:sp>
        <p:nvSpPr>
          <p:cNvPr id="4" name="Date Placeholder 3"/>
          <p:cNvSpPr>
            <a:spLocks noGrp="1"/>
          </p:cNvSpPr>
          <p:nvPr>
            <p:ph type="dt" sz="half" idx="10"/>
          </p:nvPr>
        </p:nvSpPr>
        <p:spPr/>
        <p:txBody>
          <a:bodyPr/>
          <a:lstStyle/>
          <a:p>
            <a:fld id="{E662FCDE-7375-41A6-AA58-C5A8488922D6}" type="datetime1">
              <a:rPr lang="en-GB" smtClean="0"/>
              <a:t>11/12/2019</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9445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GB"/>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Date Placeholder 3"/>
          <p:cNvSpPr>
            <a:spLocks noGrp="1"/>
          </p:cNvSpPr>
          <p:nvPr>
            <p:ph type="dt" sz="half" idx="10"/>
          </p:nvPr>
        </p:nvSpPr>
        <p:spPr/>
        <p:txBody>
          <a:bodyPr/>
          <a:lstStyle/>
          <a:p>
            <a:fld id="{7DDC832D-DA70-4815-903C-E4EC4C980648}" type="datetime1">
              <a:rPr lang="en-GB" smtClean="0"/>
              <a:t>11/12/2019</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33330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Date Placeholder 3"/>
          <p:cNvSpPr>
            <a:spLocks noGrp="1"/>
          </p:cNvSpPr>
          <p:nvPr>
            <p:ph type="dt" sz="half" idx="10"/>
          </p:nvPr>
        </p:nvSpPr>
        <p:spPr/>
        <p:txBody>
          <a:bodyPr/>
          <a:lstStyle/>
          <a:p>
            <a:fld id="{5375B5E6-9999-49CE-B7AE-EB5D93D104CD}" type="datetime1">
              <a:rPr lang="en-GB" smtClean="0"/>
              <a:t>11/12/2019</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220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GB"/>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Date Placeholder 3"/>
          <p:cNvSpPr>
            <a:spLocks noGrp="1"/>
          </p:cNvSpPr>
          <p:nvPr>
            <p:ph type="dt" sz="half" idx="10"/>
          </p:nvPr>
        </p:nvSpPr>
        <p:spPr/>
        <p:txBody>
          <a:bodyPr/>
          <a:lstStyle/>
          <a:p>
            <a:fld id="{3001579E-C215-4D46-9F00-FCE9803D788E}" type="datetime1">
              <a:rPr lang="en-GB" smtClean="0"/>
              <a:t>11/12/2019</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14384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0668C20D-129E-4D9E-A2A0-CE5AE34E94CA}" type="datetime1">
              <a:rPr lang="en-GB" smtClean="0"/>
              <a:t>11/12/2019</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509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Date Placeholder 4"/>
          <p:cNvSpPr>
            <a:spLocks noGrp="1"/>
          </p:cNvSpPr>
          <p:nvPr>
            <p:ph type="dt" sz="half" idx="10"/>
          </p:nvPr>
        </p:nvSpPr>
        <p:spPr/>
        <p:txBody>
          <a:bodyPr/>
          <a:lstStyle/>
          <a:p>
            <a:fld id="{F11F1A2A-9ECF-4D79-91A4-DAAC98D7228B}" type="datetime1">
              <a:rPr lang="en-GB" smtClean="0"/>
              <a:t>11/12/2019</a:t>
            </a:fld>
            <a:endParaRPr lang="en-GB"/>
          </a:p>
        </p:txBody>
      </p:sp>
      <p:sp>
        <p:nvSpPr>
          <p:cNvPr id="6" name="Footer Placeholder 5"/>
          <p:cNvSpPr>
            <a:spLocks noGrp="1"/>
          </p:cNvSpPr>
          <p:nvPr>
            <p:ph type="ftr" sz="quarter" idx="11"/>
          </p:nvPr>
        </p:nvSpPr>
        <p:spPr/>
        <p:txBody>
          <a:bodyPr/>
          <a:lstStyle/>
          <a:p>
            <a:r>
              <a:rPr lang="en-GB"/>
              <a:t>Kick-off Meeting, Montenegro, February 2019</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08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Date Placeholder 6"/>
          <p:cNvSpPr>
            <a:spLocks noGrp="1"/>
          </p:cNvSpPr>
          <p:nvPr>
            <p:ph type="dt" sz="half" idx="10"/>
          </p:nvPr>
        </p:nvSpPr>
        <p:spPr/>
        <p:txBody>
          <a:bodyPr/>
          <a:lstStyle/>
          <a:p>
            <a:fld id="{93B45E0A-BB7C-4686-AA14-D829870E7BD4}" type="datetime1">
              <a:rPr lang="en-GB" smtClean="0"/>
              <a:t>11/12/2019</a:t>
            </a:fld>
            <a:endParaRPr lang="en-GB"/>
          </a:p>
        </p:txBody>
      </p:sp>
      <p:sp>
        <p:nvSpPr>
          <p:cNvPr id="8" name="Footer Placeholder 7"/>
          <p:cNvSpPr>
            <a:spLocks noGrp="1"/>
          </p:cNvSpPr>
          <p:nvPr>
            <p:ph type="ftr" sz="quarter" idx="11"/>
          </p:nvPr>
        </p:nvSpPr>
        <p:spPr/>
        <p:txBody>
          <a:bodyPr/>
          <a:lstStyle/>
          <a:p>
            <a:r>
              <a:rPr lang="en-GB"/>
              <a:t>Kick-off Meeting, Montenegro, February 2019</a:t>
            </a:r>
          </a:p>
        </p:txBody>
      </p:sp>
      <p:sp>
        <p:nvSpPr>
          <p:cNvPr id="9" name="Slide Number Placeholder 8"/>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63901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GB"/>
          </a:p>
        </p:txBody>
      </p:sp>
      <p:sp>
        <p:nvSpPr>
          <p:cNvPr id="3" name="Date Placeholder 2"/>
          <p:cNvSpPr>
            <a:spLocks noGrp="1"/>
          </p:cNvSpPr>
          <p:nvPr>
            <p:ph type="dt" sz="half" idx="10"/>
          </p:nvPr>
        </p:nvSpPr>
        <p:spPr/>
        <p:txBody>
          <a:bodyPr/>
          <a:lstStyle/>
          <a:p>
            <a:fld id="{B4F52E2C-97E9-406C-99AF-A30B15C11132}" type="datetime1">
              <a:rPr lang="en-GB" smtClean="0"/>
              <a:t>11/12/2019</a:t>
            </a:fld>
            <a:endParaRPr lang="en-GB"/>
          </a:p>
        </p:txBody>
      </p:sp>
      <p:sp>
        <p:nvSpPr>
          <p:cNvPr id="4" name="Footer Placeholder 3"/>
          <p:cNvSpPr>
            <a:spLocks noGrp="1"/>
          </p:cNvSpPr>
          <p:nvPr>
            <p:ph type="ftr" sz="quarter" idx="11"/>
          </p:nvPr>
        </p:nvSpPr>
        <p:spPr/>
        <p:txBody>
          <a:bodyPr/>
          <a:lstStyle/>
          <a:p>
            <a:r>
              <a:rPr lang="en-GB"/>
              <a:t>Kick-off Meeting, Montenegro, February 2019</a:t>
            </a:r>
          </a:p>
        </p:txBody>
      </p:sp>
      <p:sp>
        <p:nvSpPr>
          <p:cNvPr id="5" name="Slide Number Placeholder 4"/>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1082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67B0-696B-43D6-84E1-A6BFB22C1749}" type="datetime1">
              <a:rPr lang="en-GB" smtClean="0"/>
              <a:t>11/12/2019</a:t>
            </a:fld>
            <a:endParaRPr lang="en-GB"/>
          </a:p>
        </p:txBody>
      </p:sp>
      <p:sp>
        <p:nvSpPr>
          <p:cNvPr id="3" name="Footer Placeholder 2"/>
          <p:cNvSpPr>
            <a:spLocks noGrp="1"/>
          </p:cNvSpPr>
          <p:nvPr>
            <p:ph type="ftr" sz="quarter" idx="11"/>
          </p:nvPr>
        </p:nvSpPr>
        <p:spPr/>
        <p:txBody>
          <a:bodyPr/>
          <a:lstStyle/>
          <a:p>
            <a:r>
              <a:rPr lang="en-GB"/>
              <a:t>Kick-off Meeting, Montenegro, February 2019</a:t>
            </a:r>
          </a:p>
        </p:txBody>
      </p:sp>
      <p:sp>
        <p:nvSpPr>
          <p:cNvPr id="4" name="Slide Number Placeholder 3"/>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84610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291DFD6A-16C4-48AC-BE67-FD7EA4E79F39}" type="datetime1">
              <a:rPr lang="en-GB" smtClean="0"/>
              <a:t>11/12/2019</a:t>
            </a:fld>
            <a:endParaRPr lang="en-GB"/>
          </a:p>
        </p:txBody>
      </p:sp>
      <p:sp>
        <p:nvSpPr>
          <p:cNvPr id="6" name="Footer Placeholder 5"/>
          <p:cNvSpPr>
            <a:spLocks noGrp="1"/>
          </p:cNvSpPr>
          <p:nvPr>
            <p:ph type="ftr" sz="quarter" idx="11"/>
          </p:nvPr>
        </p:nvSpPr>
        <p:spPr/>
        <p:txBody>
          <a:bodyPr/>
          <a:lstStyle/>
          <a:p>
            <a:r>
              <a:rPr lang="en-GB"/>
              <a:t>Kick-off Meeting, Montenegro, February 2019</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417716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7765710C-0DB5-41CF-9E53-ADC57AB88758}" type="datetime1">
              <a:rPr lang="en-GB" smtClean="0"/>
              <a:t>11/12/2019</a:t>
            </a:fld>
            <a:endParaRPr lang="en-GB"/>
          </a:p>
        </p:txBody>
      </p:sp>
      <p:sp>
        <p:nvSpPr>
          <p:cNvPr id="6" name="Footer Placeholder 5"/>
          <p:cNvSpPr>
            <a:spLocks noGrp="1"/>
          </p:cNvSpPr>
          <p:nvPr>
            <p:ph type="ftr" sz="quarter" idx="11"/>
          </p:nvPr>
        </p:nvSpPr>
        <p:spPr/>
        <p:txBody>
          <a:bodyPr/>
          <a:lstStyle/>
          <a:p>
            <a:r>
              <a:rPr lang="en-GB"/>
              <a:t>Kick-off Meeting, Montenegro, February 2019</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91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07E5E-4000-4743-BDAD-5F6D44221742}" type="datetime1">
              <a:rPr lang="en-GB" smtClean="0"/>
              <a:t>11/12/2019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Kick-off Meeting, Montenegro, February 2019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BD6A1-B084-4740-A66C-CD90010B0859}" type="slidenum">
              <a:rPr lang="en-GB" smtClean="0"/>
              <a:t>‹#›</a:t>
            </a:fld>
            <a:endParaRPr lang="en-GB"/>
          </a:p>
        </p:txBody>
      </p:sp>
    </p:spTree>
    <p:extLst>
      <p:ext uri="{BB962C8B-B14F-4D97-AF65-F5344CB8AC3E}">
        <p14:creationId xmlns:p14="http://schemas.microsoft.com/office/powerpoint/2010/main" val="8198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2880320"/>
          </a:xfrm>
        </p:spPr>
        <p:txBody>
          <a:bodyPr>
            <a:normAutofit/>
          </a:bodyPr>
          <a:lstStyle/>
          <a:p>
            <a:r>
              <a:rPr lang="sl-SI" sz="3600" b="1">
                <a:solidFill>
                  <a:srgbClr val="002060"/>
                </a:solidFill>
              </a:rPr>
              <a:t>MARDS</a:t>
            </a:r>
            <a:br>
              <a:rPr lang="sl-SI" sz="3600" b="1">
                <a:solidFill>
                  <a:srgbClr val="002060"/>
                </a:solidFill>
              </a:rPr>
            </a:br>
            <a:r>
              <a:rPr lang="sl-SI" sz="3600" b="1" err="1">
                <a:solidFill>
                  <a:srgbClr val="002060"/>
                </a:solidFill>
              </a:rPr>
              <a:t>Report</a:t>
            </a:r>
            <a:r>
              <a:rPr lang="sl-SI" sz="3600" b="1">
                <a:solidFill>
                  <a:srgbClr val="002060"/>
                </a:solidFill>
              </a:rPr>
              <a:t> on </a:t>
            </a:r>
            <a:r>
              <a:rPr lang="sl-SI" sz="3600" b="1" err="1">
                <a:solidFill>
                  <a:srgbClr val="002060"/>
                </a:solidFill>
              </a:rPr>
              <a:t>the</a:t>
            </a:r>
            <a:r>
              <a:rPr lang="sl-SI" sz="3600" b="1">
                <a:solidFill>
                  <a:srgbClr val="002060"/>
                </a:solidFill>
              </a:rPr>
              <a:t> </a:t>
            </a:r>
            <a:r>
              <a:rPr lang="sl-SI" sz="3600" b="1" err="1">
                <a:solidFill>
                  <a:srgbClr val="002060"/>
                </a:solidFill>
              </a:rPr>
              <a:t>activities</a:t>
            </a:r>
            <a:r>
              <a:rPr lang="sl-SI" sz="3600" b="1">
                <a:solidFill>
                  <a:srgbClr val="002060"/>
                </a:solidFill>
              </a:rPr>
              <a:t> </a:t>
            </a:r>
            <a:r>
              <a:rPr lang="sl-SI" sz="3600" b="1" err="1">
                <a:solidFill>
                  <a:srgbClr val="002060"/>
                </a:solidFill>
              </a:rPr>
              <a:t>of</a:t>
            </a:r>
            <a:r>
              <a:rPr lang="sl-SI" sz="3600" b="1">
                <a:solidFill>
                  <a:srgbClr val="002060"/>
                </a:solidFill>
              </a:rPr>
              <a:t> </a:t>
            </a:r>
            <a:r>
              <a:rPr lang="sl-SI" sz="3600" b="1" err="1">
                <a:solidFill>
                  <a:srgbClr val="002060"/>
                </a:solidFill>
              </a:rPr>
              <a:t>the</a:t>
            </a:r>
            <a:r>
              <a:rPr lang="sl-SI" sz="3600" b="1">
                <a:solidFill>
                  <a:srgbClr val="002060"/>
                </a:solidFill>
              </a:rPr>
              <a:t> </a:t>
            </a:r>
            <a:r>
              <a:rPr lang="sl-SI" sz="3600" b="1" err="1">
                <a:solidFill>
                  <a:srgbClr val="002060"/>
                </a:solidFill>
              </a:rPr>
              <a:t>first</a:t>
            </a:r>
            <a:r>
              <a:rPr lang="sl-SI" sz="3600" b="1">
                <a:solidFill>
                  <a:srgbClr val="002060"/>
                </a:solidFill>
              </a:rPr>
              <a:t> </a:t>
            </a:r>
            <a:r>
              <a:rPr lang="sl-SI" sz="3600" b="1" err="1">
                <a:solidFill>
                  <a:srgbClr val="002060"/>
                </a:solidFill>
              </a:rPr>
              <a:t>year</a:t>
            </a:r>
            <a:r>
              <a:rPr lang="sl-SI" sz="3600" b="1">
                <a:solidFill>
                  <a:srgbClr val="002060"/>
                </a:solidFill>
              </a:rPr>
              <a:t> – </a:t>
            </a:r>
            <a:r>
              <a:rPr lang="sl-SI" sz="3600" b="1" err="1">
                <a:solidFill>
                  <a:srgbClr val="002060"/>
                </a:solidFill>
              </a:rPr>
              <a:t>University</a:t>
            </a:r>
            <a:r>
              <a:rPr lang="sl-SI" sz="3600" b="1">
                <a:solidFill>
                  <a:srgbClr val="002060"/>
                </a:solidFill>
              </a:rPr>
              <a:t> </a:t>
            </a:r>
            <a:r>
              <a:rPr lang="sl-SI" sz="3600" b="1" err="1">
                <a:solidFill>
                  <a:srgbClr val="002060"/>
                </a:solidFill>
              </a:rPr>
              <a:t>of</a:t>
            </a:r>
            <a:r>
              <a:rPr lang="sl-SI" sz="3600" b="1">
                <a:solidFill>
                  <a:srgbClr val="002060"/>
                </a:solidFill>
              </a:rPr>
              <a:t> Maribor (PP3)</a:t>
            </a:r>
            <a:endParaRPr lang="en-GB" sz="3600" b="1">
              <a:solidFill>
                <a:srgbClr val="002060"/>
              </a:solidFill>
            </a:endParaRPr>
          </a:p>
        </p:txBody>
      </p:sp>
      <p:sp>
        <p:nvSpPr>
          <p:cNvPr id="3" name="Subtitle 2"/>
          <p:cNvSpPr>
            <a:spLocks noGrp="1"/>
          </p:cNvSpPr>
          <p:nvPr>
            <p:ph type="subTitle" idx="1"/>
          </p:nvPr>
        </p:nvSpPr>
        <p:spPr>
          <a:xfrm>
            <a:off x="1331640" y="3524258"/>
            <a:ext cx="6400800" cy="1752600"/>
          </a:xfrm>
        </p:spPr>
        <p:txBody>
          <a:bodyPr>
            <a:normAutofit/>
          </a:bodyPr>
          <a:lstStyle/>
          <a:p>
            <a:r>
              <a:rPr lang="en-GB" sz="2800">
                <a:solidFill>
                  <a:srgbClr val="002060"/>
                </a:solidFill>
              </a:rPr>
              <a:t>Assoc. Prof. </a:t>
            </a:r>
            <a:r>
              <a:rPr lang="en-GB" sz="2800" err="1">
                <a:solidFill>
                  <a:srgbClr val="002060"/>
                </a:solidFill>
              </a:rPr>
              <a:t>Dr.</a:t>
            </a:r>
            <a:r>
              <a:rPr lang="en-GB" sz="2800">
                <a:solidFill>
                  <a:srgbClr val="002060"/>
                </a:solidFill>
              </a:rPr>
              <a:t> </a:t>
            </a:r>
            <a:r>
              <a:rPr lang="sl-SI" sz="2800">
                <a:solidFill>
                  <a:srgbClr val="002060"/>
                </a:solidFill>
              </a:rPr>
              <a:t>Matjaž DEBEVC</a:t>
            </a:r>
          </a:p>
          <a:p>
            <a:r>
              <a:rPr lang="en-GB" sz="2400">
                <a:solidFill>
                  <a:srgbClr val="002060"/>
                </a:solidFill>
              </a:rPr>
              <a:t>University of </a:t>
            </a:r>
            <a:r>
              <a:rPr lang="sl-SI" sz="2400">
                <a:solidFill>
                  <a:srgbClr val="002060"/>
                </a:solidFill>
              </a:rPr>
              <a:t>Maribor</a:t>
            </a:r>
            <a:endParaRPr lang="en-GB" sz="2400">
              <a:solidFill>
                <a:srgbClr val="002060"/>
              </a:solidFill>
            </a:endParaRPr>
          </a:p>
        </p:txBody>
      </p:sp>
      <p:sp>
        <p:nvSpPr>
          <p:cNvPr id="4" name="Footer Placeholder 3"/>
          <p:cNvSpPr>
            <a:spLocks noGrp="1"/>
          </p:cNvSpPr>
          <p:nvPr>
            <p:ph type="ftr" sz="quarter" idx="11"/>
          </p:nvPr>
        </p:nvSpPr>
        <p:spPr>
          <a:xfrm>
            <a:off x="3124200" y="6356350"/>
            <a:ext cx="3248000" cy="365125"/>
          </a:xfrm>
        </p:spPr>
        <p:txBody>
          <a:bodyPr/>
          <a:lstStyle/>
          <a:p>
            <a:r>
              <a:rPr lang="sl-SI"/>
              <a:t>MARDS </a:t>
            </a:r>
            <a:r>
              <a:rPr lang="sl-SI" err="1"/>
              <a:t>Consortium</a:t>
            </a:r>
            <a:r>
              <a:rPr lang="sl-SI"/>
              <a:t> Meeting, December</a:t>
            </a:r>
            <a:r>
              <a:rPr lang="en-GB"/>
              <a:t> 2019</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4941168"/>
            <a:ext cx="671381" cy="671381"/>
          </a:xfrm>
          <a:prstGeom prst="rect">
            <a:avLst/>
          </a:prstGeom>
        </p:spPr>
      </p:pic>
    </p:spTree>
    <p:extLst>
      <p:ext uri="{BB962C8B-B14F-4D97-AF65-F5344CB8AC3E}">
        <p14:creationId xmlns:p14="http://schemas.microsoft.com/office/powerpoint/2010/main" val="7248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en-GB" b="1">
                <a:solidFill>
                  <a:srgbClr val="00B050"/>
                </a:solidFill>
              </a:rPr>
              <a:t>Results on </a:t>
            </a:r>
            <a:r>
              <a:rPr lang="en-GB" b="1" u="sng">
                <a:solidFill>
                  <a:srgbClr val="00B050"/>
                </a:solidFill>
              </a:rPr>
              <a:t>meetings</a:t>
            </a:r>
            <a:r>
              <a:rPr lang="sl-SI" b="1" u="sng">
                <a:solidFill>
                  <a:srgbClr val="00B050"/>
                </a:solidFill>
              </a:rPr>
              <a:t> (</a:t>
            </a:r>
            <a:r>
              <a:rPr lang="sl-SI" b="1" u="sng" err="1">
                <a:solidFill>
                  <a:srgbClr val="00B050"/>
                </a:solidFill>
              </a:rPr>
              <a:t>cont</a:t>
            </a:r>
            <a:r>
              <a:rPr lang="sl-SI" b="1" u="sng">
                <a:solidFill>
                  <a:srgbClr val="00B050"/>
                </a:solidFill>
              </a:rPr>
              <a:t>.)</a:t>
            </a:r>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graphicFrame>
        <p:nvGraphicFramePr>
          <p:cNvPr id="5" name="Chart 4"/>
          <p:cNvGraphicFramePr>
            <a:graphicFrameLocks/>
          </p:cNvGraphicFramePr>
          <p:nvPr>
            <p:extLst>
              <p:ext uri="{D42A27DB-BD31-4B8C-83A1-F6EECF244321}">
                <p14:modId xmlns:p14="http://schemas.microsoft.com/office/powerpoint/2010/main" val="3150466089"/>
              </p:ext>
            </p:extLst>
          </p:nvPr>
        </p:nvGraphicFramePr>
        <p:xfrm>
          <a:off x="894420" y="1556792"/>
          <a:ext cx="7355160" cy="4413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337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lnSpcReduction="10000"/>
          </a:bodyPr>
          <a:lstStyle/>
          <a:p>
            <a:pPr marL="0" indent="0">
              <a:buNone/>
            </a:pPr>
            <a:r>
              <a:rPr lang="en-GB" b="1">
                <a:solidFill>
                  <a:srgbClr val="00B050"/>
                </a:solidFill>
              </a:rPr>
              <a:t>Results on </a:t>
            </a:r>
            <a:r>
              <a:rPr lang="en-GB" b="1" u="sng">
                <a:solidFill>
                  <a:srgbClr val="00B050"/>
                </a:solidFill>
              </a:rPr>
              <a:t>meetings</a:t>
            </a:r>
            <a:r>
              <a:rPr lang="sl-SI" b="1" u="sng">
                <a:solidFill>
                  <a:srgbClr val="00B050"/>
                </a:solidFill>
              </a:rPr>
              <a:t> (</a:t>
            </a:r>
            <a:r>
              <a:rPr lang="sl-SI" b="1" u="sng" err="1">
                <a:solidFill>
                  <a:srgbClr val="00B050"/>
                </a:solidFill>
              </a:rPr>
              <a:t>cont</a:t>
            </a:r>
            <a:r>
              <a:rPr lang="sl-SI" b="1" u="sng">
                <a:solidFill>
                  <a:srgbClr val="00B050"/>
                </a:solidFill>
              </a:rPr>
              <a:t>.)</a:t>
            </a:r>
          </a:p>
          <a:p>
            <a:pPr marL="0" indent="0">
              <a:buNone/>
            </a:pPr>
            <a:r>
              <a:rPr lang="en-US"/>
              <a:t>Things that might be improved (high evaluations, however within these high grades these were graded lowest</a:t>
            </a:r>
            <a:r>
              <a:rPr lang="sl-SI"/>
              <a:t>, </a:t>
            </a:r>
            <a:r>
              <a:rPr lang="sl-SI" err="1"/>
              <a:t>still</a:t>
            </a:r>
            <a:r>
              <a:rPr lang="sl-SI"/>
              <a:t> </a:t>
            </a:r>
            <a:r>
              <a:rPr lang="sl-SI" err="1"/>
              <a:t>good</a:t>
            </a:r>
            <a:r>
              <a:rPr lang="en-US"/>
              <a:t>):</a:t>
            </a:r>
            <a:endParaRPr lang="sl-SI"/>
          </a:p>
          <a:p>
            <a:r>
              <a:rPr lang="en-US"/>
              <a:t>85%</a:t>
            </a:r>
            <a:r>
              <a:rPr lang="sl-SI"/>
              <a:t> | </a:t>
            </a:r>
            <a:r>
              <a:rPr lang="en-US"/>
              <a:t>Communication amongst partners was effective</a:t>
            </a:r>
            <a:r>
              <a:rPr lang="sl-SI"/>
              <a:t> | </a:t>
            </a:r>
            <a:r>
              <a:rPr lang="en-US" b="1"/>
              <a:t>PG_Feb_19_Kick</a:t>
            </a:r>
            <a:endParaRPr lang="sl-SI" b="1"/>
          </a:p>
          <a:p>
            <a:r>
              <a:rPr lang="en-US"/>
              <a:t>77%</a:t>
            </a:r>
            <a:r>
              <a:rPr lang="sl-SI"/>
              <a:t> | </a:t>
            </a:r>
            <a:r>
              <a:rPr lang="en-US"/>
              <a:t>Presentations from policy makers, Ministries from Albania and Montenegro provided important content</a:t>
            </a:r>
            <a:r>
              <a:rPr lang="sl-SI"/>
              <a:t> | </a:t>
            </a:r>
            <a:r>
              <a:rPr lang="en-US" b="1"/>
              <a:t>Kotor_Jun_19</a:t>
            </a:r>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27494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lnSpcReduction="10000"/>
          </a:bodyPr>
          <a:lstStyle/>
          <a:p>
            <a:pPr marL="0" indent="0">
              <a:buNone/>
            </a:pPr>
            <a:r>
              <a:rPr lang="en-GB" b="1">
                <a:solidFill>
                  <a:srgbClr val="00B050"/>
                </a:solidFill>
              </a:rPr>
              <a:t>Results on </a:t>
            </a:r>
            <a:r>
              <a:rPr lang="en-GB" b="1" u="sng">
                <a:solidFill>
                  <a:srgbClr val="00B050"/>
                </a:solidFill>
              </a:rPr>
              <a:t>meetings</a:t>
            </a:r>
            <a:r>
              <a:rPr lang="sl-SI" b="1" u="sng">
                <a:solidFill>
                  <a:srgbClr val="00B050"/>
                </a:solidFill>
              </a:rPr>
              <a:t> (</a:t>
            </a:r>
            <a:r>
              <a:rPr lang="sl-SI" b="1" u="sng" err="1">
                <a:solidFill>
                  <a:srgbClr val="00B050"/>
                </a:solidFill>
              </a:rPr>
              <a:t>cont</a:t>
            </a:r>
            <a:r>
              <a:rPr lang="sl-SI" b="1" u="sng">
                <a:solidFill>
                  <a:srgbClr val="00B050"/>
                </a:solidFill>
              </a:rPr>
              <a:t>.)</a:t>
            </a:r>
          </a:p>
          <a:p>
            <a:r>
              <a:rPr lang="en-US"/>
              <a:t>92%</a:t>
            </a:r>
            <a:r>
              <a:rPr lang="sl-SI"/>
              <a:t> | </a:t>
            </a:r>
            <a:r>
              <a:rPr lang="en-US"/>
              <a:t>How would you rate the session of Curricula preparation for joint programs?</a:t>
            </a:r>
            <a:r>
              <a:rPr lang="sl-SI"/>
              <a:t> | </a:t>
            </a:r>
            <a:r>
              <a:rPr lang="en-US" b="1"/>
              <a:t>Tirana_Sep_19</a:t>
            </a:r>
          </a:p>
          <a:p>
            <a:r>
              <a:rPr lang="en-US"/>
              <a:t>92%</a:t>
            </a:r>
            <a:r>
              <a:rPr lang="sl-SI"/>
              <a:t> | </a:t>
            </a:r>
            <a:r>
              <a:rPr lang="en-US"/>
              <a:t>How would you rate the session on the equipment purchasing?</a:t>
            </a:r>
            <a:r>
              <a:rPr lang="sl-SI"/>
              <a:t> | </a:t>
            </a:r>
            <a:r>
              <a:rPr lang="en-US" b="1"/>
              <a:t>Tirana_Sep_19</a:t>
            </a:r>
          </a:p>
          <a:p>
            <a:r>
              <a:rPr lang="en-US"/>
              <a:t>92%</a:t>
            </a:r>
            <a:r>
              <a:rPr lang="sl-SI"/>
              <a:t> | </a:t>
            </a:r>
            <a:r>
              <a:rPr lang="en-US"/>
              <a:t>Do you know what is required of you for the next phase of the project (up to the next project meeting)?</a:t>
            </a:r>
            <a:r>
              <a:rPr lang="sl-SI"/>
              <a:t> | </a:t>
            </a:r>
            <a:r>
              <a:rPr lang="en-US" b="1"/>
              <a:t>Tirana_Sep_19</a:t>
            </a:r>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95777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vert="horz" lIns="91440" tIns="45720" rIns="91440" bIns="45720" rtlCol="0" anchor="t">
            <a:normAutofit fontScale="77500" lnSpcReduction="20000"/>
          </a:bodyPr>
          <a:lstStyle/>
          <a:p>
            <a:pPr marL="0" indent="0">
              <a:buNone/>
            </a:pPr>
            <a:r>
              <a:rPr lang="en-GB" b="1">
                <a:solidFill>
                  <a:srgbClr val="00B050"/>
                </a:solidFill>
              </a:rPr>
              <a:t>Results on </a:t>
            </a:r>
            <a:r>
              <a:rPr lang="en-GB" b="1" u="sng">
                <a:solidFill>
                  <a:srgbClr val="00B050"/>
                </a:solidFill>
              </a:rPr>
              <a:t>meetings</a:t>
            </a:r>
            <a:r>
              <a:rPr lang="sl-SI" b="1" u="sng">
                <a:solidFill>
                  <a:srgbClr val="00B050"/>
                </a:solidFill>
              </a:rPr>
              <a:t> (</a:t>
            </a:r>
            <a:r>
              <a:rPr lang="sl-SI" b="1" u="sng" err="1">
                <a:solidFill>
                  <a:srgbClr val="00B050"/>
                </a:solidFill>
              </a:rPr>
              <a:t>cont</a:t>
            </a:r>
            <a:r>
              <a:rPr lang="sl-SI" b="1" u="sng">
                <a:solidFill>
                  <a:srgbClr val="00B050"/>
                </a:solidFill>
              </a:rPr>
              <a:t>.)</a:t>
            </a:r>
          </a:p>
          <a:p>
            <a:pPr marL="0" indent="0">
              <a:buNone/>
            </a:pPr>
            <a:r>
              <a:rPr lang="sl-SI" err="1"/>
              <a:t>Ideas</a:t>
            </a:r>
            <a:r>
              <a:rPr lang="sl-SI"/>
              <a:t> </a:t>
            </a:r>
            <a:r>
              <a:rPr lang="sl-SI" err="1"/>
              <a:t>for</a:t>
            </a:r>
            <a:r>
              <a:rPr lang="sl-SI"/>
              <a:t> </a:t>
            </a:r>
            <a:r>
              <a:rPr lang="sl-SI" err="1"/>
              <a:t>improvement</a:t>
            </a:r>
            <a:r>
              <a:rPr lang="sl-SI"/>
              <a:t> :</a:t>
            </a:r>
            <a:endParaRPr lang="sl-SI">
              <a:cs typeface="Calibri"/>
            </a:endParaRPr>
          </a:p>
          <a:p>
            <a:r>
              <a:rPr lang="en-US"/>
              <a:t>Participation of the representative(s) of the Ministry of Education of Montenegro</a:t>
            </a:r>
            <a:endParaRPr lang="en-US">
              <a:cs typeface="Calibri"/>
            </a:endParaRPr>
          </a:p>
          <a:p>
            <a:r>
              <a:rPr lang="en-US"/>
              <a:t>Each partner should be informed clearly about the tasks and the deadline and what they have to present and not to be changed or informed at the very last minute.</a:t>
            </a:r>
            <a:endParaRPr lang="en-US">
              <a:cs typeface="Calibri"/>
            </a:endParaRPr>
          </a:p>
          <a:p>
            <a:r>
              <a:rPr lang="en-US"/>
              <a:t>To make a common and shareable Google document for every partner </a:t>
            </a:r>
            <a:r>
              <a:rPr lang="en-US" err="1"/>
              <a:t>seperately</a:t>
            </a:r>
            <a:r>
              <a:rPr lang="en-US"/>
              <a:t>, which is evident to all and in which we can see what is the next step together with deadlines. </a:t>
            </a:r>
            <a:endParaRPr lang="en-US">
              <a:cs typeface="Calibri"/>
            </a:endParaRPr>
          </a:p>
          <a:p>
            <a:r>
              <a:rPr lang="en-US"/>
              <a:t>Presence of all non-academic partners</a:t>
            </a:r>
            <a:endParaRPr lang="en-US">
              <a:cs typeface="Calibri"/>
            </a:endParaRP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97716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62500" lnSpcReduction="20000"/>
          </a:bodyPr>
          <a:lstStyle/>
          <a:p>
            <a:pPr marL="0" indent="0">
              <a:buNone/>
            </a:pPr>
            <a:r>
              <a:rPr lang="en-GB" b="1">
                <a:solidFill>
                  <a:srgbClr val="00B050"/>
                </a:solidFill>
              </a:rPr>
              <a:t>Results on </a:t>
            </a:r>
            <a:r>
              <a:rPr lang="en-GB" b="1" u="sng">
                <a:solidFill>
                  <a:srgbClr val="00B050"/>
                </a:solidFill>
              </a:rPr>
              <a:t>meetings</a:t>
            </a:r>
            <a:r>
              <a:rPr lang="sl-SI" b="1" u="sng">
                <a:solidFill>
                  <a:srgbClr val="00B050"/>
                </a:solidFill>
              </a:rPr>
              <a:t> (</a:t>
            </a:r>
            <a:r>
              <a:rPr lang="sl-SI" b="1" u="sng" err="1">
                <a:solidFill>
                  <a:srgbClr val="00B050"/>
                </a:solidFill>
              </a:rPr>
              <a:t>cont</a:t>
            </a:r>
            <a:r>
              <a:rPr lang="sl-SI" b="1" u="sng">
                <a:solidFill>
                  <a:srgbClr val="00B050"/>
                </a:solidFill>
              </a:rPr>
              <a:t>.)</a:t>
            </a:r>
          </a:p>
          <a:p>
            <a:r>
              <a:rPr lang="en-US"/>
              <a:t>Some rules for the reimbursement of travel and accommodation should explained before the meeting and also the list of the documents to be delivered to the coordinator for the occurred expenses.</a:t>
            </a:r>
          </a:p>
          <a:p>
            <a:r>
              <a:rPr lang="en-US"/>
              <a:t>Some activities were not clear enough but that was explained during the meeting</a:t>
            </a:r>
          </a:p>
          <a:p>
            <a:r>
              <a:rPr lang="en-US"/>
              <a:t>There seemed to be lack of commitment or enthusiasm shown from all participants from Montenegro and Albania - not much discussion, limited interest shown during the discussions. In addition, the most ambitious part of the project will be connected to accreditation of new joint doctoral </a:t>
            </a:r>
            <a:r>
              <a:rPr lang="en-US" err="1"/>
              <a:t>programmes</a:t>
            </a:r>
            <a:r>
              <a:rPr lang="en-US"/>
              <a:t>/ schools, which is totally depended on relevant ministries. It was also clear that the institutions that are going to establish new joint doctoral </a:t>
            </a:r>
            <a:r>
              <a:rPr lang="en-US" err="1"/>
              <a:t>programmes</a:t>
            </a:r>
            <a:r>
              <a:rPr lang="en-US"/>
              <a:t>/ schools do not have many clear ideas about the challenges and obstacles how to create such </a:t>
            </a:r>
            <a:r>
              <a:rPr lang="en-US" err="1"/>
              <a:t>programmes</a:t>
            </a:r>
            <a:r>
              <a:rPr lang="en-US"/>
              <a:t>/ schools. Lots of work needs to be done in order to clarify these steps and to fulfill the project objectives.</a:t>
            </a: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36000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70000" lnSpcReduction="20000"/>
          </a:bodyPr>
          <a:lstStyle/>
          <a:p>
            <a:pPr marL="0" indent="0">
              <a:buNone/>
            </a:pPr>
            <a:r>
              <a:rPr lang="en-GB" b="1">
                <a:solidFill>
                  <a:srgbClr val="00B050"/>
                </a:solidFill>
              </a:rPr>
              <a:t>Results on </a:t>
            </a:r>
            <a:r>
              <a:rPr lang="en-GB" b="1" u="sng">
                <a:solidFill>
                  <a:srgbClr val="00B050"/>
                </a:solidFill>
              </a:rPr>
              <a:t>meetings</a:t>
            </a:r>
            <a:r>
              <a:rPr lang="sl-SI" b="1" u="sng">
                <a:solidFill>
                  <a:srgbClr val="00B050"/>
                </a:solidFill>
              </a:rPr>
              <a:t> (</a:t>
            </a:r>
            <a:r>
              <a:rPr lang="sl-SI" b="1" u="sng" err="1">
                <a:solidFill>
                  <a:srgbClr val="00B050"/>
                </a:solidFill>
              </a:rPr>
              <a:t>cont</a:t>
            </a:r>
            <a:r>
              <a:rPr lang="sl-SI" b="1" u="sng">
                <a:solidFill>
                  <a:srgbClr val="00B050"/>
                </a:solidFill>
              </a:rPr>
              <a:t>.)</a:t>
            </a:r>
          </a:p>
          <a:p>
            <a:pPr marL="0" indent="0">
              <a:buNone/>
            </a:pPr>
            <a:r>
              <a:rPr lang="sl-SI" err="1"/>
              <a:t>Ideas</a:t>
            </a:r>
            <a:r>
              <a:rPr lang="sl-SI"/>
              <a:t> </a:t>
            </a:r>
            <a:r>
              <a:rPr lang="sl-SI" err="1"/>
              <a:t>for</a:t>
            </a:r>
            <a:r>
              <a:rPr lang="sl-SI"/>
              <a:t> </a:t>
            </a:r>
            <a:r>
              <a:rPr lang="sl-SI" err="1"/>
              <a:t>improvement</a:t>
            </a:r>
            <a:r>
              <a:rPr lang="sl-SI"/>
              <a:t> </a:t>
            </a:r>
            <a:r>
              <a:rPr lang="sl-SI" err="1"/>
              <a:t>from</a:t>
            </a:r>
            <a:r>
              <a:rPr lang="sl-SI"/>
              <a:t> Kotor_Jun_19:</a:t>
            </a:r>
          </a:p>
          <a:p>
            <a:r>
              <a:rPr lang="en-US"/>
              <a:t>Not participation from Ministry of Montenegro. The representative from Education Ministry of Albania is not in charge for doctoral education so her contribution is weak. Some unneeded disputes between some partners.</a:t>
            </a:r>
          </a:p>
          <a:p>
            <a:r>
              <a:rPr lang="en-US"/>
              <a:t>Rather low commitment from some partners (many did not participate at all), not a very good communication and </a:t>
            </a:r>
            <a:r>
              <a:rPr lang="en-US" err="1"/>
              <a:t>organisation</a:t>
            </a:r>
            <a:r>
              <a:rPr lang="en-US"/>
              <a:t> in advance; no involvement of the Ministry of Edu/ research in Montenegro - this creates a risk for the project success</a:t>
            </a:r>
          </a:p>
          <a:p>
            <a:r>
              <a:rPr lang="en-US"/>
              <a:t>Not enough info about Tender Procedures</a:t>
            </a:r>
          </a:p>
          <a:p>
            <a:r>
              <a:rPr lang="en-US"/>
              <a:t>some partners stay completely silent; some were not at all present</a:t>
            </a: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87962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92500" lnSpcReduction="10000"/>
          </a:bodyPr>
          <a:lstStyle/>
          <a:p>
            <a:pPr marL="0" indent="0">
              <a:buNone/>
            </a:pPr>
            <a:r>
              <a:rPr lang="en-GB" b="1">
                <a:solidFill>
                  <a:srgbClr val="00B050"/>
                </a:solidFill>
              </a:rPr>
              <a:t>Results on </a:t>
            </a:r>
            <a:r>
              <a:rPr lang="en-GB" b="1" u="sng">
                <a:solidFill>
                  <a:srgbClr val="00B050"/>
                </a:solidFill>
              </a:rPr>
              <a:t>meetings</a:t>
            </a:r>
            <a:r>
              <a:rPr lang="sl-SI" b="1" u="sng">
                <a:solidFill>
                  <a:srgbClr val="00B050"/>
                </a:solidFill>
              </a:rPr>
              <a:t> (</a:t>
            </a:r>
            <a:r>
              <a:rPr lang="sl-SI" b="1" u="sng" err="1">
                <a:solidFill>
                  <a:srgbClr val="00B050"/>
                </a:solidFill>
              </a:rPr>
              <a:t>cont</a:t>
            </a:r>
            <a:r>
              <a:rPr lang="sl-SI" b="1" u="sng">
                <a:solidFill>
                  <a:srgbClr val="00B050"/>
                </a:solidFill>
              </a:rPr>
              <a:t>.)</a:t>
            </a:r>
          </a:p>
          <a:p>
            <a:pPr marL="0" indent="0">
              <a:buNone/>
            </a:pPr>
            <a:r>
              <a:rPr lang="sl-SI" err="1"/>
              <a:t>Ideas</a:t>
            </a:r>
            <a:r>
              <a:rPr lang="sl-SI"/>
              <a:t> </a:t>
            </a:r>
            <a:r>
              <a:rPr lang="sl-SI" err="1"/>
              <a:t>for</a:t>
            </a:r>
            <a:r>
              <a:rPr lang="sl-SI"/>
              <a:t> </a:t>
            </a:r>
            <a:r>
              <a:rPr lang="sl-SI" err="1"/>
              <a:t>improvement</a:t>
            </a:r>
            <a:r>
              <a:rPr lang="sl-SI"/>
              <a:t> </a:t>
            </a:r>
            <a:r>
              <a:rPr lang="sl-SI" err="1"/>
              <a:t>from</a:t>
            </a:r>
            <a:r>
              <a:rPr lang="sl-SI"/>
              <a:t> Tirana_Sep_19:</a:t>
            </a:r>
          </a:p>
          <a:p>
            <a:r>
              <a:rPr lang="en-US"/>
              <a:t>Curricula is not prepared yet. </a:t>
            </a:r>
          </a:p>
          <a:p>
            <a:r>
              <a:rPr lang="en-US"/>
              <a:t>budget of the partners still not resolved, legal foundation of the </a:t>
            </a:r>
            <a:r>
              <a:rPr lang="en-US" err="1"/>
              <a:t>programme</a:t>
            </a:r>
            <a:endParaRPr lang="en-US"/>
          </a:p>
          <a:p>
            <a:r>
              <a:rPr lang="en-US"/>
              <a:t>1. Lack of experts in </a:t>
            </a:r>
            <a:r>
              <a:rPr lang="en-US" err="1"/>
              <a:t>Phd</a:t>
            </a:r>
            <a:r>
              <a:rPr lang="en-US"/>
              <a:t> program application procedures. 2. Lack of time to deeply discuses the topic of the agenda.</a:t>
            </a:r>
          </a:p>
          <a:p>
            <a:r>
              <a:rPr lang="en-US"/>
              <a:t>Focusing only on engineering</a:t>
            </a: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92115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70000" lnSpcReduction="20000"/>
          </a:bodyPr>
          <a:lstStyle/>
          <a:p>
            <a:pPr marL="0" indent="0">
              <a:buNone/>
            </a:pPr>
            <a:r>
              <a:rPr lang="en-GB" b="1">
                <a:solidFill>
                  <a:srgbClr val="00B050"/>
                </a:solidFill>
              </a:rPr>
              <a:t>Results on </a:t>
            </a:r>
            <a:r>
              <a:rPr lang="sl-SI" b="1" u="sng" err="1">
                <a:solidFill>
                  <a:srgbClr val="00B050"/>
                </a:solidFill>
              </a:rPr>
              <a:t>trainings</a:t>
            </a:r>
            <a:r>
              <a:rPr lang="sl-SI" b="1" u="sng">
                <a:solidFill>
                  <a:srgbClr val="00B050"/>
                </a:solidFill>
              </a:rPr>
              <a:t> / </a:t>
            </a:r>
            <a:r>
              <a:rPr lang="sl-SI" b="1" u="sng" err="1">
                <a:solidFill>
                  <a:srgbClr val="00B050"/>
                </a:solidFill>
              </a:rPr>
              <a:t>workshops</a:t>
            </a:r>
            <a:endParaRPr lang="sl-SI" b="1" u="sng">
              <a:solidFill>
                <a:srgbClr val="00B050"/>
              </a:solidFill>
            </a:endParaRPr>
          </a:p>
          <a:p>
            <a:pPr marL="0" indent="0">
              <a:buNone/>
            </a:pPr>
            <a:r>
              <a:rPr lang="sl-SI" err="1"/>
              <a:t>The</a:t>
            </a:r>
            <a:r>
              <a:rPr lang="sl-SI"/>
              <a:t> </a:t>
            </a:r>
            <a:r>
              <a:rPr lang="sl-SI" err="1"/>
              <a:t>following</a:t>
            </a:r>
            <a:r>
              <a:rPr lang="sl-SI"/>
              <a:t> </a:t>
            </a:r>
            <a:r>
              <a:rPr lang="sl-SI" err="1"/>
              <a:t>trainings</a:t>
            </a:r>
            <a:r>
              <a:rPr lang="sl-SI"/>
              <a:t> / </a:t>
            </a:r>
            <a:r>
              <a:rPr lang="sl-SI" err="1"/>
              <a:t>workshops</a:t>
            </a:r>
            <a:r>
              <a:rPr lang="sl-SI"/>
              <a:t> </a:t>
            </a:r>
            <a:r>
              <a:rPr lang="sl-SI" err="1"/>
              <a:t>have</a:t>
            </a:r>
            <a:r>
              <a:rPr lang="sl-SI"/>
              <a:t> </a:t>
            </a:r>
            <a:r>
              <a:rPr lang="sl-SI" err="1"/>
              <a:t>been</a:t>
            </a:r>
            <a:r>
              <a:rPr lang="sl-SI"/>
              <a:t> </a:t>
            </a:r>
            <a:r>
              <a:rPr lang="sl-SI" err="1"/>
              <a:t>held</a:t>
            </a:r>
            <a:r>
              <a:rPr lang="sl-SI"/>
              <a:t> </a:t>
            </a:r>
            <a:r>
              <a:rPr lang="sl-SI" err="1"/>
              <a:t>within</a:t>
            </a:r>
            <a:r>
              <a:rPr lang="sl-SI"/>
              <a:t> </a:t>
            </a:r>
            <a:r>
              <a:rPr lang="sl-SI" err="1"/>
              <a:t>the</a:t>
            </a:r>
            <a:r>
              <a:rPr lang="sl-SI"/>
              <a:t> 1st </a:t>
            </a:r>
            <a:r>
              <a:rPr lang="sl-SI" err="1"/>
              <a:t>year</a:t>
            </a:r>
            <a:r>
              <a:rPr lang="sl-SI"/>
              <a:t> </a:t>
            </a:r>
            <a:r>
              <a:rPr lang="sl-SI" err="1"/>
              <a:t>from</a:t>
            </a:r>
            <a:r>
              <a:rPr lang="sl-SI"/>
              <a:t> 15.11.2018 – 15.11.2019:</a:t>
            </a:r>
          </a:p>
          <a:p>
            <a:r>
              <a:rPr lang="en-US"/>
              <a:t>MARDS Erasmus+ Training in Vienna on „Professional Management of Doctoral Studies“ from 25.6.2019 to 28.6. 2019</a:t>
            </a:r>
            <a:r>
              <a:rPr lang="sl-SI"/>
              <a:t> N=15</a:t>
            </a:r>
          </a:p>
          <a:p>
            <a:r>
              <a:rPr lang="en-US"/>
              <a:t>MARDS Erasmus+ Workshop in Dubrovnik on "Professionalization of Ph.D. supervision" from 5.9.2019 to 6.9. 2019</a:t>
            </a:r>
            <a:r>
              <a:rPr lang="sl-SI"/>
              <a:t> N=15</a:t>
            </a:r>
            <a:endParaRPr lang="en-US"/>
          </a:p>
          <a:p>
            <a:r>
              <a:rPr lang="en-US"/>
              <a:t>MARDS Erasmus+ „Training of academic and professional staff on EU practices of doctoral education: Collaborative Doctoral </a:t>
            </a:r>
            <a:r>
              <a:rPr lang="en-US" err="1"/>
              <a:t>Programmes</a:t>
            </a:r>
            <a:r>
              <a:rPr lang="en-US"/>
              <a:t>“ in </a:t>
            </a:r>
            <a:r>
              <a:rPr lang="en-US" err="1"/>
              <a:t>Banska</a:t>
            </a:r>
            <a:r>
              <a:rPr lang="en-US"/>
              <a:t> </a:t>
            </a:r>
            <a:r>
              <a:rPr lang="en-US" err="1"/>
              <a:t>Bystrica</a:t>
            </a:r>
            <a:r>
              <a:rPr lang="en-US"/>
              <a:t> from 2.10.2019 to 5.10. 2019</a:t>
            </a:r>
            <a:r>
              <a:rPr lang="sl-SI"/>
              <a:t> N=11</a:t>
            </a:r>
            <a:endParaRPr lang="en-US"/>
          </a:p>
          <a:p>
            <a:r>
              <a:rPr lang="en-US"/>
              <a:t>MARDS Erasmus+ „Quality Assurance of Doctoral Studies“ Training Workshop in Maribor from 6.11.2019 to 8.11. 2019</a:t>
            </a:r>
            <a:r>
              <a:rPr lang="sl-SI"/>
              <a:t> N=19</a:t>
            </a: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94100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en-GB" b="1">
                <a:solidFill>
                  <a:srgbClr val="00B050"/>
                </a:solidFill>
              </a:rPr>
              <a:t>Results on </a:t>
            </a:r>
            <a:r>
              <a:rPr lang="sl-SI" b="1" u="sng" err="1">
                <a:solidFill>
                  <a:srgbClr val="00B050"/>
                </a:solidFill>
              </a:rPr>
              <a:t>trainings</a:t>
            </a:r>
            <a:r>
              <a:rPr lang="sl-SI" b="1" u="sng">
                <a:solidFill>
                  <a:srgbClr val="00B050"/>
                </a:solidFill>
              </a:rPr>
              <a:t>/W (</a:t>
            </a:r>
            <a:r>
              <a:rPr lang="sl-SI" b="1" u="sng" err="1">
                <a:solidFill>
                  <a:srgbClr val="00B050"/>
                </a:solidFill>
              </a:rPr>
              <a:t>cont</a:t>
            </a:r>
            <a:r>
              <a:rPr lang="sl-SI" b="1" u="sng">
                <a:solidFill>
                  <a:srgbClr val="00B050"/>
                </a:solidFill>
              </a:rPr>
              <a:t>.)</a:t>
            </a:r>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graphicFrame>
        <p:nvGraphicFramePr>
          <p:cNvPr id="6" name="Chart 5"/>
          <p:cNvGraphicFramePr>
            <a:graphicFrameLocks/>
          </p:cNvGraphicFramePr>
          <p:nvPr>
            <p:extLst>
              <p:ext uri="{D42A27DB-BD31-4B8C-83A1-F6EECF244321}">
                <p14:modId xmlns:p14="http://schemas.microsoft.com/office/powerpoint/2010/main" val="1531397604"/>
              </p:ext>
            </p:extLst>
          </p:nvPr>
        </p:nvGraphicFramePr>
        <p:xfrm>
          <a:off x="856409" y="1633656"/>
          <a:ext cx="7431182" cy="4458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74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77500" lnSpcReduction="20000"/>
          </a:bodyPr>
          <a:lstStyle/>
          <a:p>
            <a:pPr marL="0" indent="0">
              <a:buNone/>
            </a:pPr>
            <a:r>
              <a:rPr lang="en-GB" b="1">
                <a:solidFill>
                  <a:srgbClr val="00B050"/>
                </a:solidFill>
              </a:rPr>
              <a:t>Results on </a:t>
            </a:r>
            <a:r>
              <a:rPr lang="sl-SI" b="1" u="sng" err="1">
                <a:solidFill>
                  <a:srgbClr val="00B050"/>
                </a:solidFill>
              </a:rPr>
              <a:t>trainings</a:t>
            </a:r>
            <a:r>
              <a:rPr lang="sl-SI" b="1" u="sng">
                <a:solidFill>
                  <a:srgbClr val="00B050"/>
                </a:solidFill>
              </a:rPr>
              <a:t>/W (</a:t>
            </a:r>
            <a:r>
              <a:rPr lang="sl-SI" b="1" u="sng" err="1">
                <a:solidFill>
                  <a:srgbClr val="00B050"/>
                </a:solidFill>
              </a:rPr>
              <a:t>cont</a:t>
            </a:r>
            <a:r>
              <a:rPr lang="sl-SI" b="1" u="sng">
                <a:solidFill>
                  <a:srgbClr val="00B050"/>
                </a:solidFill>
              </a:rPr>
              <a:t>.)</a:t>
            </a:r>
          </a:p>
          <a:p>
            <a:pPr marL="0" indent="0">
              <a:buNone/>
            </a:pPr>
            <a:r>
              <a:rPr lang="en-US"/>
              <a:t>Things that might be improved (high evaluations, however within these high grades these were graded lowest</a:t>
            </a:r>
            <a:r>
              <a:rPr lang="sl-SI"/>
              <a:t>, </a:t>
            </a:r>
            <a:r>
              <a:rPr lang="sl-SI" err="1"/>
              <a:t>still</a:t>
            </a:r>
            <a:r>
              <a:rPr lang="sl-SI"/>
              <a:t> </a:t>
            </a:r>
            <a:r>
              <a:rPr lang="sl-SI" err="1"/>
              <a:t>good</a:t>
            </a:r>
            <a:r>
              <a:rPr lang="en-US"/>
              <a:t>):</a:t>
            </a:r>
            <a:endParaRPr lang="sl-SI"/>
          </a:p>
          <a:p>
            <a:r>
              <a:rPr lang="en-US"/>
              <a:t>79% | Individually arranged meetings with cooperating partners at various faculties in different universities in Vienna were successful | </a:t>
            </a:r>
            <a:r>
              <a:rPr lang="en-US" b="1"/>
              <a:t>Vienna_Jun_19</a:t>
            </a:r>
          </a:p>
          <a:p>
            <a:r>
              <a:rPr lang="en-US"/>
              <a:t>76% | The information (on tasks, materials for the workshop etc.) received before the meeting from the coordinator| </a:t>
            </a:r>
            <a:r>
              <a:rPr lang="en-US" b="1"/>
              <a:t>Dubrovnik_Sep_19</a:t>
            </a:r>
          </a:p>
          <a:p>
            <a:r>
              <a:rPr lang="en-US"/>
              <a:t>85% | Communication amongst partners was effective |</a:t>
            </a:r>
            <a:r>
              <a:rPr lang="sl-SI"/>
              <a:t> </a:t>
            </a:r>
            <a:r>
              <a:rPr lang="en-US" b="1"/>
              <a:t>BanskaB_Oct_19</a:t>
            </a:r>
          </a:p>
          <a:p>
            <a:r>
              <a:rPr lang="en-US"/>
              <a:t>88% | Development of teamwork and positive attitudes was evident | </a:t>
            </a:r>
            <a:r>
              <a:rPr lang="en-US" b="1"/>
              <a:t>Maribor_Nov_19</a:t>
            </a:r>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23799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r>
              <a:rPr lang="sl-SI" sz="4800" b="1">
                <a:solidFill>
                  <a:srgbClr val="002060"/>
                </a:solidFill>
              </a:rPr>
              <a:t>List </a:t>
            </a:r>
            <a:r>
              <a:rPr lang="sl-SI" sz="4800" b="1" err="1">
                <a:solidFill>
                  <a:srgbClr val="002060"/>
                </a:solidFill>
              </a:rPr>
              <a:t>of</a:t>
            </a:r>
            <a:r>
              <a:rPr lang="sl-SI" sz="4800" b="1">
                <a:solidFill>
                  <a:srgbClr val="002060"/>
                </a:solidFill>
              </a:rPr>
              <a:t> </a:t>
            </a:r>
            <a:r>
              <a:rPr lang="en-GB" sz="4800" b="1">
                <a:solidFill>
                  <a:srgbClr val="002060"/>
                </a:solidFill>
              </a:rPr>
              <a:t>UM </a:t>
            </a:r>
            <a:r>
              <a:rPr lang="sl-SI" sz="4800" b="1" err="1">
                <a:solidFill>
                  <a:srgbClr val="002060"/>
                </a:solidFill>
              </a:rPr>
              <a:t>activities</a:t>
            </a:r>
            <a:br>
              <a:rPr lang="sl-SI" sz="4800" b="1">
                <a:solidFill>
                  <a:srgbClr val="002060"/>
                </a:solidFill>
              </a:rPr>
            </a:br>
            <a:endParaRPr lang="en-GB" sz="4800" b="1">
              <a:solidFill>
                <a:srgbClr val="002060"/>
              </a:solidFill>
            </a:endParaRPr>
          </a:p>
        </p:txBody>
      </p:sp>
      <p:sp>
        <p:nvSpPr>
          <p:cNvPr id="3" name="Content Placeholder 2"/>
          <p:cNvSpPr>
            <a:spLocks noGrp="1"/>
          </p:cNvSpPr>
          <p:nvPr>
            <p:ph idx="1"/>
          </p:nvPr>
        </p:nvSpPr>
        <p:spPr>
          <a:xfrm>
            <a:off x="561392" y="2195513"/>
            <a:ext cx="8229600" cy="3609752"/>
          </a:xfrm>
        </p:spPr>
        <p:txBody>
          <a:bodyPr>
            <a:normAutofit/>
          </a:bodyPr>
          <a:lstStyle/>
          <a:p>
            <a:pPr marL="0" indent="0">
              <a:buNone/>
            </a:pPr>
            <a:r>
              <a:rPr lang="en-GB" sz="2800" b="1">
                <a:solidFill>
                  <a:srgbClr val="002060"/>
                </a:solidFill>
              </a:rPr>
              <a:t>WP 1 - PREPARATION:</a:t>
            </a:r>
          </a:p>
          <a:p>
            <a:r>
              <a:rPr lang="en-GB" sz="2800">
                <a:solidFill>
                  <a:srgbClr val="002060"/>
                </a:solidFill>
              </a:rPr>
              <a:t>cooperation in the report:</a:t>
            </a:r>
          </a:p>
          <a:p>
            <a:pPr lvl="1"/>
            <a:r>
              <a:rPr lang="en-GB" sz="2400">
                <a:solidFill>
                  <a:srgbClr val="002060"/>
                </a:solidFill>
              </a:rPr>
              <a:t>Report on the “state of the art” in doctoral education in Montenegro and Albania and comparison with EU practices</a:t>
            </a:r>
            <a:endParaRPr lang="en-GB" sz="3200">
              <a:solidFill>
                <a:srgbClr val="002060"/>
              </a:solidFill>
            </a:endParaRPr>
          </a:p>
        </p:txBody>
      </p:sp>
      <p:sp>
        <p:nvSpPr>
          <p:cNvPr id="4" name="Footer Placeholder 3"/>
          <p:cNvSpPr>
            <a:spLocks noGrp="1"/>
          </p:cNvSpPr>
          <p:nvPr>
            <p:ph type="ftr" sz="quarter" idx="11"/>
          </p:nvPr>
        </p:nvSpPr>
        <p:spPr>
          <a:xfrm>
            <a:off x="3124200" y="6356350"/>
            <a:ext cx="3103984" cy="365125"/>
          </a:xfrm>
        </p:spPr>
        <p:txBody>
          <a:bodyPr/>
          <a:lstStyle/>
          <a:p>
            <a:r>
              <a:rPr lang="en-GB"/>
              <a:t>Kick-off Meeting, Montenegro, February 2019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04664"/>
            <a:ext cx="671381" cy="671381"/>
          </a:xfrm>
          <a:prstGeom prst="rect">
            <a:avLst/>
          </a:prstGeom>
        </p:spPr>
      </p:pic>
    </p:spTree>
    <p:extLst>
      <p:ext uri="{BB962C8B-B14F-4D97-AF65-F5344CB8AC3E}">
        <p14:creationId xmlns:p14="http://schemas.microsoft.com/office/powerpoint/2010/main" val="87010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77500" lnSpcReduction="20000"/>
          </a:bodyPr>
          <a:lstStyle/>
          <a:p>
            <a:pPr marL="0" indent="0">
              <a:buNone/>
            </a:pPr>
            <a:r>
              <a:rPr lang="en-GB" b="1">
                <a:solidFill>
                  <a:srgbClr val="00B050"/>
                </a:solidFill>
              </a:rPr>
              <a:t>Results on </a:t>
            </a:r>
            <a:r>
              <a:rPr lang="sl-SI" b="1" u="sng" err="1">
                <a:solidFill>
                  <a:srgbClr val="00B050"/>
                </a:solidFill>
              </a:rPr>
              <a:t>trainings</a:t>
            </a:r>
            <a:r>
              <a:rPr lang="sl-SI" b="1" u="sng">
                <a:solidFill>
                  <a:srgbClr val="00B050"/>
                </a:solidFill>
              </a:rPr>
              <a:t>/W (</a:t>
            </a:r>
            <a:r>
              <a:rPr lang="sl-SI" b="1" u="sng" err="1">
                <a:solidFill>
                  <a:srgbClr val="00B050"/>
                </a:solidFill>
              </a:rPr>
              <a:t>cont</a:t>
            </a:r>
            <a:r>
              <a:rPr lang="sl-SI" b="1" u="sng">
                <a:solidFill>
                  <a:srgbClr val="00B050"/>
                </a:solidFill>
              </a:rPr>
              <a:t>.)</a:t>
            </a:r>
          </a:p>
          <a:p>
            <a:pPr marL="0" indent="0">
              <a:buNone/>
            </a:pPr>
            <a:r>
              <a:rPr lang="sl-SI" err="1"/>
              <a:t>Ideas</a:t>
            </a:r>
            <a:r>
              <a:rPr lang="sl-SI"/>
              <a:t> </a:t>
            </a:r>
            <a:r>
              <a:rPr lang="sl-SI" err="1"/>
              <a:t>for</a:t>
            </a:r>
            <a:r>
              <a:rPr lang="sl-SI"/>
              <a:t> </a:t>
            </a:r>
            <a:r>
              <a:rPr lang="sl-SI" err="1"/>
              <a:t>improvement</a:t>
            </a:r>
            <a:r>
              <a:rPr lang="sl-SI"/>
              <a:t> </a:t>
            </a:r>
            <a:r>
              <a:rPr lang="sl-SI" err="1"/>
              <a:t>from</a:t>
            </a:r>
            <a:r>
              <a:rPr lang="sl-SI"/>
              <a:t> </a:t>
            </a:r>
            <a:r>
              <a:rPr lang="en-US"/>
              <a:t>Vienna_Jun_19 </a:t>
            </a:r>
            <a:r>
              <a:rPr lang="sl-SI"/>
              <a:t>:</a:t>
            </a:r>
          </a:p>
          <a:p>
            <a:r>
              <a:rPr lang="en-US"/>
              <a:t>the training should be attended by students who are in the PhD process from all participating universities to talk about the difficulties they face, compiling a concrete doctorate curriculum</a:t>
            </a:r>
          </a:p>
          <a:p>
            <a:r>
              <a:rPr lang="en-US"/>
              <a:t>to achieve a positive result, the participating team should not change from training to training</a:t>
            </a:r>
          </a:p>
          <a:p>
            <a:r>
              <a:rPr lang="en-US"/>
              <a:t>Training should focus on curricula preparation of doctoral study program.</a:t>
            </a:r>
          </a:p>
          <a:p>
            <a:r>
              <a:rPr lang="en-US"/>
              <a:t>More administrative staff to be involved into trainings and meeting people from the same work environment from other universities</a:t>
            </a: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13097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lnSpcReduction="10000"/>
          </a:bodyPr>
          <a:lstStyle/>
          <a:p>
            <a:pPr marL="0" indent="0">
              <a:buNone/>
            </a:pPr>
            <a:r>
              <a:rPr lang="en-GB" b="1">
                <a:solidFill>
                  <a:srgbClr val="00B050"/>
                </a:solidFill>
              </a:rPr>
              <a:t>Results on </a:t>
            </a:r>
            <a:r>
              <a:rPr lang="sl-SI" b="1" u="sng" err="1">
                <a:solidFill>
                  <a:srgbClr val="00B050"/>
                </a:solidFill>
              </a:rPr>
              <a:t>trainings</a:t>
            </a:r>
            <a:r>
              <a:rPr lang="sl-SI" b="1" u="sng">
                <a:solidFill>
                  <a:srgbClr val="00B050"/>
                </a:solidFill>
              </a:rPr>
              <a:t>/W (</a:t>
            </a:r>
            <a:r>
              <a:rPr lang="sl-SI" b="1" u="sng" err="1">
                <a:solidFill>
                  <a:srgbClr val="00B050"/>
                </a:solidFill>
              </a:rPr>
              <a:t>cont</a:t>
            </a:r>
            <a:r>
              <a:rPr lang="sl-SI" b="1" u="sng">
                <a:solidFill>
                  <a:srgbClr val="00B050"/>
                </a:solidFill>
              </a:rPr>
              <a:t>.)</a:t>
            </a:r>
          </a:p>
          <a:p>
            <a:pPr marL="0" indent="0">
              <a:buNone/>
            </a:pPr>
            <a:r>
              <a:rPr lang="sl-SI" err="1"/>
              <a:t>Ideas</a:t>
            </a:r>
            <a:r>
              <a:rPr lang="sl-SI"/>
              <a:t> </a:t>
            </a:r>
            <a:r>
              <a:rPr lang="sl-SI" err="1"/>
              <a:t>for</a:t>
            </a:r>
            <a:r>
              <a:rPr lang="sl-SI"/>
              <a:t> </a:t>
            </a:r>
            <a:r>
              <a:rPr lang="sl-SI" err="1"/>
              <a:t>improvement</a:t>
            </a:r>
            <a:r>
              <a:rPr lang="sl-SI"/>
              <a:t> </a:t>
            </a:r>
            <a:r>
              <a:rPr lang="sl-SI" err="1"/>
              <a:t>from</a:t>
            </a:r>
            <a:r>
              <a:rPr lang="sl-SI"/>
              <a:t> </a:t>
            </a:r>
            <a:r>
              <a:rPr lang="en-US"/>
              <a:t>Dubrovnik_Sep_19</a:t>
            </a:r>
            <a:r>
              <a:rPr lang="sl-SI"/>
              <a:t>:</a:t>
            </a:r>
          </a:p>
          <a:p>
            <a:r>
              <a:rPr lang="en-US"/>
              <a:t>During the presentations a set of possible issues were introduced and discussed but most of the time we missed possible solution adopted by well established institutions. I am aware that there are no formulas in such cases but common practices and success stories could be shared. </a:t>
            </a: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062920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92500"/>
          </a:bodyPr>
          <a:lstStyle/>
          <a:p>
            <a:pPr marL="0" indent="0">
              <a:buNone/>
            </a:pPr>
            <a:r>
              <a:rPr lang="en-GB" b="1">
                <a:solidFill>
                  <a:srgbClr val="00B050"/>
                </a:solidFill>
              </a:rPr>
              <a:t>Results on </a:t>
            </a:r>
            <a:r>
              <a:rPr lang="sl-SI" b="1" u="sng" err="1">
                <a:solidFill>
                  <a:srgbClr val="00B050"/>
                </a:solidFill>
              </a:rPr>
              <a:t>trainings</a:t>
            </a:r>
            <a:r>
              <a:rPr lang="sl-SI" b="1" u="sng">
                <a:solidFill>
                  <a:srgbClr val="00B050"/>
                </a:solidFill>
              </a:rPr>
              <a:t>/W (</a:t>
            </a:r>
            <a:r>
              <a:rPr lang="sl-SI" b="1" u="sng" err="1">
                <a:solidFill>
                  <a:srgbClr val="00B050"/>
                </a:solidFill>
              </a:rPr>
              <a:t>cont</a:t>
            </a:r>
            <a:r>
              <a:rPr lang="sl-SI" b="1" u="sng">
                <a:solidFill>
                  <a:srgbClr val="00B050"/>
                </a:solidFill>
              </a:rPr>
              <a:t>.)</a:t>
            </a:r>
          </a:p>
          <a:p>
            <a:pPr marL="0" indent="0">
              <a:buNone/>
            </a:pPr>
            <a:r>
              <a:rPr lang="sl-SI" err="1"/>
              <a:t>Ideas</a:t>
            </a:r>
            <a:r>
              <a:rPr lang="sl-SI"/>
              <a:t> </a:t>
            </a:r>
            <a:r>
              <a:rPr lang="sl-SI" err="1"/>
              <a:t>for</a:t>
            </a:r>
            <a:r>
              <a:rPr lang="sl-SI"/>
              <a:t> </a:t>
            </a:r>
            <a:r>
              <a:rPr lang="sl-SI" err="1"/>
              <a:t>improvement</a:t>
            </a:r>
            <a:r>
              <a:rPr lang="sl-SI"/>
              <a:t> </a:t>
            </a:r>
            <a:r>
              <a:rPr lang="sl-SI" err="1"/>
              <a:t>from</a:t>
            </a:r>
            <a:r>
              <a:rPr lang="sl-SI"/>
              <a:t> </a:t>
            </a:r>
            <a:r>
              <a:rPr lang="en-US"/>
              <a:t>BanskaB_Oct_19</a:t>
            </a:r>
            <a:r>
              <a:rPr lang="sl-SI"/>
              <a:t>:</a:t>
            </a:r>
          </a:p>
          <a:p>
            <a:r>
              <a:rPr lang="en-US"/>
              <a:t>1) Bad communication between some partners and 2) lack of willingness from some partners to be more active during discussion part</a:t>
            </a:r>
          </a:p>
          <a:p>
            <a:r>
              <a:rPr lang="en-US"/>
              <a:t>Cooperation between Albanian and Montenegro partners, lack of legal information </a:t>
            </a:r>
          </a:p>
          <a:p>
            <a:r>
              <a:rPr lang="en-US"/>
              <a:t>Lack of teamwork and mutual </a:t>
            </a:r>
            <a:r>
              <a:rPr lang="en-US" err="1"/>
              <a:t>comprension</a:t>
            </a:r>
            <a:r>
              <a:rPr lang="en-US"/>
              <a:t>. </a:t>
            </a: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49415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en-GB" b="1">
                <a:solidFill>
                  <a:srgbClr val="00B050"/>
                </a:solidFill>
              </a:rPr>
              <a:t>Results on </a:t>
            </a:r>
            <a:r>
              <a:rPr lang="sl-SI" b="1" u="sng" err="1">
                <a:solidFill>
                  <a:srgbClr val="00B050"/>
                </a:solidFill>
              </a:rPr>
              <a:t>trainings</a:t>
            </a:r>
            <a:r>
              <a:rPr lang="sl-SI" b="1" u="sng">
                <a:solidFill>
                  <a:srgbClr val="00B050"/>
                </a:solidFill>
              </a:rPr>
              <a:t>/W (</a:t>
            </a:r>
            <a:r>
              <a:rPr lang="sl-SI" b="1" u="sng" err="1">
                <a:solidFill>
                  <a:srgbClr val="00B050"/>
                </a:solidFill>
              </a:rPr>
              <a:t>cont</a:t>
            </a:r>
            <a:r>
              <a:rPr lang="sl-SI" b="1" u="sng">
                <a:solidFill>
                  <a:srgbClr val="00B050"/>
                </a:solidFill>
              </a:rPr>
              <a:t>.)</a:t>
            </a:r>
          </a:p>
          <a:p>
            <a:pPr marL="0" indent="0">
              <a:buNone/>
            </a:pPr>
            <a:r>
              <a:rPr lang="sl-SI" err="1"/>
              <a:t>Ideas</a:t>
            </a:r>
            <a:r>
              <a:rPr lang="sl-SI"/>
              <a:t> </a:t>
            </a:r>
            <a:r>
              <a:rPr lang="sl-SI" err="1"/>
              <a:t>for</a:t>
            </a:r>
            <a:r>
              <a:rPr lang="sl-SI"/>
              <a:t> </a:t>
            </a:r>
            <a:r>
              <a:rPr lang="sl-SI" err="1"/>
              <a:t>improvement</a:t>
            </a:r>
            <a:r>
              <a:rPr lang="sl-SI"/>
              <a:t> </a:t>
            </a:r>
            <a:r>
              <a:rPr lang="sl-SI" err="1"/>
              <a:t>from</a:t>
            </a:r>
            <a:r>
              <a:rPr lang="sl-SI"/>
              <a:t> </a:t>
            </a:r>
            <a:r>
              <a:rPr lang="en-US"/>
              <a:t>Maribor_Nov_19</a:t>
            </a:r>
            <a:r>
              <a:rPr lang="sl-SI"/>
              <a:t>:</a:t>
            </a:r>
          </a:p>
          <a:p>
            <a:r>
              <a:rPr lang="en-US"/>
              <a:t>1. more practical work missing 2.one day more as practical work in groups missing</a:t>
            </a:r>
          </a:p>
          <a:p>
            <a:r>
              <a:rPr lang="en-US"/>
              <a:t>First day lasted too long up to 17.00 - No evening event as MARDS team </a:t>
            </a:r>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87500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en-GB" b="1">
                <a:solidFill>
                  <a:srgbClr val="00B050"/>
                </a:solidFill>
              </a:rPr>
              <a:t>Results on </a:t>
            </a:r>
            <a:r>
              <a:rPr lang="en-GB" b="1" u="sng">
                <a:solidFill>
                  <a:srgbClr val="00B050"/>
                </a:solidFill>
              </a:rPr>
              <a:t>Cooperation and Collaboration</a:t>
            </a:r>
            <a:endParaRPr lang="sl-SI" b="1" u="sng">
              <a:solidFill>
                <a:srgbClr val="00B050"/>
              </a:solidFill>
            </a:endParaRPr>
          </a:p>
          <a:p>
            <a:pPr marL="0" indent="0">
              <a:buNone/>
            </a:pPr>
            <a:r>
              <a:rPr lang="sl-SI" sz="2400" err="1"/>
              <a:t>Preliminary</a:t>
            </a:r>
            <a:r>
              <a:rPr lang="sl-SI" sz="2400"/>
              <a:t> </a:t>
            </a:r>
            <a:r>
              <a:rPr lang="sl-SI" sz="2400" err="1"/>
              <a:t>results</a:t>
            </a:r>
            <a:r>
              <a:rPr lang="sl-SI" sz="2400"/>
              <a:t>, </a:t>
            </a:r>
            <a:r>
              <a:rPr lang="sl-SI" sz="2400" err="1"/>
              <a:t>the</a:t>
            </a:r>
            <a:r>
              <a:rPr lang="sl-SI" sz="2400"/>
              <a:t> data </a:t>
            </a:r>
            <a:r>
              <a:rPr lang="sl-SI" sz="2400" err="1"/>
              <a:t>should</a:t>
            </a:r>
            <a:r>
              <a:rPr lang="sl-SI" sz="2400"/>
              <a:t> be </a:t>
            </a:r>
            <a:r>
              <a:rPr lang="sl-SI" sz="2400" err="1"/>
              <a:t>gathered</a:t>
            </a:r>
            <a:r>
              <a:rPr lang="sl-SI" sz="2400"/>
              <a:t> </a:t>
            </a:r>
            <a:r>
              <a:rPr lang="sl-SI" sz="2400" err="1"/>
              <a:t>from</a:t>
            </a:r>
            <a:r>
              <a:rPr lang="sl-SI" sz="2400"/>
              <a:t> most </a:t>
            </a:r>
            <a:r>
              <a:rPr lang="sl-SI" sz="2400" err="1"/>
              <a:t>of</a:t>
            </a:r>
            <a:r>
              <a:rPr lang="sl-SI" sz="2400"/>
              <a:t> </a:t>
            </a:r>
            <a:r>
              <a:rPr lang="sl-SI" sz="2400" err="1"/>
              <a:t>participants</a:t>
            </a:r>
            <a:r>
              <a:rPr lang="sl-SI" sz="2400"/>
              <a:t>. </a:t>
            </a:r>
            <a:r>
              <a:rPr lang="sl-SI" sz="2400" err="1"/>
              <a:t>Indicated</a:t>
            </a:r>
            <a:r>
              <a:rPr lang="sl-SI" sz="2400"/>
              <a:t> </a:t>
            </a:r>
            <a:r>
              <a:rPr lang="sl-SI" sz="2400" err="1"/>
              <a:t>communication</a:t>
            </a:r>
            <a:r>
              <a:rPr lang="sl-SI" sz="2400"/>
              <a:t> </a:t>
            </a:r>
            <a:r>
              <a:rPr lang="sl-SI" sz="2400" err="1"/>
              <a:t>and</a:t>
            </a:r>
            <a:r>
              <a:rPr lang="sl-SI" sz="2400"/>
              <a:t> </a:t>
            </a:r>
            <a:r>
              <a:rPr lang="sl-SI" sz="2400" err="1"/>
              <a:t>partners</a:t>
            </a:r>
            <a:r>
              <a:rPr lang="sl-SI" sz="2400"/>
              <a:t>‘ </a:t>
            </a:r>
            <a:r>
              <a:rPr lang="sl-SI" sz="2400" err="1"/>
              <a:t>contribution</a:t>
            </a:r>
            <a:r>
              <a:rPr lang="sl-SI" sz="2400"/>
              <a:t> to </a:t>
            </a:r>
            <a:r>
              <a:rPr lang="sl-SI" sz="2400" err="1"/>
              <a:t>the</a:t>
            </a:r>
            <a:r>
              <a:rPr lang="sl-SI" sz="2400"/>
              <a:t> </a:t>
            </a:r>
            <a:r>
              <a:rPr lang="sl-SI" sz="2400" err="1"/>
              <a:t>project</a:t>
            </a:r>
            <a:endParaRPr lang="en-US" sz="2400"/>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graphicFrame>
        <p:nvGraphicFramePr>
          <p:cNvPr id="5" name="Chart 4"/>
          <p:cNvGraphicFramePr>
            <a:graphicFrameLocks/>
          </p:cNvGraphicFramePr>
          <p:nvPr>
            <p:extLst>
              <p:ext uri="{D42A27DB-BD31-4B8C-83A1-F6EECF244321}">
                <p14:modId xmlns:p14="http://schemas.microsoft.com/office/powerpoint/2010/main" val="326927145"/>
              </p:ext>
            </p:extLst>
          </p:nvPr>
        </p:nvGraphicFramePr>
        <p:xfrm>
          <a:off x="611560" y="2636911"/>
          <a:ext cx="5616624" cy="3369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75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92500" lnSpcReduction="10000"/>
          </a:bodyPr>
          <a:lstStyle/>
          <a:p>
            <a:pPr marL="0" indent="0">
              <a:buNone/>
            </a:pPr>
            <a:r>
              <a:rPr lang="sl-SI" b="1" err="1">
                <a:solidFill>
                  <a:srgbClr val="00B050"/>
                </a:solidFill>
              </a:rPr>
              <a:t>Elaboration</a:t>
            </a:r>
            <a:r>
              <a:rPr lang="en-GB" b="1">
                <a:solidFill>
                  <a:srgbClr val="00B050"/>
                </a:solidFill>
              </a:rPr>
              <a:t> on </a:t>
            </a:r>
            <a:r>
              <a:rPr lang="en-GB" b="1" u="sng">
                <a:solidFill>
                  <a:srgbClr val="00B050"/>
                </a:solidFill>
              </a:rPr>
              <a:t>Cooperation and Collaboration</a:t>
            </a:r>
            <a:endParaRPr lang="sl-SI" b="1" u="sng">
              <a:solidFill>
                <a:srgbClr val="00B050"/>
              </a:solidFill>
            </a:endParaRPr>
          </a:p>
          <a:p>
            <a:pPr marL="0" indent="0">
              <a:buNone/>
            </a:pPr>
            <a:r>
              <a:rPr lang="en-US"/>
              <a:t>Continuous and efficient communication among partners takes place with support of appropriate tools.</a:t>
            </a:r>
            <a:endParaRPr lang="sl-SI"/>
          </a:p>
          <a:p>
            <a:r>
              <a:rPr lang="en-US"/>
              <a:t>Communication between partners need to be better. Especially between Albanian partners.</a:t>
            </a:r>
          </a:p>
          <a:p>
            <a:r>
              <a:rPr lang="en-US"/>
              <a:t>Maybe we can organize meeting to work together on concrete task. For example, UDG and UDG must sit together, all team, to prepare for accreditation </a:t>
            </a:r>
            <a:r>
              <a:rPr lang="en-US" err="1"/>
              <a:t>PHd</a:t>
            </a:r>
            <a:r>
              <a:rPr lang="en-US"/>
              <a:t> and national dissemination.</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67357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sl-SI" b="1" err="1">
                <a:solidFill>
                  <a:srgbClr val="00B050"/>
                </a:solidFill>
              </a:rPr>
              <a:t>Elaboration</a:t>
            </a:r>
            <a:r>
              <a:rPr lang="en-GB" b="1">
                <a:solidFill>
                  <a:srgbClr val="00B050"/>
                </a:solidFill>
              </a:rPr>
              <a:t> on </a:t>
            </a:r>
            <a:r>
              <a:rPr lang="en-GB" b="1" u="sng">
                <a:solidFill>
                  <a:srgbClr val="00B050"/>
                </a:solidFill>
              </a:rPr>
              <a:t>Cooperation and Collaboration</a:t>
            </a:r>
            <a:endParaRPr lang="sl-SI" b="1" u="sng">
              <a:solidFill>
                <a:srgbClr val="00B050"/>
              </a:solidFill>
            </a:endParaRPr>
          </a:p>
          <a:p>
            <a:pPr marL="0" indent="0">
              <a:buNone/>
            </a:pPr>
            <a:r>
              <a:rPr lang="en-US"/>
              <a:t>We (me and, if applicable, my colleagues in my organization) can actively contribute to all relevant project processes.</a:t>
            </a:r>
            <a:endParaRPr lang="sl-SI"/>
          </a:p>
          <a:p>
            <a:r>
              <a:rPr lang="en-US"/>
              <a:t>Sometimes colleagues at my organization don't have idea of the project. They are figurative sometimes.</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153702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lnSpcReduction="10000"/>
          </a:bodyPr>
          <a:lstStyle/>
          <a:p>
            <a:pPr marL="0" indent="0">
              <a:buNone/>
            </a:pPr>
            <a:r>
              <a:rPr lang="sl-SI" b="1" err="1">
                <a:solidFill>
                  <a:srgbClr val="00B050"/>
                </a:solidFill>
              </a:rPr>
              <a:t>Elaboration</a:t>
            </a:r>
            <a:r>
              <a:rPr lang="en-GB" b="1">
                <a:solidFill>
                  <a:srgbClr val="00B050"/>
                </a:solidFill>
              </a:rPr>
              <a:t> on </a:t>
            </a:r>
            <a:r>
              <a:rPr lang="en-GB" b="1" u="sng">
                <a:solidFill>
                  <a:srgbClr val="00B050"/>
                </a:solidFill>
              </a:rPr>
              <a:t>Cooperation and Collaboration</a:t>
            </a:r>
            <a:endParaRPr lang="sl-SI" b="1" u="sng">
              <a:solidFill>
                <a:srgbClr val="00B050"/>
              </a:solidFill>
            </a:endParaRPr>
          </a:p>
          <a:p>
            <a:pPr marL="0" indent="0">
              <a:buNone/>
            </a:pPr>
            <a:r>
              <a:rPr lang="en-US"/>
              <a:t>General ideas and proposals on how to improve partners' cooperation and collaboration</a:t>
            </a:r>
            <a:endParaRPr lang="sl-SI"/>
          </a:p>
          <a:p>
            <a:r>
              <a:rPr lang="en-US"/>
              <a:t>Having regularly TC meetings</a:t>
            </a:r>
          </a:p>
          <a:p>
            <a:r>
              <a:rPr lang="en-US"/>
              <a:t>Coordination and partner cooperation is really good. Sometimes maybe we need some bilateral meeting between partners who is in charge with some tasks.</a:t>
            </a:r>
          </a:p>
          <a:p>
            <a:r>
              <a:rPr lang="en-US"/>
              <a:t>Based on transparency and communication.</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187775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en-GB" b="1">
                <a:solidFill>
                  <a:srgbClr val="00B050"/>
                </a:solidFill>
              </a:rPr>
              <a:t>Results on </a:t>
            </a:r>
            <a:r>
              <a:rPr lang="en-GB" b="1" u="sng">
                <a:solidFill>
                  <a:srgbClr val="00B050"/>
                </a:solidFill>
              </a:rPr>
              <a:t>Impact and Sustainability</a:t>
            </a:r>
            <a:endParaRPr lang="sl-SI" b="1" u="sng">
              <a:solidFill>
                <a:srgbClr val="00B050"/>
              </a:solidFill>
            </a:endParaRPr>
          </a:p>
          <a:p>
            <a:pPr marL="0" indent="0">
              <a:buNone/>
            </a:pPr>
            <a:r>
              <a:rPr lang="sl-SI" sz="2400" err="1"/>
              <a:t>Preliminary</a:t>
            </a:r>
            <a:r>
              <a:rPr lang="sl-SI" sz="2400"/>
              <a:t> </a:t>
            </a:r>
            <a:r>
              <a:rPr lang="sl-SI" sz="2400" err="1"/>
              <a:t>results</a:t>
            </a:r>
            <a:r>
              <a:rPr lang="sl-SI" sz="2400"/>
              <a:t>, </a:t>
            </a:r>
            <a:r>
              <a:rPr lang="sl-SI" sz="2400" err="1"/>
              <a:t>the</a:t>
            </a:r>
            <a:r>
              <a:rPr lang="sl-SI" sz="2400"/>
              <a:t> data </a:t>
            </a:r>
            <a:r>
              <a:rPr lang="sl-SI" sz="2400" err="1"/>
              <a:t>should</a:t>
            </a:r>
            <a:r>
              <a:rPr lang="sl-SI" sz="2400"/>
              <a:t> be </a:t>
            </a:r>
            <a:r>
              <a:rPr lang="sl-SI" sz="2400" err="1"/>
              <a:t>gathered</a:t>
            </a:r>
            <a:r>
              <a:rPr lang="sl-SI" sz="2400"/>
              <a:t> </a:t>
            </a:r>
            <a:r>
              <a:rPr lang="sl-SI" sz="2400" err="1"/>
              <a:t>from</a:t>
            </a:r>
            <a:r>
              <a:rPr lang="sl-SI" sz="2400"/>
              <a:t> most </a:t>
            </a:r>
            <a:r>
              <a:rPr lang="sl-SI" sz="2400" err="1"/>
              <a:t>of</a:t>
            </a:r>
            <a:r>
              <a:rPr lang="sl-SI" sz="2400"/>
              <a:t> </a:t>
            </a:r>
            <a:r>
              <a:rPr lang="sl-SI" sz="2400" err="1"/>
              <a:t>participants</a:t>
            </a:r>
            <a:r>
              <a:rPr lang="sl-SI" sz="2400"/>
              <a:t>. </a:t>
            </a:r>
            <a:r>
              <a:rPr lang="sl-SI" sz="2400" err="1"/>
              <a:t>Results</a:t>
            </a:r>
            <a:r>
              <a:rPr lang="sl-SI" sz="2400"/>
              <a:t> </a:t>
            </a:r>
            <a:r>
              <a:rPr lang="sl-SI" sz="2400" err="1"/>
              <a:t>of</a:t>
            </a:r>
            <a:r>
              <a:rPr lang="sl-SI" sz="2400"/>
              <a:t> </a:t>
            </a:r>
            <a:r>
              <a:rPr lang="sl-SI" sz="2400" err="1"/>
              <a:t>people</a:t>
            </a:r>
            <a:r>
              <a:rPr lang="sl-SI" sz="2400"/>
              <a:t> </a:t>
            </a:r>
            <a:r>
              <a:rPr lang="sl-SI" sz="2400" err="1"/>
              <a:t>engagement</a:t>
            </a:r>
            <a:r>
              <a:rPr lang="sl-SI" sz="2400"/>
              <a:t> </a:t>
            </a:r>
            <a:r>
              <a:rPr lang="sl-SI" sz="2400" err="1"/>
              <a:t>by</a:t>
            </a:r>
            <a:r>
              <a:rPr lang="sl-SI" sz="2400"/>
              <a:t> </a:t>
            </a:r>
            <a:r>
              <a:rPr lang="sl-SI" sz="2400" err="1"/>
              <a:t>sectors</a:t>
            </a:r>
            <a:r>
              <a:rPr lang="sl-SI" sz="2400"/>
              <a:t> (</a:t>
            </a:r>
            <a:r>
              <a:rPr lang="sl-SI" sz="2400" err="1"/>
              <a:t>ministries</a:t>
            </a:r>
            <a:r>
              <a:rPr lang="sl-SI" sz="2400"/>
              <a:t>, </a:t>
            </a:r>
            <a:r>
              <a:rPr lang="sl-SI" sz="2400" err="1"/>
              <a:t>industry</a:t>
            </a:r>
            <a:r>
              <a:rPr lang="sl-SI" sz="2400"/>
              <a:t>, Civil </a:t>
            </a:r>
            <a:r>
              <a:rPr lang="sl-SI" sz="2400" err="1"/>
              <a:t>Sector</a:t>
            </a:r>
            <a:r>
              <a:rPr lang="sl-SI" sz="2400"/>
              <a:t> – </a:t>
            </a:r>
            <a:r>
              <a:rPr lang="sl-SI" sz="2400" err="1"/>
              <a:t>low</a:t>
            </a:r>
            <a:r>
              <a:rPr lang="sl-SI" sz="2400"/>
              <a:t> </a:t>
            </a:r>
            <a:r>
              <a:rPr lang="sl-SI" sz="2400" err="1"/>
              <a:t>engagement</a:t>
            </a:r>
            <a:r>
              <a:rPr lang="sl-SI" sz="2400"/>
              <a:t>):</a:t>
            </a:r>
            <a:endParaRPr lang="en-US" sz="2400"/>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6096"/>
            <a:ext cx="9144000" cy="2965470"/>
          </a:xfrm>
          <a:prstGeom prst="rect">
            <a:avLst/>
          </a:prstGeom>
        </p:spPr>
      </p:pic>
    </p:spTree>
    <p:extLst>
      <p:ext uri="{BB962C8B-B14F-4D97-AF65-F5344CB8AC3E}">
        <p14:creationId xmlns:p14="http://schemas.microsoft.com/office/powerpoint/2010/main" val="1582196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en-GB" b="1">
                <a:solidFill>
                  <a:srgbClr val="00B050"/>
                </a:solidFill>
              </a:rPr>
              <a:t>Results on </a:t>
            </a:r>
            <a:r>
              <a:rPr lang="en-GB" b="1" u="sng">
                <a:solidFill>
                  <a:srgbClr val="00B050"/>
                </a:solidFill>
              </a:rPr>
              <a:t>Impact and Sustainability</a:t>
            </a:r>
            <a:endParaRPr lang="sl-SI" b="1" u="sng">
              <a:solidFill>
                <a:srgbClr val="00B050"/>
              </a:solidFill>
            </a:endParaRPr>
          </a:p>
          <a:p>
            <a:pPr marL="0" indent="0">
              <a:buNone/>
            </a:pPr>
            <a:r>
              <a:rPr lang="sl-SI" sz="2400" err="1"/>
              <a:t>Preliminary</a:t>
            </a:r>
            <a:r>
              <a:rPr lang="sl-SI" sz="2400"/>
              <a:t> </a:t>
            </a:r>
            <a:r>
              <a:rPr lang="sl-SI" sz="2400" err="1"/>
              <a:t>results</a:t>
            </a:r>
            <a:r>
              <a:rPr lang="sl-SI" sz="2400"/>
              <a:t>, </a:t>
            </a:r>
            <a:r>
              <a:rPr lang="sl-SI" sz="2400" err="1"/>
              <a:t>engagement</a:t>
            </a:r>
            <a:r>
              <a:rPr lang="sl-SI" sz="2400"/>
              <a:t> </a:t>
            </a:r>
            <a:r>
              <a:rPr lang="sl-SI" sz="2400" err="1"/>
              <a:t>of</a:t>
            </a:r>
            <a:r>
              <a:rPr lang="sl-SI" sz="2400"/>
              <a:t> EU </a:t>
            </a:r>
            <a:r>
              <a:rPr lang="sl-SI" sz="2400" err="1"/>
              <a:t>stakeholders</a:t>
            </a:r>
            <a:r>
              <a:rPr lang="sl-SI" sz="2400"/>
              <a:t>:</a:t>
            </a:r>
            <a:endParaRPr lang="en-US" sz="2400"/>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69" y="2276872"/>
            <a:ext cx="6683379" cy="3506672"/>
          </a:xfrm>
          <a:prstGeom prst="rect">
            <a:avLst/>
          </a:prstGeom>
        </p:spPr>
      </p:pic>
    </p:spTree>
    <p:extLst>
      <p:ext uri="{BB962C8B-B14F-4D97-AF65-F5344CB8AC3E}">
        <p14:creationId xmlns:p14="http://schemas.microsoft.com/office/powerpoint/2010/main" val="347013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8471D7E-7058-4DF8-A609-4BE9C185F429}"/>
              </a:ext>
            </a:extLst>
          </p:cNvPr>
          <p:cNvSpPr>
            <a:spLocks noGrp="1"/>
          </p:cNvSpPr>
          <p:nvPr>
            <p:ph type="title"/>
          </p:nvPr>
        </p:nvSpPr>
        <p:spPr>
          <a:xfrm>
            <a:off x="457200" y="274637"/>
            <a:ext cx="8229600" cy="1325563"/>
          </a:xfrm>
          <a:prstGeom prst="rect">
            <a:avLst/>
          </a:prstGeom>
        </p:spPr>
        <p:txBody>
          <a:bodyPr anchor="ctr">
            <a:normAutofit fontScale="90000"/>
          </a:bodyPr>
          <a:lstStyle/>
          <a:p>
            <a:pPr>
              <a:lnSpc>
                <a:spcPct val="90000"/>
              </a:lnSpc>
              <a:spcBef>
                <a:spcPct val="20000"/>
              </a:spcBef>
            </a:pPr>
            <a:r>
              <a:rPr lang="en-US" sz="2800" b="1">
                <a:solidFill>
                  <a:srgbClr val="002060"/>
                </a:solidFill>
                <a:latin typeface="+mn-lt"/>
                <a:ea typeface="+mn-ea"/>
                <a:cs typeface="+mn-cs"/>
              </a:rPr>
              <a:t>WP 2</a:t>
            </a:r>
            <a:r>
              <a:rPr lang="sl-SI" sz="2800" b="1">
                <a:solidFill>
                  <a:srgbClr val="002060"/>
                </a:solidFill>
                <a:latin typeface="+mn-lt"/>
                <a:ea typeface="+mn-ea"/>
                <a:cs typeface="+mn-cs"/>
              </a:rPr>
              <a:t> – DEVELOPMENT</a:t>
            </a:r>
            <a:r>
              <a:rPr lang="en-GB" sz="2800" b="1">
                <a:solidFill>
                  <a:srgbClr val="002060"/>
                </a:solidFill>
                <a:latin typeface="+mn-lt"/>
                <a:ea typeface="+mn-ea"/>
                <a:cs typeface="+mn-cs"/>
              </a:rPr>
              <a:t>:</a:t>
            </a:r>
            <a:endParaRPr lang="en-US" sz="2800" b="1">
              <a:solidFill>
                <a:srgbClr val="002060"/>
              </a:solidFill>
              <a:latin typeface="+mn-lt"/>
              <a:ea typeface="+mn-ea"/>
              <a:cs typeface="+mn-cs"/>
            </a:endParaRPr>
          </a:p>
          <a:p>
            <a:pPr>
              <a:lnSpc>
                <a:spcPct val="90000"/>
              </a:lnSpc>
              <a:spcBef>
                <a:spcPct val="20000"/>
              </a:spcBef>
            </a:pPr>
            <a:r>
              <a:rPr lang="en-US" sz="2800">
                <a:solidFill>
                  <a:srgbClr val="002060"/>
                </a:solidFill>
                <a:latin typeface="+mn-lt"/>
                <a:ea typeface="+mn-ea"/>
                <a:cs typeface="+mn-cs"/>
              </a:rPr>
              <a:t>Organization of the MARDS training on </a:t>
            </a:r>
            <a:br>
              <a:rPr lang="en-US" sz="2800">
                <a:solidFill>
                  <a:srgbClr val="002060"/>
                </a:solidFill>
                <a:latin typeface="+mn-lt"/>
                <a:ea typeface="+mn-ea"/>
                <a:cs typeface="+mn-cs"/>
              </a:rPr>
            </a:br>
            <a:r>
              <a:rPr lang="sl-SI" sz="2800" b="1" err="1">
                <a:solidFill>
                  <a:srgbClr val="002060"/>
                </a:solidFill>
                <a:latin typeface="+mn-lt"/>
                <a:ea typeface="+mn-ea"/>
                <a:cs typeface="+mn-cs"/>
              </a:rPr>
              <a:t>Quality</a:t>
            </a:r>
            <a:r>
              <a:rPr lang="sl-SI" sz="2800" b="1">
                <a:solidFill>
                  <a:srgbClr val="002060"/>
                </a:solidFill>
                <a:latin typeface="+mn-lt"/>
                <a:ea typeface="+mn-ea"/>
                <a:cs typeface="+mn-cs"/>
              </a:rPr>
              <a:t> </a:t>
            </a:r>
            <a:r>
              <a:rPr lang="sl-SI" sz="2800" b="1" err="1">
                <a:solidFill>
                  <a:srgbClr val="002060"/>
                </a:solidFill>
                <a:latin typeface="+mn-lt"/>
                <a:ea typeface="+mn-ea"/>
                <a:cs typeface="+mn-cs"/>
              </a:rPr>
              <a:t>Assurance</a:t>
            </a:r>
            <a:r>
              <a:rPr lang="sl-SI" sz="2800" b="1">
                <a:solidFill>
                  <a:srgbClr val="002060"/>
                </a:solidFill>
                <a:latin typeface="+mn-lt"/>
                <a:ea typeface="+mn-ea"/>
                <a:cs typeface="+mn-cs"/>
              </a:rPr>
              <a:t> </a:t>
            </a:r>
            <a:r>
              <a:rPr lang="sl-SI" sz="2800" b="1" err="1">
                <a:solidFill>
                  <a:srgbClr val="002060"/>
                </a:solidFill>
                <a:latin typeface="+mn-lt"/>
                <a:ea typeface="+mn-ea"/>
                <a:cs typeface="+mn-cs"/>
              </a:rPr>
              <a:t>of</a:t>
            </a:r>
            <a:r>
              <a:rPr lang="sl-SI" sz="2800" b="1">
                <a:solidFill>
                  <a:srgbClr val="002060"/>
                </a:solidFill>
                <a:latin typeface="+mn-lt"/>
                <a:ea typeface="+mn-ea"/>
                <a:cs typeface="+mn-cs"/>
              </a:rPr>
              <a:t> D</a:t>
            </a:r>
            <a:r>
              <a:rPr lang="en-US" sz="2800" b="1" err="1">
                <a:solidFill>
                  <a:srgbClr val="002060"/>
                </a:solidFill>
                <a:latin typeface="+mn-lt"/>
                <a:ea typeface="+mn-ea"/>
                <a:cs typeface="+mn-cs"/>
              </a:rPr>
              <a:t>octoral</a:t>
            </a:r>
            <a:r>
              <a:rPr lang="en-US" sz="2800" b="1">
                <a:solidFill>
                  <a:srgbClr val="002060"/>
                </a:solidFill>
                <a:latin typeface="+mn-lt"/>
                <a:ea typeface="+mn-ea"/>
                <a:cs typeface="+mn-cs"/>
              </a:rPr>
              <a:t> </a:t>
            </a:r>
            <a:r>
              <a:rPr lang="sl-SI" sz="2800" b="1">
                <a:solidFill>
                  <a:srgbClr val="002060"/>
                </a:solidFill>
                <a:latin typeface="+mn-lt"/>
                <a:ea typeface="+mn-ea"/>
                <a:cs typeface="+mn-cs"/>
              </a:rPr>
              <a:t>S</a:t>
            </a:r>
            <a:r>
              <a:rPr lang="en-US" sz="2800" b="1" err="1">
                <a:solidFill>
                  <a:srgbClr val="002060"/>
                </a:solidFill>
                <a:latin typeface="+mn-lt"/>
                <a:ea typeface="+mn-ea"/>
                <a:cs typeface="+mn-cs"/>
              </a:rPr>
              <a:t>tudies</a:t>
            </a:r>
            <a:r>
              <a:rPr lang="en-US" sz="2800" b="1">
                <a:solidFill>
                  <a:srgbClr val="002060"/>
                </a:solidFill>
                <a:latin typeface="+mn-lt"/>
                <a:ea typeface="+mn-ea"/>
                <a:cs typeface="+mn-cs"/>
              </a:rPr>
              <a:t> </a:t>
            </a:r>
            <a:r>
              <a:rPr lang="en-US" sz="2800">
                <a:solidFill>
                  <a:srgbClr val="002060"/>
                </a:solidFill>
                <a:latin typeface="+mn-lt"/>
                <a:ea typeface="+mn-ea"/>
                <a:cs typeface="+mn-cs"/>
              </a:rPr>
              <a:t>in </a:t>
            </a:r>
            <a:br>
              <a:rPr lang="en-US" sz="2800">
                <a:solidFill>
                  <a:srgbClr val="002060"/>
                </a:solidFill>
                <a:latin typeface="+mn-lt"/>
                <a:ea typeface="+mn-ea"/>
                <a:cs typeface="+mn-cs"/>
              </a:rPr>
            </a:br>
            <a:r>
              <a:rPr lang="en-US" sz="2800">
                <a:solidFill>
                  <a:srgbClr val="002060"/>
                </a:solidFill>
                <a:latin typeface="+mn-lt"/>
                <a:ea typeface="+mn-ea"/>
                <a:cs typeface="+mn-cs"/>
              </a:rPr>
              <a:t>Maribor</a:t>
            </a:r>
            <a:r>
              <a:rPr lang="sl-SI" sz="2800">
                <a:solidFill>
                  <a:srgbClr val="002060"/>
                </a:solidFill>
                <a:latin typeface="+mn-lt"/>
                <a:ea typeface="+mn-ea"/>
                <a:cs typeface="+mn-cs"/>
              </a:rPr>
              <a:t>, </a:t>
            </a:r>
            <a:r>
              <a:rPr lang="en-GB" sz="2800">
                <a:solidFill>
                  <a:srgbClr val="002060"/>
                </a:solidFill>
                <a:latin typeface="+mn-lt"/>
                <a:ea typeface="+mn-ea"/>
                <a:cs typeface="+mn-cs"/>
              </a:rPr>
              <a:t>6</a:t>
            </a:r>
            <a:r>
              <a:rPr lang="sl-SI" sz="2800">
                <a:solidFill>
                  <a:srgbClr val="002060"/>
                </a:solidFill>
                <a:latin typeface="+mn-lt"/>
                <a:ea typeface="+mn-ea"/>
                <a:cs typeface="+mn-cs"/>
              </a:rPr>
              <a:t>-8 November 2019</a:t>
            </a:r>
            <a:endParaRPr lang="en-US" sz="2800">
              <a:solidFill>
                <a:srgbClr val="002060"/>
              </a:solidFill>
              <a:latin typeface="+mn-lt"/>
              <a:ea typeface="+mn-ea"/>
              <a:cs typeface="+mn-cs"/>
            </a:endParaRPr>
          </a:p>
          <a:p>
            <a:pPr>
              <a:lnSpc>
                <a:spcPct val="90000"/>
              </a:lnSpc>
            </a:pPr>
            <a:endParaRPr lang="sl-SI" sz="2400"/>
          </a:p>
        </p:txBody>
      </p:sp>
      <p:sp>
        <p:nvSpPr>
          <p:cNvPr id="4" name="Označba mesta noge 3">
            <a:extLst>
              <a:ext uri="{FF2B5EF4-FFF2-40B4-BE49-F238E27FC236}">
                <a16:creationId xmlns:a16="http://schemas.microsoft.com/office/drawing/2014/main" id="{B2EFA345-8ACD-47A3-AFE2-A8E4C29E754A}"/>
              </a:ext>
            </a:extLst>
          </p:cNvPr>
          <p:cNvSpPr>
            <a:spLocks noGrp="1"/>
          </p:cNvSpPr>
          <p:nvPr>
            <p:ph type="ftr" sz="quarter" idx="11"/>
          </p:nvPr>
        </p:nvSpPr>
        <p:spPr>
          <a:xfrm>
            <a:off x="3124200" y="6356350"/>
            <a:ext cx="2895600" cy="365125"/>
          </a:xfrm>
          <a:prstGeom prst="rect">
            <a:avLst/>
          </a:prstGeom>
        </p:spPr>
        <p:txBody>
          <a:bodyPr anchor="ctr">
            <a:normAutofit/>
          </a:bodyPr>
          <a:lstStyle/>
          <a:p>
            <a:pPr>
              <a:spcAft>
                <a:spcPts val="600"/>
              </a:spcAft>
            </a:pPr>
            <a:r>
              <a:rPr lang="en-GB" sz="1100"/>
              <a:t>Kick-off Meeting, Montenegro, February 2019</a:t>
            </a:r>
          </a:p>
        </p:txBody>
      </p:sp>
      <p:pic>
        <p:nvPicPr>
          <p:cNvPr id="2" name="Picture 1">
            <a:extLst>
              <a:ext uri="{FF2B5EF4-FFF2-40B4-BE49-F238E27FC236}">
                <a16:creationId xmlns:a16="http://schemas.microsoft.com/office/drawing/2014/main" id="{930866A0-26C4-4F68-B264-AE16E58D1107}"/>
              </a:ext>
            </a:extLst>
          </p:cNvPr>
          <p:cNvPicPr>
            <a:picLocks noChangeAspect="1"/>
          </p:cNvPicPr>
          <p:nvPr/>
        </p:nvPicPr>
        <p:blipFill>
          <a:blip r:embed="rId3"/>
          <a:stretch>
            <a:fillRect/>
          </a:stretch>
        </p:blipFill>
        <p:spPr>
          <a:xfrm rot="563052">
            <a:off x="614310" y="1695077"/>
            <a:ext cx="2359133" cy="3358569"/>
          </a:xfrm>
          <a:prstGeom prst="rect">
            <a:avLst/>
          </a:prstGeom>
        </p:spPr>
      </p:pic>
      <p:pic>
        <p:nvPicPr>
          <p:cNvPr id="6" name="Slika 5" descr="Slika, ki vsebuje besede zunanje, stavba, cesta, hoja&#10;&#10;Opis je samodejno ustvarjen">
            <a:extLst>
              <a:ext uri="{FF2B5EF4-FFF2-40B4-BE49-F238E27FC236}">
                <a16:creationId xmlns:a16="http://schemas.microsoft.com/office/drawing/2014/main" id="{E2276D12-B0E1-48EE-BCB9-6F7279CA85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1708" y="3221731"/>
            <a:ext cx="7067128" cy="2657797"/>
          </a:xfrm>
          <a:prstGeom prst="rect">
            <a:avLst/>
          </a:prstGeom>
          <a:noFill/>
        </p:spPr>
      </p:pic>
      <p:sp>
        <p:nvSpPr>
          <p:cNvPr id="5" name="TextBox 4">
            <a:extLst>
              <a:ext uri="{FF2B5EF4-FFF2-40B4-BE49-F238E27FC236}">
                <a16:creationId xmlns:a16="http://schemas.microsoft.com/office/drawing/2014/main" id="{30DFD0C9-21DE-484A-9801-20D8D28CB354}"/>
              </a:ext>
            </a:extLst>
          </p:cNvPr>
          <p:cNvSpPr txBox="1"/>
          <p:nvPr/>
        </p:nvSpPr>
        <p:spPr>
          <a:xfrm flipH="1">
            <a:off x="5337798" y="2204864"/>
            <a:ext cx="3050625" cy="646331"/>
          </a:xfrm>
          <a:prstGeom prst="rect">
            <a:avLst/>
          </a:prstGeom>
          <a:noFill/>
        </p:spPr>
        <p:txBody>
          <a:bodyPr wrap="square" rtlCol="0">
            <a:spAutoFit/>
          </a:bodyPr>
          <a:lstStyle/>
          <a:p>
            <a:r>
              <a:rPr lang="en-GB" b="1">
                <a:solidFill>
                  <a:srgbClr val="FF0000"/>
                </a:solidFill>
              </a:rPr>
              <a:t>TO DO: Training in Maribor - proceedings</a:t>
            </a:r>
            <a:r>
              <a:rPr lang="en-GB"/>
              <a:t> </a:t>
            </a:r>
          </a:p>
        </p:txBody>
      </p:sp>
    </p:spTree>
    <p:extLst>
      <p:ext uri="{BB962C8B-B14F-4D97-AF65-F5344CB8AC3E}">
        <p14:creationId xmlns:p14="http://schemas.microsoft.com/office/powerpoint/2010/main" val="392968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92500" lnSpcReduction="20000"/>
          </a:bodyPr>
          <a:lstStyle/>
          <a:p>
            <a:pPr marL="0" indent="0">
              <a:buNone/>
            </a:pPr>
            <a:r>
              <a:rPr lang="sl-SI" b="1" err="1">
                <a:solidFill>
                  <a:srgbClr val="00B050"/>
                </a:solidFill>
              </a:rPr>
              <a:t>Elaboration</a:t>
            </a:r>
            <a:r>
              <a:rPr lang="en-GB" b="1">
                <a:solidFill>
                  <a:srgbClr val="00B050"/>
                </a:solidFill>
              </a:rPr>
              <a:t> on </a:t>
            </a:r>
            <a:r>
              <a:rPr lang="en-GB" b="1" u="sng">
                <a:solidFill>
                  <a:srgbClr val="00B050"/>
                </a:solidFill>
              </a:rPr>
              <a:t>Impact and Sustainability </a:t>
            </a:r>
            <a:r>
              <a:rPr lang="en-US"/>
              <a:t>How many individuals from the following target groups did you involve into the project activities implemented in the evaluated project period?</a:t>
            </a:r>
            <a:endParaRPr lang="sl-SI"/>
          </a:p>
          <a:p>
            <a:r>
              <a:rPr lang="en-US"/>
              <a:t>We have invited </a:t>
            </a:r>
            <a:r>
              <a:rPr lang="en-US" err="1"/>
              <a:t>acadamic</a:t>
            </a:r>
            <a:r>
              <a:rPr lang="en-US"/>
              <a:t> staff, students and tourism businesses in our MARDS Meetings and promotion activities.</a:t>
            </a:r>
          </a:p>
          <a:p>
            <a:r>
              <a:rPr lang="en-US"/>
              <a:t>In next phase second year of the project, based o project plan, it will be involved more persons from business, NGO, </a:t>
            </a:r>
            <a:r>
              <a:rPr lang="en-US" err="1"/>
              <a:t>Phd</a:t>
            </a:r>
            <a:r>
              <a:rPr lang="en-US"/>
              <a:t> candidate.</a:t>
            </a:r>
          </a:p>
          <a:p>
            <a:r>
              <a:rPr lang="en-US"/>
              <a:t>It is our first experience in this field.</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53505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lnSpcReduction="10000"/>
          </a:bodyPr>
          <a:lstStyle/>
          <a:p>
            <a:pPr marL="0" indent="0">
              <a:buNone/>
            </a:pPr>
            <a:r>
              <a:rPr lang="sl-SI" b="1" err="1">
                <a:solidFill>
                  <a:srgbClr val="00B050"/>
                </a:solidFill>
              </a:rPr>
              <a:t>Elaboration</a:t>
            </a:r>
            <a:r>
              <a:rPr lang="en-GB" b="1">
                <a:solidFill>
                  <a:srgbClr val="00B050"/>
                </a:solidFill>
              </a:rPr>
              <a:t> on </a:t>
            </a:r>
            <a:r>
              <a:rPr lang="en-GB" b="1" u="sng">
                <a:solidFill>
                  <a:srgbClr val="00B050"/>
                </a:solidFill>
              </a:rPr>
              <a:t>Impact and Sustainability</a:t>
            </a:r>
            <a:endParaRPr lang="sl-SI" b="1" u="sng">
              <a:solidFill>
                <a:srgbClr val="00B050"/>
              </a:solidFill>
            </a:endParaRPr>
          </a:p>
          <a:p>
            <a:pPr marL="0" indent="0">
              <a:buNone/>
            </a:pPr>
            <a:r>
              <a:rPr lang="en-US"/>
              <a:t>How many national and / or European stakeholders did you inform </a:t>
            </a:r>
            <a:r>
              <a:rPr lang="sl-SI" err="1"/>
              <a:t>about</a:t>
            </a:r>
            <a:r>
              <a:rPr lang="sl-SI"/>
              <a:t> </a:t>
            </a:r>
            <a:r>
              <a:rPr lang="en-US"/>
              <a:t>the project, its aims and activities and, if applicable, results?</a:t>
            </a:r>
            <a:endParaRPr lang="sl-SI"/>
          </a:p>
          <a:p>
            <a:r>
              <a:rPr lang="en-US"/>
              <a:t>via PRIDE Newsletter</a:t>
            </a:r>
          </a:p>
          <a:p>
            <a:r>
              <a:rPr lang="en-US"/>
              <a:t>According to the project plan, next year </a:t>
            </a:r>
            <a:r>
              <a:rPr lang="en-US" err="1"/>
              <a:t>wil</a:t>
            </a:r>
            <a:r>
              <a:rPr lang="en-US"/>
              <a:t> ne more </a:t>
            </a:r>
            <a:r>
              <a:rPr lang="en-US" err="1"/>
              <a:t>intensifive</a:t>
            </a:r>
            <a:r>
              <a:rPr lang="en-US"/>
              <a:t>, because of the more communication with stakeholder.</a:t>
            </a:r>
          </a:p>
          <a:p>
            <a:r>
              <a:rPr lang="en-US"/>
              <a:t>It is our first experience in this field.</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928740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85000" lnSpcReduction="20000"/>
          </a:bodyPr>
          <a:lstStyle/>
          <a:p>
            <a:pPr marL="0" indent="0">
              <a:buNone/>
            </a:pPr>
            <a:r>
              <a:rPr lang="sl-SI" b="1" err="1">
                <a:solidFill>
                  <a:srgbClr val="00B050"/>
                </a:solidFill>
              </a:rPr>
              <a:t>Elaboration</a:t>
            </a:r>
            <a:r>
              <a:rPr lang="en-GB" b="1">
                <a:solidFill>
                  <a:srgbClr val="00B050"/>
                </a:solidFill>
              </a:rPr>
              <a:t> on </a:t>
            </a:r>
            <a:r>
              <a:rPr lang="en-GB" b="1" u="sng">
                <a:solidFill>
                  <a:srgbClr val="00B050"/>
                </a:solidFill>
              </a:rPr>
              <a:t>Impact and Sustainability </a:t>
            </a:r>
            <a:r>
              <a:rPr lang="en-US"/>
              <a:t>Were project results available so far have been of use as an added value to your own organization?</a:t>
            </a:r>
            <a:endParaRPr lang="sl-SI"/>
          </a:p>
          <a:p>
            <a:r>
              <a:rPr lang="en-US"/>
              <a:t>Not yet. More time is needed.</a:t>
            </a:r>
          </a:p>
          <a:p>
            <a:r>
              <a:rPr lang="en-US"/>
              <a:t>There's is sometimes missing of action to speed up some processes.</a:t>
            </a:r>
          </a:p>
          <a:p>
            <a:r>
              <a:rPr lang="en-US"/>
              <a:t>Yes, especially in areas of training, transfer knowledge - EU practice. </a:t>
            </a:r>
            <a:r>
              <a:rPr lang="en-US" err="1"/>
              <a:t>Especialy</a:t>
            </a:r>
            <a:r>
              <a:rPr lang="en-US"/>
              <a:t> was useful Internal Quality plan by EU partners – University of Maribor and University of Vienna.</a:t>
            </a:r>
          </a:p>
          <a:p>
            <a:r>
              <a:rPr lang="en-US"/>
              <a:t>To be able to </a:t>
            </a:r>
            <a:r>
              <a:rPr lang="en-US" err="1"/>
              <a:t>organised</a:t>
            </a:r>
            <a:r>
              <a:rPr lang="en-US"/>
              <a:t> for the first time PhD study in University.</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68497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85000" lnSpcReduction="10000"/>
          </a:bodyPr>
          <a:lstStyle/>
          <a:p>
            <a:pPr marL="0" indent="0">
              <a:buNone/>
            </a:pPr>
            <a:r>
              <a:rPr lang="sl-SI" b="1" err="1">
                <a:solidFill>
                  <a:srgbClr val="00B050"/>
                </a:solidFill>
              </a:rPr>
              <a:t>Elaboration</a:t>
            </a:r>
            <a:r>
              <a:rPr lang="en-GB" b="1">
                <a:solidFill>
                  <a:srgbClr val="00B050"/>
                </a:solidFill>
              </a:rPr>
              <a:t> on </a:t>
            </a:r>
            <a:r>
              <a:rPr lang="en-GB" b="1" u="sng">
                <a:solidFill>
                  <a:srgbClr val="00B050"/>
                </a:solidFill>
              </a:rPr>
              <a:t>Impact and Sustainability </a:t>
            </a:r>
            <a:r>
              <a:rPr lang="en-US"/>
              <a:t>Have you been able to inform your colleagues in your organization about the project and its results so far?</a:t>
            </a:r>
            <a:endParaRPr lang="sl-SI"/>
          </a:p>
          <a:p>
            <a:r>
              <a:rPr lang="en-US"/>
              <a:t>Only few of my colleagues are interested.</a:t>
            </a:r>
          </a:p>
          <a:p>
            <a:r>
              <a:rPr lang="en-US"/>
              <a:t>We have organized several meetings with colleagues and one meeting with senate members.</a:t>
            </a:r>
          </a:p>
          <a:p>
            <a:r>
              <a:rPr lang="en-US"/>
              <a:t>More than ten member of the UDG team, on the level of coordinator, dean, general manager participate in activities in this project.</a:t>
            </a:r>
          </a:p>
          <a:p>
            <a:r>
              <a:rPr lang="en-US"/>
              <a:t>staff based and group based</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405899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62500" lnSpcReduction="20000"/>
          </a:bodyPr>
          <a:lstStyle/>
          <a:p>
            <a:pPr marL="0" indent="0">
              <a:buNone/>
            </a:pPr>
            <a:r>
              <a:rPr lang="en-GB" b="1">
                <a:solidFill>
                  <a:srgbClr val="00B050"/>
                </a:solidFill>
              </a:rPr>
              <a:t>Results on </a:t>
            </a:r>
            <a:r>
              <a:rPr lang="en-GB" b="1" u="sng">
                <a:solidFill>
                  <a:srgbClr val="00B050"/>
                </a:solidFill>
              </a:rPr>
              <a:t>Impact and Sustainability </a:t>
            </a:r>
            <a:r>
              <a:rPr lang="sl-SI" b="1" u="sng">
                <a:solidFill>
                  <a:srgbClr val="00B050"/>
                </a:solidFill>
              </a:rPr>
              <a:t>-&gt;</a:t>
            </a:r>
          </a:p>
          <a:p>
            <a:pPr marL="0" indent="0">
              <a:buNone/>
            </a:pPr>
            <a:r>
              <a:rPr lang="en-US"/>
              <a:t>Have you been able to connect project results and information to your organizations' regular activities?</a:t>
            </a:r>
            <a:endParaRPr lang="sl-SI"/>
          </a:p>
          <a:p>
            <a:r>
              <a:rPr lang="en-US"/>
              <a:t>Yes we have created synergies from other projects that are on going at our Faculty.</a:t>
            </a:r>
          </a:p>
          <a:p>
            <a:r>
              <a:rPr lang="en-US"/>
              <a:t>For example WP5 - According to the prepared Internal Quality plan by EU partners – University of Maribor and University of Vienna as well according to the presented experience at meeting in Dubrovnik, UDG has done revision of standards on PhD studies within PhD program which has been in process of accreditation “Information Technologies”. Having in mind that this PhD program has been in process of accreditation by Agency for Control and Quality Assurance of Higher Education (ACQAHE) in Montenegro, UDG team had chance to implement some suggestions and recommendations presented by EU partners, such as Standards, EU practice of preparation surveys for evaluations etc. Program has been successfully evaluated.</a:t>
            </a:r>
          </a:p>
          <a:p>
            <a:r>
              <a:rPr lang="en-US"/>
              <a:t>Working in groups and informing the staff members.</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73947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fontScale="85000" lnSpcReduction="20000"/>
          </a:bodyPr>
          <a:lstStyle/>
          <a:p>
            <a:pPr marL="0" indent="0">
              <a:buNone/>
            </a:pPr>
            <a:r>
              <a:rPr lang="en-GB" b="1">
                <a:solidFill>
                  <a:srgbClr val="00B050"/>
                </a:solidFill>
              </a:rPr>
              <a:t>Results on </a:t>
            </a:r>
            <a:r>
              <a:rPr lang="en-GB" b="1" u="sng">
                <a:solidFill>
                  <a:srgbClr val="00B050"/>
                </a:solidFill>
              </a:rPr>
              <a:t>Impact and Sustainability </a:t>
            </a:r>
            <a:endParaRPr lang="sl-SI" b="1" u="sng">
              <a:solidFill>
                <a:srgbClr val="00B050"/>
              </a:solidFill>
            </a:endParaRPr>
          </a:p>
          <a:p>
            <a:pPr marL="0" indent="0">
              <a:buNone/>
            </a:pPr>
            <a:r>
              <a:rPr lang="en-US"/>
              <a:t>Do you identify actions/strategies to further use, develop and disseminate project's results beyond the project framework</a:t>
            </a:r>
            <a:endParaRPr lang="sl-SI"/>
          </a:p>
          <a:p>
            <a:r>
              <a:rPr lang="en-US"/>
              <a:t>Two reports prepared by Zagreb University and Vienna University can be used for further improvement in our University.</a:t>
            </a:r>
          </a:p>
          <a:p>
            <a:r>
              <a:rPr lang="en-US"/>
              <a:t>Yes, especially in further activities and cooperation with Ministries of science and their program of stipend of </a:t>
            </a:r>
            <a:r>
              <a:rPr lang="en-US" err="1"/>
              <a:t>Phd</a:t>
            </a:r>
            <a:r>
              <a:rPr lang="en-US"/>
              <a:t> study, business </a:t>
            </a:r>
            <a:r>
              <a:rPr lang="en-US" err="1"/>
              <a:t>comunity</a:t>
            </a:r>
            <a:r>
              <a:rPr lang="en-US"/>
              <a:t> and etc.</a:t>
            </a:r>
          </a:p>
          <a:p>
            <a:r>
              <a:rPr lang="en-US"/>
              <a:t>Based on ART programs, news papers, activities in university with staff and students.</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141672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vert="horz" lIns="91440" tIns="45720" rIns="91440" bIns="45720" rtlCol="0" anchor="t">
            <a:normAutofit fontScale="85000" lnSpcReduction="20000"/>
          </a:bodyPr>
          <a:lstStyle/>
          <a:p>
            <a:pPr marL="0" indent="0">
              <a:buNone/>
            </a:pPr>
            <a:r>
              <a:rPr lang="en-GB" b="1">
                <a:solidFill>
                  <a:srgbClr val="00B050"/>
                </a:solidFill>
              </a:rPr>
              <a:t>Results on </a:t>
            </a:r>
            <a:r>
              <a:rPr lang="en-GB" b="1" u="sng">
                <a:solidFill>
                  <a:srgbClr val="00B050"/>
                </a:solidFill>
              </a:rPr>
              <a:t>Impact and Sustainability </a:t>
            </a:r>
            <a:endParaRPr lang="sl-SI" b="1" u="sng">
              <a:solidFill>
                <a:srgbClr val="00B050"/>
              </a:solidFill>
            </a:endParaRPr>
          </a:p>
          <a:p>
            <a:pPr marL="0" indent="0">
              <a:buNone/>
            </a:pPr>
            <a:r>
              <a:rPr lang="en-US"/>
              <a:t>General ideas and proposals on how to improve partners' </a:t>
            </a:r>
            <a:r>
              <a:rPr lang="sl-SI" err="1"/>
              <a:t>impact</a:t>
            </a:r>
            <a:r>
              <a:rPr lang="sl-SI"/>
              <a:t> </a:t>
            </a:r>
            <a:r>
              <a:rPr lang="sl-SI" err="1"/>
              <a:t>and</a:t>
            </a:r>
            <a:r>
              <a:rPr lang="sl-SI"/>
              <a:t> </a:t>
            </a:r>
            <a:r>
              <a:rPr lang="sl-SI" err="1"/>
              <a:t>sustainability</a:t>
            </a:r>
            <a:endParaRPr lang="sl-SI"/>
          </a:p>
          <a:p>
            <a:r>
              <a:rPr lang="en-US"/>
              <a:t>Much more pressure should be done to Ministries to perform their tasks in the frame of this project.</a:t>
            </a:r>
            <a:endParaRPr lang="en-US">
              <a:cs typeface="Calibri"/>
            </a:endParaRPr>
          </a:p>
          <a:p>
            <a:r>
              <a:rPr lang="en-US"/>
              <a:t>we can organize some concrete team working on concrete MARDS output, during the working meeting . Example, team sit together one day, share idea, make consultation, about proposal for improvement of PhD studies in Montenegro.</a:t>
            </a:r>
            <a:endParaRPr lang="en-US">
              <a:cs typeface="Calibri"/>
            </a:endParaRPr>
          </a:p>
          <a:p>
            <a:r>
              <a:rPr lang="en-US"/>
              <a:t>Based on transparency and communication using collaborative tools (Google Doc)</a:t>
            </a:r>
            <a:endParaRPr lang="en-US" b="1"/>
          </a:p>
          <a:p>
            <a:endParaRPr lang="en-US"/>
          </a:p>
          <a:p>
            <a:pPr marL="0" indent="0">
              <a:buNone/>
            </a:pPr>
            <a:endParaRPr lang="en-US"/>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59374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CFAACD-D677-49BE-ACB7-04DD26D6CE5E}"/>
              </a:ext>
            </a:extLst>
          </p:cNvPr>
          <p:cNvSpPr>
            <a:spLocks noGrp="1"/>
          </p:cNvSpPr>
          <p:nvPr>
            <p:ph type="title"/>
          </p:nvPr>
        </p:nvSpPr>
        <p:spPr/>
        <p:txBody>
          <a:bodyPr>
            <a:normAutofit/>
          </a:bodyPr>
          <a:lstStyle/>
          <a:p>
            <a:pPr algn="l"/>
            <a:r>
              <a:rPr lang="sl-SI" sz="2800" b="1">
                <a:solidFill>
                  <a:srgbClr val="002060"/>
                </a:solidFill>
                <a:latin typeface="+mn-lt"/>
                <a:ea typeface="+mn-ea"/>
                <a:cs typeface="+mn-cs"/>
              </a:rPr>
              <a:t>WP 6 - DISSEMINATION</a:t>
            </a:r>
          </a:p>
        </p:txBody>
      </p:sp>
      <p:sp>
        <p:nvSpPr>
          <p:cNvPr id="3" name="Označba mesta vsebine 2">
            <a:extLst>
              <a:ext uri="{FF2B5EF4-FFF2-40B4-BE49-F238E27FC236}">
                <a16:creationId xmlns:a16="http://schemas.microsoft.com/office/drawing/2014/main" id="{FB9347BB-3934-4A88-96E9-32BAEEDA1209}"/>
              </a:ext>
            </a:extLst>
          </p:cNvPr>
          <p:cNvSpPr>
            <a:spLocks noGrp="1"/>
          </p:cNvSpPr>
          <p:nvPr>
            <p:ph idx="1"/>
          </p:nvPr>
        </p:nvSpPr>
        <p:spPr>
          <a:xfrm>
            <a:off x="457200" y="1340768"/>
            <a:ext cx="8229600" cy="4785395"/>
          </a:xfrm>
        </p:spPr>
        <p:txBody>
          <a:bodyPr>
            <a:normAutofit/>
          </a:bodyPr>
          <a:lstStyle/>
          <a:p>
            <a:r>
              <a:rPr lang="sl-SI" sz="2400">
                <a:solidFill>
                  <a:srgbClr val="002060"/>
                </a:solidFill>
              </a:rPr>
              <a:t>UM </a:t>
            </a:r>
            <a:r>
              <a:rPr lang="sl-SI" sz="2400" err="1">
                <a:solidFill>
                  <a:srgbClr val="002060"/>
                </a:solidFill>
              </a:rPr>
              <a:t>web</a:t>
            </a:r>
            <a:r>
              <a:rPr lang="sl-SI" sz="2400">
                <a:solidFill>
                  <a:srgbClr val="002060"/>
                </a:solidFill>
              </a:rPr>
              <a:t> </a:t>
            </a:r>
            <a:r>
              <a:rPr lang="sl-SI" sz="2400" err="1">
                <a:solidFill>
                  <a:srgbClr val="002060"/>
                </a:solidFill>
              </a:rPr>
              <a:t>page</a:t>
            </a:r>
            <a:r>
              <a:rPr lang="sl-SI" sz="2400">
                <a:solidFill>
                  <a:srgbClr val="002060"/>
                </a:solidFill>
              </a:rPr>
              <a:t> – </a:t>
            </a:r>
            <a:r>
              <a:rPr lang="sl-SI" sz="2400" err="1">
                <a:solidFill>
                  <a:srgbClr val="002060"/>
                </a:solidFill>
              </a:rPr>
              <a:t>March</a:t>
            </a:r>
            <a:r>
              <a:rPr lang="sl-SI" sz="2400">
                <a:solidFill>
                  <a:srgbClr val="002060"/>
                </a:solidFill>
              </a:rPr>
              <a:t> 2019 (</a:t>
            </a:r>
            <a:r>
              <a:rPr lang="sl-SI" sz="2400" err="1">
                <a:solidFill>
                  <a:srgbClr val="002060"/>
                </a:solidFill>
              </a:rPr>
              <a:t>facts</a:t>
            </a:r>
            <a:r>
              <a:rPr lang="sl-SI" sz="2400">
                <a:solidFill>
                  <a:srgbClr val="002060"/>
                </a:solidFill>
              </a:rPr>
              <a:t> </a:t>
            </a:r>
            <a:r>
              <a:rPr lang="sl-SI" sz="2400" err="1">
                <a:solidFill>
                  <a:srgbClr val="002060"/>
                </a:solidFill>
              </a:rPr>
              <a:t>about</a:t>
            </a:r>
            <a:r>
              <a:rPr lang="sl-SI" sz="2400">
                <a:solidFill>
                  <a:srgbClr val="002060"/>
                </a:solidFill>
              </a:rPr>
              <a:t> </a:t>
            </a:r>
            <a:r>
              <a:rPr lang="sl-SI" sz="2400" err="1">
                <a:solidFill>
                  <a:srgbClr val="002060"/>
                </a:solidFill>
              </a:rPr>
              <a:t>the</a:t>
            </a:r>
            <a:r>
              <a:rPr lang="sl-SI" sz="2400">
                <a:solidFill>
                  <a:srgbClr val="002060"/>
                </a:solidFill>
              </a:rPr>
              <a:t> </a:t>
            </a:r>
            <a:r>
              <a:rPr lang="sl-SI" sz="2400" err="1">
                <a:solidFill>
                  <a:srgbClr val="002060"/>
                </a:solidFill>
              </a:rPr>
              <a:t>project</a:t>
            </a:r>
            <a:r>
              <a:rPr lang="sl-SI" sz="2400">
                <a:solidFill>
                  <a:srgbClr val="002060"/>
                </a:solidFill>
              </a:rPr>
              <a:t>)</a:t>
            </a:r>
          </a:p>
          <a:p>
            <a:r>
              <a:rPr lang="sl-SI" sz="2400">
                <a:solidFill>
                  <a:srgbClr val="002060"/>
                </a:solidFill>
              </a:rPr>
              <a:t>UM </a:t>
            </a:r>
            <a:r>
              <a:rPr lang="sl-SI" sz="2400" err="1">
                <a:solidFill>
                  <a:srgbClr val="002060"/>
                </a:solidFill>
              </a:rPr>
              <a:t>News</a:t>
            </a:r>
            <a:r>
              <a:rPr lang="sl-SI" sz="2400">
                <a:solidFill>
                  <a:srgbClr val="002060"/>
                </a:solidFill>
              </a:rPr>
              <a:t>- April 2019 (</a:t>
            </a:r>
            <a:r>
              <a:rPr lang="sl-SI" sz="2400" err="1">
                <a:solidFill>
                  <a:srgbClr val="002060"/>
                </a:solidFill>
              </a:rPr>
              <a:t>presentation</a:t>
            </a:r>
            <a:r>
              <a:rPr lang="sl-SI" sz="2400">
                <a:solidFill>
                  <a:srgbClr val="002060"/>
                </a:solidFill>
              </a:rPr>
              <a:t> </a:t>
            </a:r>
            <a:r>
              <a:rPr lang="sl-SI" sz="2400" err="1">
                <a:solidFill>
                  <a:srgbClr val="002060"/>
                </a:solidFill>
              </a:rPr>
              <a:t>of</a:t>
            </a:r>
            <a:r>
              <a:rPr lang="sl-SI" sz="2400">
                <a:solidFill>
                  <a:srgbClr val="002060"/>
                </a:solidFill>
              </a:rPr>
              <a:t> </a:t>
            </a:r>
            <a:r>
              <a:rPr lang="sl-SI" sz="2400" err="1">
                <a:solidFill>
                  <a:srgbClr val="002060"/>
                </a:solidFill>
              </a:rPr>
              <a:t>the</a:t>
            </a:r>
            <a:r>
              <a:rPr lang="sl-SI" sz="2400">
                <a:solidFill>
                  <a:srgbClr val="002060"/>
                </a:solidFill>
              </a:rPr>
              <a:t> </a:t>
            </a:r>
            <a:r>
              <a:rPr lang="sl-SI" sz="2400" err="1">
                <a:solidFill>
                  <a:srgbClr val="002060"/>
                </a:solidFill>
              </a:rPr>
              <a:t>project</a:t>
            </a:r>
            <a:r>
              <a:rPr lang="sl-SI" sz="2400">
                <a:solidFill>
                  <a:srgbClr val="002060"/>
                </a:solidFill>
              </a:rPr>
              <a:t>)</a:t>
            </a:r>
          </a:p>
          <a:p>
            <a:r>
              <a:rPr lang="sl-SI" sz="2400" err="1">
                <a:solidFill>
                  <a:srgbClr val="002060"/>
                </a:solidFill>
              </a:rPr>
              <a:t>Carreer</a:t>
            </a:r>
            <a:r>
              <a:rPr lang="sl-SI" sz="2400">
                <a:solidFill>
                  <a:srgbClr val="002060"/>
                </a:solidFill>
              </a:rPr>
              <a:t> fair – April 2019 (</a:t>
            </a:r>
            <a:r>
              <a:rPr lang="sl-SI" sz="2400" err="1">
                <a:solidFill>
                  <a:srgbClr val="002060"/>
                </a:solidFill>
              </a:rPr>
              <a:t>presentation</a:t>
            </a:r>
            <a:r>
              <a:rPr lang="sl-SI" sz="2400">
                <a:solidFill>
                  <a:srgbClr val="002060"/>
                </a:solidFill>
              </a:rPr>
              <a:t> </a:t>
            </a:r>
            <a:r>
              <a:rPr lang="sl-SI" sz="2400" err="1">
                <a:solidFill>
                  <a:srgbClr val="002060"/>
                </a:solidFill>
              </a:rPr>
              <a:t>of</a:t>
            </a:r>
            <a:r>
              <a:rPr lang="sl-SI" sz="2400">
                <a:solidFill>
                  <a:srgbClr val="002060"/>
                </a:solidFill>
              </a:rPr>
              <a:t> </a:t>
            </a:r>
            <a:r>
              <a:rPr lang="sl-SI" sz="2400" err="1">
                <a:solidFill>
                  <a:srgbClr val="002060"/>
                </a:solidFill>
              </a:rPr>
              <a:t>the</a:t>
            </a:r>
            <a:r>
              <a:rPr lang="sl-SI" sz="2400">
                <a:solidFill>
                  <a:srgbClr val="002060"/>
                </a:solidFill>
              </a:rPr>
              <a:t> </a:t>
            </a:r>
            <a:r>
              <a:rPr lang="sl-SI" sz="2400" err="1">
                <a:solidFill>
                  <a:srgbClr val="002060"/>
                </a:solidFill>
              </a:rPr>
              <a:t>project</a:t>
            </a:r>
            <a:r>
              <a:rPr lang="sl-SI" sz="2400">
                <a:solidFill>
                  <a:srgbClr val="002060"/>
                </a:solidFill>
              </a:rPr>
              <a:t>)</a:t>
            </a:r>
          </a:p>
          <a:p>
            <a:r>
              <a:rPr lang="sl-SI" sz="2400">
                <a:solidFill>
                  <a:srgbClr val="002060"/>
                </a:solidFill>
              </a:rPr>
              <a:t>UM </a:t>
            </a:r>
            <a:r>
              <a:rPr lang="sl-SI" sz="2400" err="1">
                <a:solidFill>
                  <a:srgbClr val="002060"/>
                </a:solidFill>
              </a:rPr>
              <a:t>News</a:t>
            </a:r>
            <a:r>
              <a:rPr lang="sl-SI" sz="2400">
                <a:solidFill>
                  <a:srgbClr val="002060"/>
                </a:solidFill>
              </a:rPr>
              <a:t> – November 2019 (</a:t>
            </a:r>
            <a:r>
              <a:rPr lang="sl-SI" sz="2400" err="1">
                <a:solidFill>
                  <a:srgbClr val="002060"/>
                </a:solidFill>
              </a:rPr>
              <a:t>press</a:t>
            </a:r>
            <a:r>
              <a:rPr lang="sl-SI" sz="2400">
                <a:solidFill>
                  <a:srgbClr val="002060"/>
                </a:solidFill>
              </a:rPr>
              <a:t> </a:t>
            </a:r>
            <a:r>
              <a:rPr lang="sl-SI" sz="2400" err="1">
                <a:solidFill>
                  <a:srgbClr val="002060"/>
                </a:solidFill>
              </a:rPr>
              <a:t>release</a:t>
            </a:r>
            <a:r>
              <a:rPr lang="sl-SI" sz="2400">
                <a:solidFill>
                  <a:srgbClr val="002060"/>
                </a:solidFill>
              </a:rPr>
              <a:t> </a:t>
            </a:r>
            <a:r>
              <a:rPr lang="sl-SI" sz="2400" err="1">
                <a:solidFill>
                  <a:srgbClr val="002060"/>
                </a:solidFill>
              </a:rPr>
              <a:t>about</a:t>
            </a:r>
            <a:r>
              <a:rPr lang="sl-SI" sz="2400">
                <a:solidFill>
                  <a:srgbClr val="002060"/>
                </a:solidFill>
              </a:rPr>
              <a:t> </a:t>
            </a:r>
            <a:r>
              <a:rPr lang="sl-SI" sz="2400" err="1">
                <a:solidFill>
                  <a:srgbClr val="002060"/>
                </a:solidFill>
              </a:rPr>
              <a:t>the</a:t>
            </a:r>
            <a:r>
              <a:rPr lang="sl-SI" sz="2400">
                <a:solidFill>
                  <a:srgbClr val="002060"/>
                </a:solidFill>
              </a:rPr>
              <a:t> MARDS </a:t>
            </a:r>
            <a:r>
              <a:rPr lang="sl-SI" sz="2400" err="1">
                <a:solidFill>
                  <a:srgbClr val="002060"/>
                </a:solidFill>
              </a:rPr>
              <a:t>training</a:t>
            </a:r>
            <a:r>
              <a:rPr lang="sl-SI" sz="2400">
                <a:solidFill>
                  <a:srgbClr val="002060"/>
                </a:solidFill>
              </a:rPr>
              <a:t> on </a:t>
            </a:r>
            <a:r>
              <a:rPr lang="sl-SI" sz="2400" err="1">
                <a:solidFill>
                  <a:srgbClr val="002060"/>
                </a:solidFill>
              </a:rPr>
              <a:t>Doctoral</a:t>
            </a:r>
            <a:r>
              <a:rPr lang="sl-SI" sz="2400">
                <a:solidFill>
                  <a:srgbClr val="002060"/>
                </a:solidFill>
              </a:rPr>
              <a:t> </a:t>
            </a:r>
            <a:r>
              <a:rPr lang="sl-SI" sz="2400" err="1">
                <a:solidFill>
                  <a:srgbClr val="002060"/>
                </a:solidFill>
              </a:rPr>
              <a:t>Studies</a:t>
            </a:r>
            <a:r>
              <a:rPr lang="sl-SI" sz="2400">
                <a:solidFill>
                  <a:srgbClr val="002060"/>
                </a:solidFill>
              </a:rPr>
              <a:t>)</a:t>
            </a:r>
          </a:p>
          <a:p>
            <a:endParaRPr lang="sl-SI" sz="2400"/>
          </a:p>
          <a:p>
            <a:pPr marL="0" indent="0">
              <a:buNone/>
            </a:pPr>
            <a:r>
              <a:rPr lang="sl-SI" sz="2400">
                <a:solidFill>
                  <a:srgbClr val="FF0000"/>
                </a:solidFill>
              </a:rPr>
              <a:t>TO DO:</a:t>
            </a:r>
          </a:p>
          <a:p>
            <a:r>
              <a:rPr lang="sl-SI" sz="2400" err="1">
                <a:solidFill>
                  <a:srgbClr val="FF0000"/>
                </a:solidFill>
              </a:rPr>
              <a:t>Article</a:t>
            </a:r>
            <a:r>
              <a:rPr lang="sl-SI" sz="2400">
                <a:solidFill>
                  <a:srgbClr val="FF0000"/>
                </a:solidFill>
              </a:rPr>
              <a:t> </a:t>
            </a:r>
            <a:r>
              <a:rPr lang="sl-SI" sz="2400" err="1">
                <a:solidFill>
                  <a:srgbClr val="FF0000"/>
                </a:solidFill>
              </a:rPr>
              <a:t>about</a:t>
            </a:r>
            <a:r>
              <a:rPr lang="sl-SI" sz="2400">
                <a:solidFill>
                  <a:srgbClr val="FF0000"/>
                </a:solidFill>
              </a:rPr>
              <a:t> MARDS project in </a:t>
            </a:r>
            <a:r>
              <a:rPr lang="sl-SI" sz="2400" err="1">
                <a:solidFill>
                  <a:srgbClr val="FF0000"/>
                </a:solidFill>
              </a:rPr>
              <a:t>Umniverzum</a:t>
            </a:r>
            <a:r>
              <a:rPr lang="sl-SI" sz="2400">
                <a:solidFill>
                  <a:srgbClr val="FF0000"/>
                </a:solidFill>
              </a:rPr>
              <a:t> – </a:t>
            </a:r>
            <a:r>
              <a:rPr lang="sl-SI" sz="2400" err="1">
                <a:solidFill>
                  <a:srgbClr val="FF0000"/>
                </a:solidFill>
              </a:rPr>
              <a:t>University</a:t>
            </a:r>
            <a:r>
              <a:rPr lang="sl-SI" sz="2400">
                <a:solidFill>
                  <a:srgbClr val="FF0000"/>
                </a:solidFill>
              </a:rPr>
              <a:t> </a:t>
            </a:r>
            <a:r>
              <a:rPr lang="sl-SI" sz="2400" err="1">
                <a:solidFill>
                  <a:srgbClr val="FF0000"/>
                </a:solidFill>
              </a:rPr>
              <a:t>Newspaper</a:t>
            </a:r>
            <a:r>
              <a:rPr lang="sl-SI" sz="2400">
                <a:solidFill>
                  <a:srgbClr val="FF0000"/>
                </a:solidFill>
              </a:rPr>
              <a:t> (</a:t>
            </a:r>
            <a:r>
              <a:rPr lang="sl-SI" sz="2400" err="1">
                <a:solidFill>
                  <a:srgbClr val="FF0000"/>
                </a:solidFill>
              </a:rPr>
              <a:t>January</a:t>
            </a:r>
            <a:r>
              <a:rPr lang="sl-SI" sz="2400">
                <a:solidFill>
                  <a:srgbClr val="FF0000"/>
                </a:solidFill>
              </a:rPr>
              <a:t> – </a:t>
            </a:r>
            <a:r>
              <a:rPr lang="sl-SI" sz="2400" err="1">
                <a:solidFill>
                  <a:srgbClr val="FF0000"/>
                </a:solidFill>
              </a:rPr>
              <a:t>February</a:t>
            </a:r>
            <a:r>
              <a:rPr lang="sl-SI" sz="2400">
                <a:solidFill>
                  <a:srgbClr val="FF0000"/>
                </a:solidFill>
              </a:rPr>
              <a:t> 2020)</a:t>
            </a:r>
            <a:endParaRPr lang="en-GB" sz="2400">
              <a:solidFill>
                <a:srgbClr val="FF0000"/>
              </a:solidFill>
            </a:endParaRPr>
          </a:p>
          <a:p>
            <a:r>
              <a:rPr lang="en-GB" sz="2400">
                <a:solidFill>
                  <a:srgbClr val="FF0000"/>
                </a:solidFill>
              </a:rPr>
              <a:t>Training proceedings from Training at UM, Maribor</a:t>
            </a:r>
            <a:endParaRPr lang="sl-SI" sz="2400">
              <a:solidFill>
                <a:srgbClr val="FF0000"/>
              </a:solidFill>
            </a:endParaRPr>
          </a:p>
        </p:txBody>
      </p:sp>
      <p:sp>
        <p:nvSpPr>
          <p:cNvPr id="4" name="Označba mesta noge 3">
            <a:extLst>
              <a:ext uri="{FF2B5EF4-FFF2-40B4-BE49-F238E27FC236}">
                <a16:creationId xmlns:a16="http://schemas.microsoft.com/office/drawing/2014/main" id="{690450F3-6FE0-46E8-9741-D5AF3D9742FE}"/>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756473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3BA72ED1-7506-4769-8C61-F16173FD6D9A}"/>
              </a:ext>
            </a:extLst>
          </p:cNvPr>
          <p:cNvPicPr>
            <a:picLocks noGrp="1" noChangeAspect="1"/>
          </p:cNvPicPr>
          <p:nvPr>
            <p:ph idx="1"/>
          </p:nvPr>
        </p:nvPicPr>
        <p:blipFill>
          <a:blip r:embed="rId2"/>
          <a:stretch>
            <a:fillRect/>
          </a:stretch>
        </p:blipFill>
        <p:spPr>
          <a:xfrm>
            <a:off x="0" y="136525"/>
            <a:ext cx="4983030" cy="3096344"/>
          </a:xfrm>
          <a:prstGeom prst="rect">
            <a:avLst/>
          </a:prstGeom>
        </p:spPr>
      </p:pic>
      <p:sp>
        <p:nvSpPr>
          <p:cNvPr id="4" name="Označba mesta noge 3">
            <a:extLst>
              <a:ext uri="{FF2B5EF4-FFF2-40B4-BE49-F238E27FC236}">
                <a16:creationId xmlns:a16="http://schemas.microsoft.com/office/drawing/2014/main" id="{1C482A0B-F1F7-4264-87C3-E482B13F24E6}"/>
              </a:ext>
            </a:extLst>
          </p:cNvPr>
          <p:cNvSpPr>
            <a:spLocks noGrp="1"/>
          </p:cNvSpPr>
          <p:nvPr>
            <p:ph type="ftr" sz="quarter" idx="11"/>
          </p:nvPr>
        </p:nvSpPr>
        <p:spPr/>
        <p:txBody>
          <a:bodyPr/>
          <a:lstStyle/>
          <a:p>
            <a:r>
              <a:rPr lang="en-GB"/>
              <a:t>Kick-off Meeting, Montenegro, February 2019</a:t>
            </a:r>
          </a:p>
        </p:txBody>
      </p:sp>
      <p:sp>
        <p:nvSpPr>
          <p:cNvPr id="7" name="PoljeZBesedilom 6">
            <a:extLst>
              <a:ext uri="{FF2B5EF4-FFF2-40B4-BE49-F238E27FC236}">
                <a16:creationId xmlns:a16="http://schemas.microsoft.com/office/drawing/2014/main" id="{4A517B4F-7AD2-40EA-B46E-718DD93533E3}"/>
              </a:ext>
            </a:extLst>
          </p:cNvPr>
          <p:cNvSpPr txBox="1"/>
          <p:nvPr/>
        </p:nvSpPr>
        <p:spPr>
          <a:xfrm>
            <a:off x="251520" y="3789040"/>
            <a:ext cx="3600400" cy="1246495"/>
          </a:xfrm>
          <a:prstGeom prst="rect">
            <a:avLst/>
          </a:prstGeom>
          <a:noFill/>
        </p:spPr>
        <p:txBody>
          <a:bodyPr wrap="square" rtlCol="0">
            <a:spAutoFit/>
          </a:bodyPr>
          <a:lstStyle/>
          <a:p>
            <a:pPr algn="ctr"/>
            <a:r>
              <a:rPr lang="sl-SI" sz="2500" err="1">
                <a:solidFill>
                  <a:srgbClr val="002060"/>
                </a:solidFill>
              </a:rPr>
              <a:t>Facts</a:t>
            </a:r>
            <a:r>
              <a:rPr lang="sl-SI" sz="2500">
                <a:solidFill>
                  <a:srgbClr val="002060"/>
                </a:solidFill>
              </a:rPr>
              <a:t> </a:t>
            </a:r>
            <a:r>
              <a:rPr lang="sl-SI" sz="2500" err="1">
                <a:solidFill>
                  <a:srgbClr val="002060"/>
                </a:solidFill>
              </a:rPr>
              <a:t>about</a:t>
            </a:r>
            <a:r>
              <a:rPr lang="sl-SI" sz="2500">
                <a:solidFill>
                  <a:srgbClr val="002060"/>
                </a:solidFill>
              </a:rPr>
              <a:t> </a:t>
            </a:r>
            <a:r>
              <a:rPr lang="sl-SI" sz="2500" err="1">
                <a:solidFill>
                  <a:srgbClr val="002060"/>
                </a:solidFill>
              </a:rPr>
              <a:t>the</a:t>
            </a:r>
            <a:r>
              <a:rPr lang="sl-SI" sz="2500">
                <a:solidFill>
                  <a:srgbClr val="002060"/>
                </a:solidFill>
              </a:rPr>
              <a:t> MARDS </a:t>
            </a:r>
            <a:r>
              <a:rPr lang="sl-SI" sz="2500" err="1">
                <a:solidFill>
                  <a:srgbClr val="002060"/>
                </a:solidFill>
              </a:rPr>
              <a:t>project</a:t>
            </a:r>
            <a:r>
              <a:rPr lang="sl-SI" sz="2500">
                <a:solidFill>
                  <a:srgbClr val="002060"/>
                </a:solidFill>
              </a:rPr>
              <a:t> on </a:t>
            </a:r>
            <a:r>
              <a:rPr lang="sl-SI" sz="2500" err="1">
                <a:solidFill>
                  <a:srgbClr val="002060"/>
                </a:solidFill>
              </a:rPr>
              <a:t>the</a:t>
            </a:r>
            <a:r>
              <a:rPr lang="sl-SI" sz="2500">
                <a:solidFill>
                  <a:srgbClr val="002060"/>
                </a:solidFill>
              </a:rPr>
              <a:t> UM </a:t>
            </a:r>
            <a:r>
              <a:rPr lang="sl-SI" sz="2500" err="1">
                <a:solidFill>
                  <a:srgbClr val="002060"/>
                </a:solidFill>
              </a:rPr>
              <a:t>web</a:t>
            </a:r>
            <a:r>
              <a:rPr lang="sl-SI" sz="2500">
                <a:solidFill>
                  <a:srgbClr val="002060"/>
                </a:solidFill>
              </a:rPr>
              <a:t> </a:t>
            </a:r>
            <a:r>
              <a:rPr lang="sl-SI" sz="2500" err="1">
                <a:solidFill>
                  <a:srgbClr val="002060"/>
                </a:solidFill>
              </a:rPr>
              <a:t>page</a:t>
            </a:r>
            <a:r>
              <a:rPr lang="sl-SI" sz="2500">
                <a:solidFill>
                  <a:srgbClr val="002060"/>
                </a:solidFill>
              </a:rPr>
              <a:t> </a:t>
            </a:r>
          </a:p>
        </p:txBody>
      </p:sp>
      <p:pic>
        <p:nvPicPr>
          <p:cNvPr id="8" name="Slika 7">
            <a:extLst>
              <a:ext uri="{FF2B5EF4-FFF2-40B4-BE49-F238E27FC236}">
                <a16:creationId xmlns:a16="http://schemas.microsoft.com/office/drawing/2014/main" id="{A3BE714F-3B6D-4853-8189-75381360AF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0827" y="2462929"/>
            <a:ext cx="4963173" cy="3566254"/>
          </a:xfrm>
          <a:prstGeom prst="rect">
            <a:avLst/>
          </a:prstGeom>
        </p:spPr>
      </p:pic>
    </p:spTree>
    <p:extLst>
      <p:ext uri="{BB962C8B-B14F-4D97-AF65-F5344CB8AC3E}">
        <p14:creationId xmlns:p14="http://schemas.microsoft.com/office/powerpoint/2010/main" val="1968893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značba mesta vsebine 5" descr="Slika, ki vsebuje besede miza&#10;&#10;Opis je samodejno ustvarjen">
            <a:extLst>
              <a:ext uri="{FF2B5EF4-FFF2-40B4-BE49-F238E27FC236}">
                <a16:creationId xmlns:a16="http://schemas.microsoft.com/office/drawing/2014/main" id="{58E1614C-22DF-4CF7-83F7-3A0AB45634B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15515" y="1109724"/>
            <a:ext cx="3744417" cy="2808312"/>
          </a:xfrm>
        </p:spPr>
      </p:pic>
      <p:sp>
        <p:nvSpPr>
          <p:cNvPr id="4" name="Označba mesta noge 3">
            <a:extLst>
              <a:ext uri="{FF2B5EF4-FFF2-40B4-BE49-F238E27FC236}">
                <a16:creationId xmlns:a16="http://schemas.microsoft.com/office/drawing/2014/main" id="{BF9FE6A6-FE5E-4607-A144-D18F79AA2DD0}"/>
              </a:ext>
            </a:extLst>
          </p:cNvPr>
          <p:cNvSpPr>
            <a:spLocks noGrp="1"/>
          </p:cNvSpPr>
          <p:nvPr>
            <p:ph type="ftr" sz="quarter" idx="11"/>
          </p:nvPr>
        </p:nvSpPr>
        <p:spPr/>
        <p:txBody>
          <a:bodyPr/>
          <a:lstStyle/>
          <a:p>
            <a:r>
              <a:rPr lang="en-GB"/>
              <a:t>Kick-off Meeting, Montenegro, February 2019</a:t>
            </a:r>
          </a:p>
        </p:txBody>
      </p:sp>
      <p:sp>
        <p:nvSpPr>
          <p:cNvPr id="8" name="PoljeZBesedilom 7">
            <a:extLst>
              <a:ext uri="{FF2B5EF4-FFF2-40B4-BE49-F238E27FC236}">
                <a16:creationId xmlns:a16="http://schemas.microsoft.com/office/drawing/2014/main" id="{0EC2C11D-023C-4CC3-9686-82CE927F80AE}"/>
              </a:ext>
            </a:extLst>
          </p:cNvPr>
          <p:cNvSpPr txBox="1"/>
          <p:nvPr/>
        </p:nvSpPr>
        <p:spPr>
          <a:xfrm>
            <a:off x="3923928" y="1052736"/>
            <a:ext cx="4752528" cy="1246495"/>
          </a:xfrm>
          <a:prstGeom prst="rect">
            <a:avLst/>
          </a:prstGeom>
          <a:noFill/>
        </p:spPr>
        <p:txBody>
          <a:bodyPr wrap="square" rtlCol="0">
            <a:spAutoFit/>
          </a:bodyPr>
          <a:lstStyle/>
          <a:p>
            <a:pPr algn="ctr"/>
            <a:r>
              <a:rPr lang="sl-SI" sz="2500" err="1">
                <a:solidFill>
                  <a:srgbClr val="002060"/>
                </a:solidFill>
              </a:rPr>
              <a:t>Presentation</a:t>
            </a:r>
            <a:r>
              <a:rPr lang="sl-SI" sz="2500">
                <a:solidFill>
                  <a:srgbClr val="002060"/>
                </a:solidFill>
              </a:rPr>
              <a:t> </a:t>
            </a:r>
            <a:r>
              <a:rPr lang="sl-SI" sz="2500" err="1">
                <a:solidFill>
                  <a:srgbClr val="002060"/>
                </a:solidFill>
              </a:rPr>
              <a:t>of</a:t>
            </a:r>
            <a:r>
              <a:rPr lang="sl-SI" sz="2500">
                <a:solidFill>
                  <a:srgbClr val="002060"/>
                </a:solidFill>
              </a:rPr>
              <a:t> </a:t>
            </a:r>
            <a:r>
              <a:rPr lang="sl-SI" sz="2500" err="1">
                <a:solidFill>
                  <a:srgbClr val="002060"/>
                </a:solidFill>
              </a:rPr>
              <a:t>the</a:t>
            </a:r>
            <a:r>
              <a:rPr lang="sl-SI" sz="2500">
                <a:solidFill>
                  <a:srgbClr val="002060"/>
                </a:solidFill>
              </a:rPr>
              <a:t> MARDS </a:t>
            </a:r>
            <a:r>
              <a:rPr lang="sl-SI" sz="2500" err="1">
                <a:solidFill>
                  <a:srgbClr val="002060"/>
                </a:solidFill>
              </a:rPr>
              <a:t>project</a:t>
            </a:r>
            <a:r>
              <a:rPr lang="sl-SI" sz="2500">
                <a:solidFill>
                  <a:srgbClr val="002060"/>
                </a:solidFill>
              </a:rPr>
              <a:t> at </a:t>
            </a:r>
            <a:r>
              <a:rPr lang="sl-SI" sz="2500" err="1">
                <a:solidFill>
                  <a:srgbClr val="002060"/>
                </a:solidFill>
              </a:rPr>
              <a:t>the</a:t>
            </a:r>
            <a:r>
              <a:rPr lang="sl-SI" sz="2500">
                <a:solidFill>
                  <a:srgbClr val="002060"/>
                </a:solidFill>
              </a:rPr>
              <a:t> </a:t>
            </a:r>
            <a:r>
              <a:rPr lang="en-GB" sz="2500">
                <a:solidFill>
                  <a:srgbClr val="002060"/>
                </a:solidFill>
              </a:rPr>
              <a:t>Career</a:t>
            </a:r>
            <a:r>
              <a:rPr lang="sl-SI" sz="2500">
                <a:solidFill>
                  <a:srgbClr val="002060"/>
                </a:solidFill>
              </a:rPr>
              <a:t> fair at </a:t>
            </a:r>
            <a:r>
              <a:rPr lang="sl-SI" sz="2500" err="1">
                <a:solidFill>
                  <a:srgbClr val="002060"/>
                </a:solidFill>
              </a:rPr>
              <a:t>the</a:t>
            </a:r>
            <a:r>
              <a:rPr lang="sl-SI" sz="2500">
                <a:solidFill>
                  <a:srgbClr val="002060"/>
                </a:solidFill>
              </a:rPr>
              <a:t> </a:t>
            </a:r>
            <a:r>
              <a:rPr lang="sl-SI" sz="2500" err="1">
                <a:solidFill>
                  <a:srgbClr val="002060"/>
                </a:solidFill>
              </a:rPr>
              <a:t>University</a:t>
            </a:r>
            <a:r>
              <a:rPr lang="sl-SI" sz="2500">
                <a:solidFill>
                  <a:srgbClr val="002060"/>
                </a:solidFill>
              </a:rPr>
              <a:t> </a:t>
            </a:r>
            <a:r>
              <a:rPr lang="sl-SI" sz="2500" err="1">
                <a:solidFill>
                  <a:srgbClr val="002060"/>
                </a:solidFill>
              </a:rPr>
              <a:t>of</a:t>
            </a:r>
            <a:r>
              <a:rPr lang="sl-SI" sz="2500">
                <a:solidFill>
                  <a:srgbClr val="002060"/>
                </a:solidFill>
              </a:rPr>
              <a:t> Maribor, April 17, 2019. </a:t>
            </a:r>
          </a:p>
        </p:txBody>
      </p:sp>
    </p:spTree>
    <p:extLst>
      <p:ext uri="{BB962C8B-B14F-4D97-AF65-F5344CB8AC3E}">
        <p14:creationId xmlns:p14="http://schemas.microsoft.com/office/powerpoint/2010/main" val="224630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B0DF-10F8-44BB-B0A8-2F65CB78DB34}"/>
              </a:ext>
            </a:extLst>
          </p:cNvPr>
          <p:cNvSpPr>
            <a:spLocks noGrp="1"/>
          </p:cNvSpPr>
          <p:nvPr>
            <p:ph type="title"/>
          </p:nvPr>
        </p:nvSpPr>
        <p:spPr>
          <a:xfrm>
            <a:off x="457200" y="274638"/>
            <a:ext cx="8229600" cy="457199"/>
          </a:xfrm>
        </p:spPr>
        <p:txBody>
          <a:bodyPr>
            <a:noAutofit/>
          </a:bodyPr>
          <a:lstStyle/>
          <a:p>
            <a:r>
              <a:rPr lang="en-GB" sz="2800" b="1">
                <a:solidFill>
                  <a:srgbClr val="002060"/>
                </a:solidFill>
              </a:rPr>
              <a:t>WP 5 -  QUALITY MONITORING AND CONTROL</a:t>
            </a:r>
            <a:endParaRPr lang="en-GB" sz="2800"/>
          </a:p>
        </p:txBody>
      </p:sp>
      <p:sp>
        <p:nvSpPr>
          <p:cNvPr id="4" name="Označba mesta noge 3">
            <a:extLst>
              <a:ext uri="{FF2B5EF4-FFF2-40B4-BE49-F238E27FC236}">
                <a16:creationId xmlns:a16="http://schemas.microsoft.com/office/drawing/2014/main" id="{38742CD9-B0B4-48F2-B144-B4240B92311D}"/>
              </a:ext>
            </a:extLst>
          </p:cNvPr>
          <p:cNvSpPr>
            <a:spLocks noGrp="1"/>
          </p:cNvSpPr>
          <p:nvPr>
            <p:ph type="ftr" sz="quarter" idx="11"/>
          </p:nvPr>
        </p:nvSpPr>
        <p:spPr/>
        <p:txBody>
          <a:bodyPr/>
          <a:lstStyle/>
          <a:p>
            <a:r>
              <a:rPr lang="en-GB"/>
              <a:t>Kick-off Meeting, Montenegro, February 2019</a:t>
            </a:r>
          </a:p>
        </p:txBody>
      </p:sp>
      <p:pic>
        <p:nvPicPr>
          <p:cNvPr id="8" name="Slika 14" descr="Slika, ki vsebuje besede posnetek zaslona&#10;&#10;Opis, ustvarjen z zelo visoko stopnjo zanesljivosti.">
            <a:extLst>
              <a:ext uri="{FF2B5EF4-FFF2-40B4-BE49-F238E27FC236}">
                <a16:creationId xmlns:a16="http://schemas.microsoft.com/office/drawing/2014/main" id="{6DAE9C03-EC79-4983-809F-92DE945D12F5}"/>
              </a:ext>
            </a:extLst>
          </p:cNvPr>
          <p:cNvPicPr/>
          <p:nvPr/>
        </p:nvPicPr>
        <p:blipFill>
          <a:blip r:embed="rId2"/>
          <a:stretch>
            <a:fillRect/>
          </a:stretch>
        </p:blipFill>
        <p:spPr>
          <a:xfrm>
            <a:off x="3076" y="1700808"/>
            <a:ext cx="3695277" cy="2904792"/>
          </a:xfrm>
          <a:prstGeom prst="rect">
            <a:avLst/>
          </a:prstGeom>
        </p:spPr>
      </p:pic>
      <p:pic>
        <p:nvPicPr>
          <p:cNvPr id="9" name="Picture 8">
            <a:extLst>
              <a:ext uri="{FF2B5EF4-FFF2-40B4-BE49-F238E27FC236}">
                <a16:creationId xmlns:a16="http://schemas.microsoft.com/office/drawing/2014/main" id="{CE420B6F-787C-413B-A1A6-5C7B160389B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6797" y="1196752"/>
            <a:ext cx="4792980" cy="3644900"/>
          </a:xfrm>
          <a:prstGeom prst="rect">
            <a:avLst/>
          </a:prstGeom>
          <a:noFill/>
          <a:ln w="9525">
            <a:noFill/>
            <a:miter lim="800000"/>
            <a:headEnd/>
            <a:tailEnd/>
          </a:ln>
        </p:spPr>
      </p:pic>
    </p:spTree>
    <p:extLst>
      <p:ext uri="{BB962C8B-B14F-4D97-AF65-F5344CB8AC3E}">
        <p14:creationId xmlns:p14="http://schemas.microsoft.com/office/powerpoint/2010/main" val="1967868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B74E5CC9-AD2D-449C-B903-399AFD25429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136525"/>
            <a:ext cx="4128990" cy="4804643"/>
          </a:xfrm>
          <a:prstGeom prst="rect">
            <a:avLst/>
          </a:prstGeom>
        </p:spPr>
      </p:pic>
      <p:sp>
        <p:nvSpPr>
          <p:cNvPr id="4" name="Označba mesta noge 3">
            <a:extLst>
              <a:ext uri="{FF2B5EF4-FFF2-40B4-BE49-F238E27FC236}">
                <a16:creationId xmlns:a16="http://schemas.microsoft.com/office/drawing/2014/main" id="{0669D768-43BF-438F-B4D4-864EB239D78D}"/>
              </a:ext>
            </a:extLst>
          </p:cNvPr>
          <p:cNvSpPr>
            <a:spLocks noGrp="1"/>
          </p:cNvSpPr>
          <p:nvPr>
            <p:ph type="ftr" sz="quarter" idx="11"/>
          </p:nvPr>
        </p:nvSpPr>
        <p:spPr/>
        <p:txBody>
          <a:bodyPr/>
          <a:lstStyle/>
          <a:p>
            <a:r>
              <a:rPr lang="en-GB"/>
              <a:t>Kick-off Meeting, Montenegro, February 2019</a:t>
            </a:r>
          </a:p>
        </p:txBody>
      </p:sp>
      <p:pic>
        <p:nvPicPr>
          <p:cNvPr id="6" name="Slika 5">
            <a:extLst>
              <a:ext uri="{FF2B5EF4-FFF2-40B4-BE49-F238E27FC236}">
                <a16:creationId xmlns:a16="http://schemas.microsoft.com/office/drawing/2014/main" id="{80902FDF-AF7A-4EE5-A9C9-7E642C404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984" y="361773"/>
            <a:ext cx="4288310" cy="4890601"/>
          </a:xfrm>
          <a:prstGeom prst="rect">
            <a:avLst/>
          </a:prstGeom>
        </p:spPr>
      </p:pic>
      <p:sp>
        <p:nvSpPr>
          <p:cNvPr id="7" name="PoljeZBesedilom 6">
            <a:extLst>
              <a:ext uri="{FF2B5EF4-FFF2-40B4-BE49-F238E27FC236}">
                <a16:creationId xmlns:a16="http://schemas.microsoft.com/office/drawing/2014/main" id="{1679BDD2-5352-4AEC-B4D5-C8617529E4B0}"/>
              </a:ext>
            </a:extLst>
          </p:cNvPr>
          <p:cNvSpPr txBox="1"/>
          <p:nvPr/>
        </p:nvSpPr>
        <p:spPr>
          <a:xfrm>
            <a:off x="1464186" y="5279427"/>
            <a:ext cx="5688632" cy="477054"/>
          </a:xfrm>
          <a:prstGeom prst="rect">
            <a:avLst/>
          </a:prstGeom>
          <a:noFill/>
        </p:spPr>
        <p:txBody>
          <a:bodyPr wrap="square" rtlCol="0">
            <a:spAutoFit/>
          </a:bodyPr>
          <a:lstStyle/>
          <a:p>
            <a:r>
              <a:rPr lang="sl-SI" sz="2500" err="1">
                <a:solidFill>
                  <a:srgbClr val="002060"/>
                </a:solidFill>
              </a:rPr>
              <a:t>Articles</a:t>
            </a:r>
            <a:r>
              <a:rPr lang="sl-SI" sz="2500">
                <a:solidFill>
                  <a:srgbClr val="002060"/>
                </a:solidFill>
              </a:rPr>
              <a:t> in </a:t>
            </a:r>
            <a:r>
              <a:rPr lang="sl-SI" sz="2500" err="1">
                <a:solidFill>
                  <a:srgbClr val="002060"/>
                </a:solidFill>
              </a:rPr>
              <a:t>the</a:t>
            </a:r>
            <a:r>
              <a:rPr lang="sl-SI" sz="2500">
                <a:solidFill>
                  <a:srgbClr val="002060"/>
                </a:solidFill>
              </a:rPr>
              <a:t> UM </a:t>
            </a:r>
            <a:r>
              <a:rPr lang="sl-SI" sz="2500" err="1">
                <a:solidFill>
                  <a:srgbClr val="002060"/>
                </a:solidFill>
              </a:rPr>
              <a:t>Newsletters</a:t>
            </a:r>
            <a:r>
              <a:rPr lang="sl-SI" sz="2500">
                <a:solidFill>
                  <a:srgbClr val="002060"/>
                </a:solidFill>
              </a:rPr>
              <a:t> </a:t>
            </a:r>
          </a:p>
        </p:txBody>
      </p:sp>
    </p:spTree>
    <p:extLst>
      <p:ext uri="{BB962C8B-B14F-4D97-AF65-F5344CB8AC3E}">
        <p14:creationId xmlns:p14="http://schemas.microsoft.com/office/powerpoint/2010/main" val="135246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18CB3C-41AD-46D6-A8BA-17E74D2D0C1A}"/>
              </a:ext>
            </a:extLst>
          </p:cNvPr>
          <p:cNvSpPr>
            <a:spLocks noGrp="1"/>
          </p:cNvSpPr>
          <p:nvPr>
            <p:ph type="title"/>
          </p:nvPr>
        </p:nvSpPr>
        <p:spPr>
          <a:xfrm>
            <a:off x="421965" y="10667"/>
            <a:ext cx="8229600" cy="1143000"/>
          </a:xfrm>
        </p:spPr>
        <p:txBody>
          <a:bodyPr>
            <a:normAutofit/>
          </a:bodyPr>
          <a:lstStyle/>
          <a:p>
            <a:pPr algn="l"/>
            <a:r>
              <a:rPr lang="sl-SI" sz="3200" b="1">
                <a:solidFill>
                  <a:srgbClr val="002060"/>
                </a:solidFill>
              </a:rPr>
              <a:t>WP 8 -  MANAGEMENT</a:t>
            </a:r>
          </a:p>
        </p:txBody>
      </p:sp>
      <p:sp>
        <p:nvSpPr>
          <p:cNvPr id="3" name="Označba mesta vsebine 2">
            <a:extLst>
              <a:ext uri="{FF2B5EF4-FFF2-40B4-BE49-F238E27FC236}">
                <a16:creationId xmlns:a16="http://schemas.microsoft.com/office/drawing/2014/main" id="{AB1ECE7C-BBDD-41CC-A7B5-A0BACBEE5FCC}"/>
              </a:ext>
            </a:extLst>
          </p:cNvPr>
          <p:cNvSpPr>
            <a:spLocks noGrp="1"/>
          </p:cNvSpPr>
          <p:nvPr>
            <p:ph idx="1"/>
          </p:nvPr>
        </p:nvSpPr>
        <p:spPr>
          <a:xfrm>
            <a:off x="457200" y="1268760"/>
            <a:ext cx="8229600" cy="4857403"/>
          </a:xfrm>
        </p:spPr>
        <p:txBody>
          <a:bodyPr vert="horz" lIns="91440" tIns="45720" rIns="91440" bIns="45720" rtlCol="0" anchor="t">
            <a:normAutofit fontScale="92500" lnSpcReduction="20000"/>
          </a:bodyPr>
          <a:lstStyle/>
          <a:p>
            <a:r>
              <a:rPr lang="en-GB" sz="2400" dirty="0">
                <a:solidFill>
                  <a:srgbClr val="002060"/>
                </a:solidFill>
              </a:rPr>
              <a:t>Participation of the UM project team in Kick-off meeting in Podgorica and in Vienna</a:t>
            </a:r>
          </a:p>
          <a:p>
            <a:endParaRPr lang="en-GB" sz="2400" dirty="0">
              <a:solidFill>
                <a:srgbClr val="002060"/>
              </a:solidFill>
            </a:endParaRPr>
          </a:p>
          <a:p>
            <a:r>
              <a:rPr lang="en-GB" sz="2400" dirty="0">
                <a:solidFill>
                  <a:srgbClr val="002060"/>
                </a:solidFill>
              </a:rPr>
              <a:t>Preparation of the reporting documents and uploading them on the project common place</a:t>
            </a:r>
            <a:endParaRPr lang="en-GB" sz="2400" dirty="0">
              <a:solidFill>
                <a:srgbClr val="002060"/>
              </a:solidFill>
              <a:cs typeface="Calibri"/>
            </a:endParaRPr>
          </a:p>
          <a:p>
            <a:endParaRPr lang="en-GB" sz="2400" dirty="0">
              <a:solidFill>
                <a:srgbClr val="002060"/>
              </a:solidFill>
            </a:endParaRPr>
          </a:p>
          <a:p>
            <a:r>
              <a:rPr lang="en-GB" sz="2400" dirty="0">
                <a:solidFill>
                  <a:srgbClr val="002060"/>
                </a:solidFill>
              </a:rPr>
              <a:t>Coordinating the UM project activities</a:t>
            </a:r>
            <a:endParaRPr lang="en-GB" sz="2400" dirty="0">
              <a:solidFill>
                <a:srgbClr val="002060"/>
              </a:solidFill>
              <a:cs typeface="Calibri"/>
            </a:endParaRPr>
          </a:p>
          <a:p>
            <a:endParaRPr lang="en-GB" sz="2400" dirty="0">
              <a:solidFill>
                <a:srgbClr val="002060"/>
              </a:solidFill>
            </a:endParaRPr>
          </a:p>
          <a:p>
            <a:r>
              <a:rPr lang="en-GB" sz="2400" dirty="0">
                <a:solidFill>
                  <a:srgbClr val="002060"/>
                </a:solidFill>
              </a:rPr>
              <a:t>Monitoring the financial issues</a:t>
            </a:r>
            <a:endParaRPr lang="en-GB" sz="2400" dirty="0">
              <a:solidFill>
                <a:srgbClr val="002060"/>
              </a:solidFill>
              <a:cs typeface="Calibri"/>
            </a:endParaRPr>
          </a:p>
          <a:p>
            <a:endParaRPr lang="en-GB" sz="2400" dirty="0">
              <a:solidFill>
                <a:srgbClr val="002060"/>
              </a:solidFill>
            </a:endParaRPr>
          </a:p>
          <a:p>
            <a:r>
              <a:rPr lang="en-GB" sz="2400" dirty="0">
                <a:solidFill>
                  <a:srgbClr val="002060"/>
                </a:solidFill>
              </a:rPr>
              <a:t>Communication with Coordinator and with UM team members</a:t>
            </a:r>
            <a:endParaRPr lang="en-GB" sz="2400" dirty="0">
              <a:solidFill>
                <a:srgbClr val="002060"/>
              </a:solidFill>
              <a:cs typeface="Calibri"/>
            </a:endParaRPr>
          </a:p>
          <a:p>
            <a:endParaRPr lang="en-GB" sz="2400" dirty="0">
              <a:solidFill>
                <a:srgbClr val="002060"/>
              </a:solidFill>
              <a:cs typeface="Calibri"/>
            </a:endParaRPr>
          </a:p>
          <a:p>
            <a:r>
              <a:rPr lang="en-GB" sz="2400" dirty="0">
                <a:solidFill>
                  <a:srgbClr val="002060"/>
                </a:solidFill>
                <a:cs typeface="Calibri"/>
              </a:rPr>
              <a:t>Preparation of the bilateral contract for performing PhD courses</a:t>
            </a:r>
            <a:r>
              <a:rPr lang="sl-SI" sz="2400" dirty="0">
                <a:solidFill>
                  <a:srgbClr val="002060"/>
                </a:solidFill>
                <a:cs typeface="Calibri"/>
              </a:rPr>
              <a:t> – University of Maribor and University of Montenegro</a:t>
            </a:r>
            <a:endParaRPr lang="en-GB" sz="2400" dirty="0">
              <a:solidFill>
                <a:srgbClr val="002060"/>
              </a:solidFill>
              <a:cs typeface="Calibri"/>
            </a:endParaRPr>
          </a:p>
          <a:p>
            <a:endParaRPr lang="sl-SI" dirty="0">
              <a:cs typeface="Calibri"/>
            </a:endParaRPr>
          </a:p>
        </p:txBody>
      </p:sp>
      <p:sp>
        <p:nvSpPr>
          <p:cNvPr id="4" name="Označba mesta noge 3">
            <a:extLst>
              <a:ext uri="{FF2B5EF4-FFF2-40B4-BE49-F238E27FC236}">
                <a16:creationId xmlns:a16="http://schemas.microsoft.com/office/drawing/2014/main" id="{894287A5-D9C8-4209-B450-C5E412AD319F}"/>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5468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659D9A7-3546-4BD9-A783-A31FE591DB4B}"/>
              </a:ext>
            </a:extLst>
          </p:cNvPr>
          <p:cNvSpPr>
            <a:spLocks noGrp="1"/>
          </p:cNvSpPr>
          <p:nvPr>
            <p:ph idx="1"/>
          </p:nvPr>
        </p:nvSpPr>
        <p:spPr>
          <a:xfrm>
            <a:off x="539552" y="404665"/>
            <a:ext cx="8229600" cy="5544616"/>
          </a:xfrm>
        </p:spPr>
        <p:txBody>
          <a:bodyPr vert="horz" lIns="91440" tIns="45720" rIns="91440" bIns="45720" rtlCol="0" anchor="t">
            <a:normAutofit fontScale="85000" lnSpcReduction="20000"/>
          </a:bodyPr>
          <a:lstStyle/>
          <a:p>
            <a:pPr marL="0" indent="0" algn="ctr">
              <a:buNone/>
            </a:pPr>
            <a:r>
              <a:rPr lang="en-GB" b="1">
                <a:solidFill>
                  <a:srgbClr val="002060"/>
                </a:solidFill>
              </a:rPr>
              <a:t>WP 5 -  QUALITY</a:t>
            </a:r>
          </a:p>
          <a:p>
            <a:r>
              <a:rPr lang="en-GB" b="1">
                <a:solidFill>
                  <a:srgbClr val="00B050"/>
                </a:solidFill>
              </a:rPr>
              <a:t>Quality plan</a:t>
            </a:r>
            <a:endParaRPr lang="en-GB" b="1">
              <a:solidFill>
                <a:srgbClr val="00B050"/>
              </a:solidFill>
              <a:cs typeface="Calibri"/>
            </a:endParaRPr>
          </a:p>
          <a:p>
            <a:r>
              <a:rPr lang="en-GB" b="1">
                <a:solidFill>
                  <a:srgbClr val="00B050"/>
                </a:solidFill>
              </a:rPr>
              <a:t>Quality monitoring questionnaires for: </a:t>
            </a:r>
            <a:endParaRPr lang="en-GB" b="1">
              <a:solidFill>
                <a:srgbClr val="00B050"/>
              </a:solidFill>
              <a:cs typeface="Calibri"/>
            </a:endParaRPr>
          </a:p>
          <a:p>
            <a:pPr lvl="1"/>
            <a:r>
              <a:rPr lang="en-GB">
                <a:solidFill>
                  <a:srgbClr val="002060"/>
                </a:solidFill>
              </a:rPr>
              <a:t>project meetings (Podgorica and Kotor)</a:t>
            </a:r>
            <a:endParaRPr lang="en-GB">
              <a:solidFill>
                <a:srgbClr val="002060"/>
              </a:solidFill>
              <a:cs typeface="Calibri"/>
            </a:endParaRPr>
          </a:p>
          <a:p>
            <a:pPr lvl="1"/>
            <a:r>
              <a:rPr lang="en-GB">
                <a:solidFill>
                  <a:srgbClr val="002060"/>
                </a:solidFill>
              </a:rPr>
              <a:t>project trainings (Vienna, Dubrovnik, </a:t>
            </a:r>
            <a:r>
              <a:rPr lang="en-GB" err="1">
                <a:solidFill>
                  <a:srgbClr val="002060"/>
                </a:solidFill>
              </a:rPr>
              <a:t>Banska</a:t>
            </a:r>
            <a:r>
              <a:rPr lang="en-GB">
                <a:solidFill>
                  <a:srgbClr val="002060"/>
                </a:solidFill>
              </a:rPr>
              <a:t> Bistrica and Maribor)</a:t>
            </a:r>
            <a:endParaRPr lang="en-GB">
              <a:solidFill>
                <a:srgbClr val="002060"/>
              </a:solidFill>
              <a:cs typeface="Calibri"/>
            </a:endParaRPr>
          </a:p>
          <a:p>
            <a:pPr lvl="1"/>
            <a:r>
              <a:rPr lang="en-GB">
                <a:solidFill>
                  <a:srgbClr val="002060"/>
                </a:solidFill>
              </a:rPr>
              <a:t>evaluation of project implementation</a:t>
            </a:r>
            <a:endParaRPr lang="en-GB">
              <a:solidFill>
                <a:srgbClr val="002060"/>
              </a:solidFill>
              <a:cs typeface="Calibri"/>
            </a:endParaRPr>
          </a:p>
          <a:p>
            <a:r>
              <a:rPr lang="en-GB" b="1">
                <a:solidFill>
                  <a:srgbClr val="00B050"/>
                </a:solidFill>
              </a:rPr>
              <a:t>Analysis of results on questionnaires</a:t>
            </a:r>
            <a:endParaRPr lang="en-GB" b="1">
              <a:solidFill>
                <a:srgbClr val="00B050"/>
              </a:solidFill>
              <a:cs typeface="Calibri"/>
            </a:endParaRPr>
          </a:p>
          <a:p>
            <a:r>
              <a:rPr lang="en-GB" b="1">
                <a:solidFill>
                  <a:srgbClr val="00B050"/>
                </a:solidFill>
              </a:rPr>
              <a:t>Tender for subcontracting external QC experts</a:t>
            </a:r>
            <a:endParaRPr lang="en-GB" b="1">
              <a:solidFill>
                <a:srgbClr val="00B050"/>
              </a:solidFill>
              <a:cs typeface="Calibri"/>
            </a:endParaRPr>
          </a:p>
          <a:p>
            <a:r>
              <a:rPr lang="en-GB" b="1">
                <a:solidFill>
                  <a:srgbClr val="00B050"/>
                </a:solidFill>
                <a:cs typeface="Calibri"/>
              </a:rPr>
              <a:t>Providing 6 PhD courses with content from UM</a:t>
            </a:r>
            <a:endParaRPr lang="en-GB" b="1">
              <a:solidFill>
                <a:srgbClr val="00B050"/>
              </a:solidFill>
            </a:endParaRPr>
          </a:p>
          <a:p>
            <a:r>
              <a:rPr lang="en-GB" b="1">
                <a:solidFill>
                  <a:schemeClr val="accent6"/>
                </a:solidFill>
              </a:rPr>
              <a:t>Evaluation of deliverables</a:t>
            </a:r>
            <a:endParaRPr lang="en-GB" b="1">
              <a:solidFill>
                <a:schemeClr val="accent6"/>
              </a:solidFill>
              <a:cs typeface="Calibri"/>
            </a:endParaRPr>
          </a:p>
          <a:p>
            <a:r>
              <a:rPr lang="en-GB" b="1">
                <a:solidFill>
                  <a:schemeClr val="accent6"/>
                </a:solidFill>
              </a:rPr>
              <a:t>Evaluation of equipment</a:t>
            </a:r>
            <a:endParaRPr lang="en-GB" b="1">
              <a:solidFill>
                <a:schemeClr val="accent6"/>
              </a:solidFill>
              <a:cs typeface="Calibri"/>
            </a:endParaRPr>
          </a:p>
          <a:p>
            <a:r>
              <a:rPr lang="en-GB" b="1">
                <a:solidFill>
                  <a:schemeClr val="accent6"/>
                </a:solidFill>
              </a:rPr>
              <a:t>Evaluation of dissemination activities</a:t>
            </a:r>
            <a:endParaRPr lang="en-GB" b="1">
              <a:solidFill>
                <a:schemeClr val="accent6"/>
              </a:solidFill>
              <a:cs typeface="Calibri"/>
            </a:endParaRPr>
          </a:p>
          <a:p>
            <a:r>
              <a:rPr lang="en-GB" b="1">
                <a:solidFill>
                  <a:schemeClr val="accent6"/>
                </a:solidFill>
                <a:cs typeface="Calibri"/>
              </a:rPr>
              <a:t>Meeting and conclusions from QMC group</a:t>
            </a:r>
          </a:p>
          <a:p>
            <a:endParaRPr lang="en-GB" b="1">
              <a:solidFill>
                <a:srgbClr val="F79646"/>
              </a:solidFill>
              <a:cs typeface="Calibri"/>
            </a:endParaRPr>
          </a:p>
          <a:p>
            <a:pPr marL="0" indent="0">
              <a:buNone/>
            </a:pPr>
            <a:endParaRPr lang="en-GB">
              <a:cs typeface="Calibri"/>
            </a:endParaRPr>
          </a:p>
        </p:txBody>
      </p:sp>
      <p:sp>
        <p:nvSpPr>
          <p:cNvPr id="4" name="Označba mesta noge 3">
            <a:extLst>
              <a:ext uri="{FF2B5EF4-FFF2-40B4-BE49-F238E27FC236}">
                <a16:creationId xmlns:a16="http://schemas.microsoft.com/office/drawing/2014/main" id="{38742CD9-B0B4-48F2-B144-B4240B92311D}"/>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80287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A57A-1048-4A4A-A9A5-4562E146B9AD}"/>
              </a:ext>
            </a:extLst>
          </p:cNvPr>
          <p:cNvSpPr>
            <a:spLocks noGrp="1"/>
          </p:cNvSpPr>
          <p:nvPr>
            <p:ph type="title"/>
          </p:nvPr>
        </p:nvSpPr>
        <p:spPr/>
        <p:txBody>
          <a:bodyPr>
            <a:normAutofit fontScale="90000"/>
          </a:bodyPr>
          <a:lstStyle/>
          <a:p>
            <a:r>
              <a:rPr lang="sl-SI" dirty="0"/>
              <a:t>WP5 – QUALITY</a:t>
            </a:r>
            <a:br>
              <a:rPr lang="sl-SI" dirty="0"/>
            </a:br>
            <a:r>
              <a:rPr lang="sl-SI" dirty="0"/>
              <a:t>Quality plan</a:t>
            </a:r>
            <a:endParaRPr lang="en-US" dirty="0"/>
          </a:p>
        </p:txBody>
      </p:sp>
      <p:sp>
        <p:nvSpPr>
          <p:cNvPr id="3" name="Content Placeholder 2">
            <a:extLst>
              <a:ext uri="{FF2B5EF4-FFF2-40B4-BE49-F238E27FC236}">
                <a16:creationId xmlns:a16="http://schemas.microsoft.com/office/drawing/2014/main" id="{14307A13-C6FA-C941-9D9E-EB009838D10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72C282B-A51C-C548-B5B3-21705934334D}"/>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50428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lstStyle/>
          <a:p>
            <a:pPr marL="0" indent="0">
              <a:buNone/>
            </a:pPr>
            <a:r>
              <a:rPr lang="en-GB" b="1">
                <a:solidFill>
                  <a:srgbClr val="00B050"/>
                </a:solidFill>
              </a:rPr>
              <a:t>Word Template for formatting reports</a:t>
            </a:r>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pic>
        <p:nvPicPr>
          <p:cNvPr id="5" name="Picture 4">
            <a:extLst>
              <a:ext uri="{FF2B5EF4-FFF2-40B4-BE49-F238E27FC236}">
                <a16:creationId xmlns:a16="http://schemas.microsoft.com/office/drawing/2014/main" id="{062F5DC8-D35E-460C-8DBD-98EEE14524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608" y="1653504"/>
            <a:ext cx="6328973" cy="3890809"/>
          </a:xfrm>
          <a:prstGeom prst="rect">
            <a:avLst/>
          </a:prstGeom>
        </p:spPr>
      </p:pic>
    </p:spTree>
    <p:extLst>
      <p:ext uri="{BB962C8B-B14F-4D97-AF65-F5344CB8AC3E}">
        <p14:creationId xmlns:p14="http://schemas.microsoft.com/office/powerpoint/2010/main" val="103892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199" y="799355"/>
            <a:ext cx="8229600" cy="5365949"/>
          </a:xfrm>
        </p:spPr>
        <p:txBody>
          <a:bodyPr/>
          <a:lstStyle/>
          <a:p>
            <a:pPr marL="0" indent="0">
              <a:buNone/>
            </a:pPr>
            <a:r>
              <a:rPr lang="en-GB" b="1">
                <a:solidFill>
                  <a:srgbClr val="00B050"/>
                </a:solidFill>
              </a:rPr>
              <a:t>Call for External Evaluation - proposal</a:t>
            </a:r>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a:xfrm>
            <a:off x="3124200" y="6356350"/>
            <a:ext cx="2895600" cy="365125"/>
          </a:xfrm>
        </p:spPr>
        <p:txBody>
          <a:bodyPr/>
          <a:lstStyle/>
          <a:p>
            <a:r>
              <a:rPr lang="en-GB"/>
              <a:t>Kick-off Meeting, Montenegro, February 2019</a:t>
            </a:r>
          </a:p>
        </p:txBody>
      </p:sp>
      <p:pic>
        <p:nvPicPr>
          <p:cNvPr id="6" name="Picture 5">
            <a:extLst>
              <a:ext uri="{FF2B5EF4-FFF2-40B4-BE49-F238E27FC236}">
                <a16:creationId xmlns:a16="http://schemas.microsoft.com/office/drawing/2014/main" id="{3BE05350-616F-4418-BE2C-59FAA1F0B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9786" y="1484784"/>
            <a:ext cx="7404427" cy="4525964"/>
          </a:xfrm>
          <a:prstGeom prst="rect">
            <a:avLst/>
          </a:prstGeom>
        </p:spPr>
      </p:pic>
    </p:spTree>
    <p:extLst>
      <p:ext uri="{BB962C8B-B14F-4D97-AF65-F5344CB8AC3E}">
        <p14:creationId xmlns:p14="http://schemas.microsoft.com/office/powerpoint/2010/main" val="161946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0E79-C4CA-49CB-A2F7-2075E94BBE6D}"/>
              </a:ext>
            </a:extLst>
          </p:cNvPr>
          <p:cNvSpPr>
            <a:spLocks noGrp="1"/>
          </p:cNvSpPr>
          <p:nvPr>
            <p:ph type="title"/>
          </p:nvPr>
        </p:nvSpPr>
        <p:spPr>
          <a:xfrm>
            <a:off x="457200" y="274638"/>
            <a:ext cx="8229600" cy="457199"/>
          </a:xfrm>
        </p:spPr>
        <p:txBody>
          <a:bodyPr>
            <a:normAutofit fontScale="90000"/>
          </a:bodyPr>
          <a:lstStyle/>
          <a:p>
            <a:r>
              <a:rPr lang="en-GB" sz="3200" b="1">
                <a:solidFill>
                  <a:srgbClr val="002060"/>
                </a:solidFill>
              </a:rPr>
              <a:t>WP 5 -  QUALITY</a:t>
            </a:r>
            <a:endParaRPr lang="en-GB" sz="3200"/>
          </a:p>
        </p:txBody>
      </p:sp>
      <p:sp>
        <p:nvSpPr>
          <p:cNvPr id="3" name="Content Placeholder 2">
            <a:extLst>
              <a:ext uri="{FF2B5EF4-FFF2-40B4-BE49-F238E27FC236}">
                <a16:creationId xmlns:a16="http://schemas.microsoft.com/office/drawing/2014/main" id="{CD7EE08C-613F-41A0-BE3C-3438DCB2FD78}"/>
              </a:ext>
            </a:extLst>
          </p:cNvPr>
          <p:cNvSpPr>
            <a:spLocks noGrp="1"/>
          </p:cNvSpPr>
          <p:nvPr>
            <p:ph idx="1"/>
          </p:nvPr>
        </p:nvSpPr>
        <p:spPr>
          <a:xfrm>
            <a:off x="457200" y="908720"/>
            <a:ext cx="8229600" cy="4525963"/>
          </a:xfrm>
        </p:spPr>
        <p:txBody>
          <a:bodyPr>
            <a:normAutofit/>
          </a:bodyPr>
          <a:lstStyle/>
          <a:p>
            <a:pPr marL="0" indent="0">
              <a:buNone/>
            </a:pPr>
            <a:r>
              <a:rPr lang="en-GB" b="1">
                <a:solidFill>
                  <a:srgbClr val="00B050"/>
                </a:solidFill>
              </a:rPr>
              <a:t>Results on </a:t>
            </a:r>
            <a:r>
              <a:rPr lang="en-GB" b="1" u="sng">
                <a:solidFill>
                  <a:srgbClr val="00B050"/>
                </a:solidFill>
              </a:rPr>
              <a:t>meetings</a:t>
            </a:r>
            <a:endParaRPr lang="sl-SI" b="1" u="sng">
              <a:solidFill>
                <a:srgbClr val="00B050"/>
              </a:solidFill>
            </a:endParaRPr>
          </a:p>
          <a:p>
            <a:pPr marL="0" indent="0">
              <a:buNone/>
            </a:pPr>
            <a:endParaRPr lang="en-GB" sz="2000"/>
          </a:p>
          <a:p>
            <a:pPr marL="0" indent="0">
              <a:buNone/>
            </a:pPr>
            <a:r>
              <a:rPr lang="sl-SI" sz="2000" err="1"/>
              <a:t>The</a:t>
            </a:r>
            <a:r>
              <a:rPr lang="sl-SI" sz="2000"/>
              <a:t> </a:t>
            </a:r>
            <a:r>
              <a:rPr lang="sl-SI" sz="2000" err="1"/>
              <a:t>following</a:t>
            </a:r>
            <a:r>
              <a:rPr lang="sl-SI" sz="2000"/>
              <a:t> </a:t>
            </a:r>
            <a:r>
              <a:rPr lang="sl-SI" sz="2000" err="1"/>
              <a:t>meetings</a:t>
            </a:r>
            <a:r>
              <a:rPr lang="sl-SI" sz="2000"/>
              <a:t> </a:t>
            </a:r>
            <a:r>
              <a:rPr lang="sl-SI" sz="2000" err="1"/>
              <a:t>have</a:t>
            </a:r>
            <a:r>
              <a:rPr lang="sl-SI" sz="2000"/>
              <a:t> </a:t>
            </a:r>
            <a:r>
              <a:rPr lang="sl-SI" sz="2000" err="1"/>
              <a:t>been</a:t>
            </a:r>
            <a:r>
              <a:rPr lang="sl-SI" sz="2000"/>
              <a:t> </a:t>
            </a:r>
            <a:r>
              <a:rPr lang="sl-SI" sz="2000" err="1"/>
              <a:t>held</a:t>
            </a:r>
            <a:r>
              <a:rPr lang="sl-SI" sz="2000"/>
              <a:t> </a:t>
            </a:r>
            <a:r>
              <a:rPr lang="sl-SI" sz="2000" err="1"/>
              <a:t>within</a:t>
            </a:r>
            <a:r>
              <a:rPr lang="sl-SI" sz="2000"/>
              <a:t> </a:t>
            </a:r>
            <a:r>
              <a:rPr lang="sl-SI" sz="2000" err="1"/>
              <a:t>the</a:t>
            </a:r>
            <a:r>
              <a:rPr lang="sl-SI" sz="2000"/>
              <a:t> 1st </a:t>
            </a:r>
            <a:r>
              <a:rPr lang="sl-SI" sz="2000" err="1"/>
              <a:t>year</a:t>
            </a:r>
            <a:r>
              <a:rPr lang="sl-SI" sz="2000"/>
              <a:t> </a:t>
            </a:r>
            <a:r>
              <a:rPr lang="sl-SI" sz="2000" err="1"/>
              <a:t>from</a:t>
            </a:r>
            <a:r>
              <a:rPr lang="sl-SI" sz="2000"/>
              <a:t> </a:t>
            </a:r>
            <a:br>
              <a:rPr lang="en-GB" sz="2000"/>
            </a:br>
            <a:r>
              <a:rPr lang="sl-SI" sz="2000"/>
              <a:t>15.11.2018 – 15.11.2019:</a:t>
            </a:r>
            <a:endParaRPr lang="en-GB" sz="2000"/>
          </a:p>
          <a:p>
            <a:pPr marL="514350" indent="-514350">
              <a:buFont typeface="+mj-lt"/>
              <a:buAutoNum type="arabicPeriod"/>
            </a:pPr>
            <a:r>
              <a:rPr lang="en-US" sz="2000"/>
              <a:t>Kick off meeting of MARDS Erasmus+ Project held in Podgorica from 20.2. to 23.2. 2019</a:t>
            </a:r>
            <a:r>
              <a:rPr lang="sl-SI" sz="2000"/>
              <a:t> N=25</a:t>
            </a:r>
          </a:p>
          <a:p>
            <a:pPr marL="514350" indent="-514350">
              <a:buFont typeface="+mj-lt"/>
              <a:buAutoNum type="arabicPeriod"/>
            </a:pPr>
            <a:r>
              <a:rPr lang="en-US" sz="2000"/>
              <a:t>MARDS Erasmus+ Project Conference held in Kotor from 3.6. to 5.6. 2019</a:t>
            </a:r>
            <a:r>
              <a:rPr lang="sl-SI" sz="2000"/>
              <a:t> N=14</a:t>
            </a:r>
          </a:p>
          <a:p>
            <a:pPr marL="514350" indent="-514350">
              <a:buFont typeface="+mj-lt"/>
              <a:buAutoNum type="arabicPeriod"/>
            </a:pPr>
            <a:r>
              <a:rPr lang="en-US" sz="2000"/>
              <a:t>Bilateral meeting between Coordinator (University of Montenegro) and Partners from Albania of MARDS Erasmus+ Project held in Tirana from 22.9. to 23.9. 2019</a:t>
            </a:r>
            <a:r>
              <a:rPr lang="sl-SI" sz="2000"/>
              <a:t> N=15</a:t>
            </a:r>
            <a:endParaRPr lang="en-US" sz="2000"/>
          </a:p>
          <a:p>
            <a:pPr marL="0" indent="0">
              <a:buNone/>
            </a:pPr>
            <a:endParaRPr lang="en-GB"/>
          </a:p>
          <a:p>
            <a:endParaRPr lang="en-GB"/>
          </a:p>
        </p:txBody>
      </p:sp>
      <p:sp>
        <p:nvSpPr>
          <p:cNvPr id="4" name="Footer Placeholder 3">
            <a:extLst>
              <a:ext uri="{FF2B5EF4-FFF2-40B4-BE49-F238E27FC236}">
                <a16:creationId xmlns:a16="http://schemas.microsoft.com/office/drawing/2014/main" id="{B1704FD4-AC04-41F0-B3A1-1C0D968F8E7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1414497774"/>
      </p:ext>
    </p:extLst>
  </p:cSld>
  <p:clrMapOvr>
    <a:masterClrMapping/>
  </p:clrMapOvr>
</p:sld>
</file>

<file path=ppt/theme/theme1.xml><?xml version="1.0" encoding="utf-8"?>
<a:theme xmlns:a="http://schemas.openxmlformats.org/drawingml/2006/main" name="Officeova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98F7887949834CA162577B7C4CD7D6" ma:contentTypeVersion="10" ma:contentTypeDescription="Ustvari nov dokument." ma:contentTypeScope="" ma:versionID="55abd546dd0232222f40d45110801515">
  <xsd:schema xmlns:xsd="http://www.w3.org/2001/XMLSchema" xmlns:xs="http://www.w3.org/2001/XMLSchema" xmlns:p="http://schemas.microsoft.com/office/2006/metadata/properties" xmlns:ns3="af4254d2-4e42-463c-9e74-ebd19bb329ee" xmlns:ns4="302bedc7-b84b-4356-8e79-44513fa93aec" targetNamespace="http://schemas.microsoft.com/office/2006/metadata/properties" ma:root="true" ma:fieldsID="2d41e5da5ad192d0aac4a6ceb48c5c5e" ns3:_="" ns4:_="">
    <xsd:import namespace="af4254d2-4e42-463c-9e74-ebd19bb329ee"/>
    <xsd:import namespace="302bedc7-b84b-4356-8e79-44513fa93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4254d2-4e42-463c-9e74-ebd19bb329ee" elementFormDefault="qualified">
    <xsd:import namespace="http://schemas.microsoft.com/office/2006/documentManagement/types"/>
    <xsd:import namespace="http://schemas.microsoft.com/office/infopath/2007/PartnerControls"/>
    <xsd:element name="SharedWithUsers" ma:index="8" nillable="true" ma:displayName="V skupni rabi z"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description="" ma:internalName="SharedWithDetails" ma:readOnly="true">
      <xsd:simpleType>
        <xsd:restriction base="dms:Note">
          <xsd:maxLength value="255"/>
        </xsd:restriction>
      </xsd:simpleType>
    </xsd:element>
    <xsd:element name="SharingHintHash" ma:index="10" nillable="true" ma:displayName="Razprševanje namiga za skupno rabo"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2bedc7-b84b-4356-8e79-44513fa93a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ACCA57-6091-4178-8BE1-6C9A2A83DD82}">
  <ds:schemaRefs>
    <ds:schemaRef ds:uri="http://schemas.microsoft.com/office/2006/metadata/contentType"/>
    <ds:schemaRef ds:uri="http://schemas.microsoft.com/office/2006/metadata/properties/metaAttributes"/>
    <ds:schemaRef ds:uri="http://www.w3.org/2000/xmlns/"/>
    <ds:schemaRef ds:uri="http://www.w3.org/2001/XMLSchema"/>
    <ds:schemaRef ds:uri="af4254d2-4e42-463c-9e74-ebd19bb329ee"/>
    <ds:schemaRef ds:uri="302bedc7-b84b-4356-8e79-44513fa93aec"/>
  </ds:schemaRefs>
</ds:datastoreItem>
</file>

<file path=customXml/itemProps2.xml><?xml version="1.0" encoding="utf-8"?>
<ds:datastoreItem xmlns:ds="http://schemas.openxmlformats.org/officeDocument/2006/customXml" ds:itemID="{6439163C-4F3B-417B-AEBB-8B3296353BE8}">
  <ds:schemaRefs>
    <ds:schemaRef ds:uri="http://schemas.microsoft.com/sharepoint/v3/contenttype/forms"/>
  </ds:schemaRefs>
</ds:datastoreItem>
</file>

<file path=customXml/itemProps3.xml><?xml version="1.0" encoding="utf-8"?>
<ds:datastoreItem xmlns:ds="http://schemas.openxmlformats.org/officeDocument/2006/customXml" ds:itemID="{9993B9EE-0B9B-45D6-8F38-C0B57A560507}">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1</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Officeova tema</vt:lpstr>
      <vt:lpstr>MARDS Report on the activities of the first year – University of Maribor (PP3)</vt:lpstr>
      <vt:lpstr>List of UM activities </vt:lpstr>
      <vt:lpstr>WP 2 – DEVELOPMENT: Organization of the MARDS training on  Quality Assurance of Doctoral Studies in  Maribor, 6-8 November 2019 </vt:lpstr>
      <vt:lpstr>WP 5 -  QUALITY MONITORING AND CONTROL</vt:lpstr>
      <vt:lpstr>PowerPoint Presentation</vt:lpstr>
      <vt:lpstr>WP5 – QUALITY Quality plan</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5 -  QUALITY</vt:lpstr>
      <vt:lpstr>WP 6 - DISSEMINATION</vt:lpstr>
      <vt:lpstr>PowerPoint Presentation</vt:lpstr>
      <vt:lpstr>PowerPoint Presentation</vt:lpstr>
      <vt:lpstr>PowerPoint Presentation</vt:lpstr>
      <vt:lpstr>WP 8 -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MARDS Report on the activities of the first year – University of Maribor (PP3)</dc:title>
  <dc:creator>Karolina Anna Bucka Kustec</dc:creator>
  <cp:lastModifiedBy>Matjaž Debevc</cp:lastModifiedBy>
  <cp:revision>2</cp:revision>
  <dcterms:created xsi:type="dcterms:W3CDTF">2019-11-25T13:05:37Z</dcterms:created>
  <dcterms:modified xsi:type="dcterms:W3CDTF">2019-12-11T11:20:29Z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0x0101000C98F7887949834CA162577B7C4CD7D6</vt:lpwstr>
  </property>
</Properties>
</file>