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9"/>
  </p:notesMasterIdLst>
  <p:sldIdLst>
    <p:sldId id="256" r:id="rId2"/>
    <p:sldId id="258" r:id="rId3"/>
    <p:sldId id="259" r:id="rId4"/>
    <p:sldId id="262" r:id="rId5"/>
    <p:sldId id="260"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7BDA9-5C27-471B-8F20-D20AD8495899}"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EDDD85-5642-4350-A8E8-1A636BE791DD}" type="slidenum">
              <a:rPr lang="en-US" smtClean="0"/>
              <a:t>‹#›</a:t>
            </a:fld>
            <a:endParaRPr lang="en-US"/>
          </a:p>
        </p:txBody>
      </p:sp>
    </p:spTree>
    <p:extLst>
      <p:ext uri="{BB962C8B-B14F-4D97-AF65-F5344CB8AC3E}">
        <p14:creationId xmlns:p14="http://schemas.microsoft.com/office/powerpoint/2010/main" val="2435167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upt.al/projekt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upt.al/projekt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During the first year of the MARSD 2018-2019 project activities, the Polytechnic University of Tirana has attended and accomplished the following tasks:</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On February 20-23 2019 was organized the kick off meeting by the coordinator of the project at the University of Montenegro. During the meeting we were presented with management structures and documents. After we were given two questionnaires to fulfil in order to report the state of art of doctoral studies in Albania.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Participation with 2 representatives in the Conference “MARDS CONFERENCE KOTOR”, </a:t>
            </a:r>
            <a:r>
              <a:rPr lang="en-GB" sz="1200" kern="1200" dirty="0" err="1" smtClean="0">
                <a:solidFill>
                  <a:schemeClr val="tx1"/>
                </a:solidFill>
                <a:effectLst/>
                <a:latin typeface="+mn-lt"/>
                <a:ea typeface="+mn-ea"/>
                <a:cs typeface="+mn-cs"/>
              </a:rPr>
              <a:t>Kotor</a:t>
            </a:r>
            <a:r>
              <a:rPr lang="en-GB" sz="1200" kern="1200" dirty="0" smtClean="0">
                <a:solidFill>
                  <a:schemeClr val="tx1"/>
                </a:solidFill>
                <a:effectLst/>
                <a:latin typeface="+mn-lt"/>
                <a:ea typeface="+mn-ea"/>
                <a:cs typeface="+mn-cs"/>
              </a:rPr>
              <a:t>. In this Conference has been discussed further about the questionnaires completed by all partners, in order to prepare a whole document, to be aware regarding the existing legal situation of </a:t>
            </a:r>
            <a:r>
              <a:rPr lang="en-GB" sz="1200" kern="1200" dirty="0" err="1" smtClean="0">
                <a:solidFill>
                  <a:schemeClr val="tx1"/>
                </a:solidFill>
                <a:effectLst/>
                <a:latin typeface="+mn-lt"/>
                <a:ea typeface="+mn-ea"/>
                <a:cs typeface="+mn-cs"/>
              </a:rPr>
              <a:t>Phd</a:t>
            </a:r>
            <a:r>
              <a:rPr lang="en-GB" sz="1200" kern="1200" dirty="0" smtClean="0">
                <a:solidFill>
                  <a:schemeClr val="tx1"/>
                </a:solidFill>
                <a:effectLst/>
                <a:latin typeface="+mn-lt"/>
                <a:ea typeface="+mn-ea"/>
                <a:cs typeface="+mn-cs"/>
              </a:rPr>
              <a:t> schools in Albania.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Participation with 3 representatives from administrative and scientific staff in MARSD Training in Vienna on “Professional Management of Doctoral Studies”, Vienna. It was a very useful training for the partners, based upon the experience of the </a:t>
            </a:r>
            <a:r>
              <a:rPr lang="en-GB" sz="1200" kern="1200" dirty="0" err="1" smtClean="0">
                <a:solidFill>
                  <a:schemeClr val="tx1"/>
                </a:solidFill>
                <a:effectLst/>
                <a:latin typeface="+mn-lt"/>
                <a:ea typeface="+mn-ea"/>
                <a:cs typeface="+mn-cs"/>
              </a:rPr>
              <a:t>Phd</a:t>
            </a:r>
            <a:r>
              <a:rPr lang="en-GB" sz="1200" kern="1200" dirty="0" smtClean="0">
                <a:solidFill>
                  <a:schemeClr val="tx1"/>
                </a:solidFill>
                <a:effectLst/>
                <a:latin typeface="+mn-lt"/>
                <a:ea typeface="+mn-ea"/>
                <a:cs typeface="+mn-cs"/>
              </a:rPr>
              <a:t> Centre of Vienna University.</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2</a:t>
            </a:fld>
            <a:endParaRPr lang="en-US"/>
          </a:p>
        </p:txBody>
      </p:sp>
    </p:spTree>
    <p:extLst>
      <p:ext uri="{BB962C8B-B14F-4D97-AF65-F5344CB8AC3E}">
        <p14:creationId xmlns:p14="http://schemas.microsoft.com/office/powerpoint/2010/main" val="312476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Participation with 3 representatives on “MARSD Bilateral meeting between the Coordinator and partners from Albania, Tirana. It was organized by UMT and resulted successful.</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Participation with 3 representatives on “Training of academic and professional staff on EU practices of doctoral education: Collaborative Doctoral Programmes”, </a:t>
            </a:r>
            <a:r>
              <a:rPr lang="en-GB" sz="1200" kern="1200" dirty="0" err="1" smtClean="0">
                <a:solidFill>
                  <a:schemeClr val="tx1"/>
                </a:solidFill>
                <a:effectLst/>
                <a:latin typeface="+mn-lt"/>
                <a:ea typeface="+mn-ea"/>
                <a:cs typeface="+mn-cs"/>
              </a:rPr>
              <a:t>Banska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Bystrica</a:t>
            </a:r>
            <a:r>
              <a:rPr lang="en-GB" sz="1200" kern="1200" dirty="0" smtClean="0">
                <a:solidFill>
                  <a:schemeClr val="tx1"/>
                </a:solidFill>
                <a:effectLst/>
                <a:latin typeface="+mn-lt"/>
                <a:ea typeface="+mn-ea"/>
                <a:cs typeface="+mn-cs"/>
              </a:rPr>
              <a:t>. It was a very interactive meeting, many discussions, a lot of comments, a well done job by the hosted University and all the partners.</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3</a:t>
            </a:fld>
            <a:endParaRPr lang="en-US"/>
          </a:p>
        </p:txBody>
      </p:sp>
    </p:spTree>
    <p:extLst>
      <p:ext uri="{BB962C8B-B14F-4D97-AF65-F5344CB8AC3E}">
        <p14:creationId xmlns:p14="http://schemas.microsoft.com/office/powerpoint/2010/main" val="416779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4</a:t>
            </a:fld>
            <a:endParaRPr lang="en-US"/>
          </a:p>
        </p:txBody>
      </p:sp>
    </p:spTree>
    <p:extLst>
      <p:ext uri="{BB962C8B-B14F-4D97-AF65-F5344CB8AC3E}">
        <p14:creationId xmlns:p14="http://schemas.microsoft.com/office/powerpoint/2010/main" val="2433909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Regarding the dissemination activities we have published on our website a short project description including also the outcomes </a:t>
            </a:r>
            <a:r>
              <a:rPr lang="en-GB" sz="1200" u="sng" kern="1200" dirty="0" smtClean="0">
                <a:solidFill>
                  <a:schemeClr val="tx1"/>
                </a:solidFill>
                <a:effectLst/>
                <a:latin typeface="+mn-lt"/>
                <a:ea typeface="+mn-ea"/>
                <a:cs typeface="+mn-cs"/>
                <a:hlinkClick r:id="rId3"/>
              </a:rPr>
              <a:t>http://upt.al/projekte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We have also shared the Project page in our official Facebook page;</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Meanwhile we have planned to organize an open information day for the project with the academic staff and all the specialist who may attend or contribute in the </a:t>
            </a:r>
            <a:r>
              <a:rPr lang="en-GB" sz="1200" kern="1200" dirty="0" err="1" smtClean="0">
                <a:solidFill>
                  <a:schemeClr val="tx1"/>
                </a:solidFill>
                <a:effectLst/>
                <a:latin typeface="+mn-lt"/>
                <a:ea typeface="+mn-ea"/>
                <a:cs typeface="+mn-cs"/>
              </a:rPr>
              <a:t>Phd</a:t>
            </a:r>
            <a:r>
              <a:rPr lang="en-GB" sz="1200" kern="1200" dirty="0" smtClean="0">
                <a:solidFill>
                  <a:schemeClr val="tx1"/>
                </a:solidFill>
                <a:effectLst/>
                <a:latin typeface="+mn-lt"/>
                <a:ea typeface="+mn-ea"/>
                <a:cs typeface="+mn-cs"/>
              </a:rPr>
              <a:t> schools that are planned to be pilot of this project</a:t>
            </a:r>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5</a:t>
            </a:fld>
            <a:endParaRPr lang="en-US"/>
          </a:p>
        </p:txBody>
      </p:sp>
    </p:spTree>
    <p:extLst>
      <p:ext uri="{BB962C8B-B14F-4D97-AF65-F5344CB8AC3E}">
        <p14:creationId xmlns:p14="http://schemas.microsoft.com/office/powerpoint/2010/main" val="1972606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Regarding the dissemination activities we have published on our website a short project description including also the outcomes </a:t>
            </a:r>
            <a:r>
              <a:rPr lang="en-GB" sz="1200" u="sng" kern="1200" dirty="0" smtClean="0">
                <a:solidFill>
                  <a:schemeClr val="tx1"/>
                </a:solidFill>
                <a:effectLst/>
                <a:latin typeface="+mn-lt"/>
                <a:ea typeface="+mn-ea"/>
                <a:cs typeface="+mn-cs"/>
                <a:hlinkClick r:id="rId3"/>
              </a:rPr>
              <a:t>http://upt.al/projekte</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We have also shared the Project page in our official Facebook page;</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Meanwhile we have planned to organize an open information day for the project with the academic staff and all the specialist who may attend or contribute in the </a:t>
            </a:r>
            <a:r>
              <a:rPr lang="en-GB" sz="1200" kern="1200" dirty="0" err="1" smtClean="0">
                <a:solidFill>
                  <a:schemeClr val="tx1"/>
                </a:solidFill>
                <a:effectLst/>
                <a:latin typeface="+mn-lt"/>
                <a:ea typeface="+mn-ea"/>
                <a:cs typeface="+mn-cs"/>
              </a:rPr>
              <a:t>Phd</a:t>
            </a:r>
            <a:r>
              <a:rPr lang="en-GB" sz="1200" kern="1200" dirty="0" smtClean="0">
                <a:solidFill>
                  <a:schemeClr val="tx1"/>
                </a:solidFill>
                <a:effectLst/>
                <a:latin typeface="+mn-lt"/>
                <a:ea typeface="+mn-ea"/>
                <a:cs typeface="+mn-cs"/>
              </a:rPr>
              <a:t> schools that are planned to be pilot of this project</a:t>
            </a:r>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6</a:t>
            </a:fld>
            <a:endParaRPr lang="en-US"/>
          </a:p>
        </p:txBody>
      </p:sp>
    </p:spTree>
    <p:extLst>
      <p:ext uri="{BB962C8B-B14F-4D97-AF65-F5344CB8AC3E}">
        <p14:creationId xmlns:p14="http://schemas.microsoft.com/office/powerpoint/2010/main" val="1709773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9BEDDD85-5642-4350-A8E8-1A636BE791DD}" type="slidenum">
              <a:rPr lang="en-US" smtClean="0"/>
              <a:t>7</a:t>
            </a:fld>
            <a:endParaRPr lang="en-US"/>
          </a:p>
        </p:txBody>
      </p:sp>
    </p:spTree>
    <p:extLst>
      <p:ext uri="{BB962C8B-B14F-4D97-AF65-F5344CB8AC3E}">
        <p14:creationId xmlns:p14="http://schemas.microsoft.com/office/powerpoint/2010/main" val="3813064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507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04FABBE6-C0F9-4C0B-AA24-D740D4FD52DB}"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2586025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99742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43668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4054216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71735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4055173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2690254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299468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20287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BBE6-C0F9-4C0B-AA24-D740D4FD52D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356340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FABBE6-C0F9-4C0B-AA24-D740D4FD52D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27221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FABBE6-C0F9-4C0B-AA24-D740D4FD52DB}"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32821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FABBE6-C0F9-4C0B-AA24-D740D4FD52DB}"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79587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BBE6-C0F9-4C0B-AA24-D740D4FD52DB}"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1439045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FABBE6-C0F9-4C0B-AA24-D740D4FD52D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426792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FABBE6-C0F9-4C0B-AA24-D740D4FD52D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622AD-9239-435C-A8EE-3CC804B36BAD}" type="slidenum">
              <a:rPr lang="en-US" smtClean="0"/>
              <a:t>‹#›</a:t>
            </a:fld>
            <a:endParaRPr lang="en-US"/>
          </a:p>
        </p:txBody>
      </p:sp>
    </p:spTree>
    <p:extLst>
      <p:ext uri="{BB962C8B-B14F-4D97-AF65-F5344CB8AC3E}">
        <p14:creationId xmlns:p14="http://schemas.microsoft.com/office/powerpoint/2010/main" val="74357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4FABBE6-C0F9-4C0B-AA24-D740D4FD52DB}" type="datetimeFigureOut">
              <a:rPr lang="en-US" smtClean="0"/>
              <a:t>12/9/2019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61622AD-9239-435C-A8EE-3CC804B36BAD}" type="slidenum">
              <a:rPr lang="en-US" smtClean="0"/>
              <a:t>‹#›</a:t>
            </a:fld>
            <a:endParaRPr lang="en-US"/>
          </a:p>
        </p:txBody>
      </p:sp>
    </p:spTree>
    <p:extLst>
      <p:ext uri="{BB962C8B-B14F-4D97-AF65-F5344CB8AC3E}">
        <p14:creationId xmlns:p14="http://schemas.microsoft.com/office/powerpoint/2010/main" val="1492298234"/>
      </p:ext>
    </p:extLst>
  </p:cSld>
  <p:clrMap bg1="dk1" tx1="lt1" bg2="dk2" tx2="lt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 id="21474838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upt.al/projekte" TargetMode="External"/><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308" y="2277374"/>
            <a:ext cx="9814136" cy="1759789"/>
          </a:xfrm>
        </p:spPr>
        <p:txBody>
          <a:bodyPr>
            <a:normAutofit fontScale="90000"/>
          </a:bodyPr>
          <a:lstStyle/>
          <a:p>
            <a:pPr algn="ctr"/>
            <a:r>
              <a:rPr lang="en-GB" b="1" dirty="0" smtClean="0"/>
              <a:t/>
            </a:r>
            <a:br>
              <a:rPr lang="en-GB" b="1" dirty="0" smtClean="0"/>
            </a:br>
            <a:r>
              <a:rPr lang="en-GB" sz="3200" b="1" dirty="0" smtClean="0">
                <a:solidFill>
                  <a:srgbClr val="FF0000"/>
                </a:solidFill>
              </a:rPr>
              <a:t>REPORT </a:t>
            </a:r>
            <a:r>
              <a:rPr lang="en-GB" sz="3200" b="1" dirty="0">
                <a:solidFill>
                  <a:srgbClr val="FF0000"/>
                </a:solidFill>
              </a:rPr>
              <a:t>OF THE ACTIVITIES PERFORMED DURING THE FIRST YEAR OF THE PROJECT</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3" name="Subtitle 2"/>
          <p:cNvSpPr>
            <a:spLocks noGrp="1"/>
          </p:cNvSpPr>
          <p:nvPr>
            <p:ph type="subTitle" idx="1"/>
          </p:nvPr>
        </p:nvSpPr>
        <p:spPr>
          <a:xfrm>
            <a:off x="5366113" y="5326985"/>
            <a:ext cx="6400800" cy="1030058"/>
          </a:xfrm>
        </p:spPr>
        <p:txBody>
          <a:bodyPr>
            <a:normAutofit/>
          </a:bodyPr>
          <a:lstStyle/>
          <a:p>
            <a:pPr algn="r"/>
            <a:r>
              <a:rPr lang="en-US" sz="1800" b="1" dirty="0" err="1" smtClean="0">
                <a:solidFill>
                  <a:schemeClr val="tx1"/>
                </a:solidFill>
              </a:rPr>
              <a:t>Phd</a:t>
            </a:r>
            <a:r>
              <a:rPr lang="en-US" sz="1800" b="1" dirty="0" smtClean="0">
                <a:solidFill>
                  <a:schemeClr val="tx1"/>
                </a:solidFill>
              </a:rPr>
              <a:t>. Eng. Alma </a:t>
            </a:r>
            <a:r>
              <a:rPr lang="en-US" sz="1800" b="1" dirty="0" err="1" smtClean="0">
                <a:solidFill>
                  <a:schemeClr val="tx1"/>
                </a:solidFill>
              </a:rPr>
              <a:t>Afezolli</a:t>
            </a:r>
            <a:endParaRPr lang="en-US" sz="1800" b="1" dirty="0" smtClean="0">
              <a:solidFill>
                <a:schemeClr val="tx1"/>
              </a:solidFill>
            </a:endParaRPr>
          </a:p>
          <a:p>
            <a:pPr algn="r"/>
            <a:r>
              <a:rPr lang="en-US" sz="1800" b="1" dirty="0" smtClean="0">
                <a:solidFill>
                  <a:schemeClr val="tx1"/>
                </a:solidFill>
              </a:rPr>
              <a:t>Polytechnic University of Tirana</a:t>
            </a:r>
            <a:endParaRPr lang="en-US" sz="1800" b="1" dirty="0">
              <a:solidFill>
                <a:schemeClr val="tx1"/>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l="36063" t="3163" r="29703" b="12207"/>
          <a:stretch>
            <a:fillRect/>
          </a:stretch>
        </p:blipFill>
        <p:spPr bwMode="auto">
          <a:xfrm>
            <a:off x="197483" y="0"/>
            <a:ext cx="885825" cy="914400"/>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9736346" y="-99611"/>
            <a:ext cx="2322195" cy="946785"/>
          </a:xfrm>
          <a:prstGeom prst="rect">
            <a:avLst/>
          </a:prstGeom>
        </p:spPr>
      </p:pic>
    </p:spTree>
    <p:extLst>
      <p:ext uri="{BB962C8B-B14F-4D97-AF65-F5344CB8AC3E}">
        <p14:creationId xmlns:p14="http://schemas.microsoft.com/office/powerpoint/2010/main" val="3443658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958" y="1340200"/>
            <a:ext cx="10599139" cy="146649"/>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r>
              <a:rPr lang="en-GB" sz="2200" b="1" dirty="0" smtClean="0">
                <a:solidFill>
                  <a:srgbClr val="FF0000"/>
                </a:solidFill>
              </a:rPr>
              <a:t>REPORT </a:t>
            </a:r>
            <a:r>
              <a:rPr lang="en-GB" sz="2200" b="1" dirty="0">
                <a:solidFill>
                  <a:srgbClr val="FF0000"/>
                </a:solidFill>
              </a:rPr>
              <a:t>OF THE ACTIVITIES PERFORMED DURING THE FIRST YEAR OF THE PROJECT</a:t>
            </a:r>
            <a:r>
              <a:rPr lang="en-US" sz="2200" dirty="0">
                <a:solidFill>
                  <a:srgbClr val="FF0000"/>
                </a:solidFill>
              </a:rPr>
              <a:t/>
            </a:r>
            <a:br>
              <a:rPr lang="en-US" sz="2200" dirty="0">
                <a:solidFill>
                  <a:srgbClr val="FF0000"/>
                </a:solidFill>
              </a:rPr>
            </a:br>
            <a:endParaRPr lang="en-US" sz="2200" dirty="0">
              <a:solidFill>
                <a:srgbClr val="FF0000"/>
              </a:solidFill>
            </a:endParaRPr>
          </a:p>
        </p:txBody>
      </p:sp>
      <p:sp>
        <p:nvSpPr>
          <p:cNvPr id="3" name="Subtitle 2"/>
          <p:cNvSpPr>
            <a:spLocks noGrp="1"/>
          </p:cNvSpPr>
          <p:nvPr>
            <p:ph type="subTitle" idx="1"/>
          </p:nvPr>
        </p:nvSpPr>
        <p:spPr>
          <a:xfrm>
            <a:off x="241541" y="1155976"/>
            <a:ext cx="11731924" cy="5598508"/>
          </a:xfrm>
        </p:spPr>
        <p:txBody>
          <a:bodyPr>
            <a:normAutofit/>
          </a:bodyPr>
          <a:lstStyle/>
          <a:p>
            <a:endParaRPr lang="en-GB" sz="2400" b="1" dirty="0" smtClean="0">
              <a:solidFill>
                <a:schemeClr val="tx1"/>
              </a:solidFill>
            </a:endParaRPr>
          </a:p>
          <a:p>
            <a:r>
              <a:rPr lang="en-GB" sz="2400" b="1" dirty="0" smtClean="0">
                <a:solidFill>
                  <a:schemeClr val="tx1"/>
                </a:solidFill>
              </a:rPr>
              <a:t>Activities </a:t>
            </a:r>
            <a:r>
              <a:rPr lang="en-GB" sz="2400" b="1" dirty="0">
                <a:solidFill>
                  <a:schemeClr val="tx1"/>
                </a:solidFill>
              </a:rPr>
              <a:t>of the first year: </a:t>
            </a:r>
            <a:endParaRPr lang="en-US" sz="2400" dirty="0">
              <a:solidFill>
                <a:schemeClr val="tx1"/>
              </a:solidFill>
            </a:endParaRPr>
          </a:p>
          <a:p>
            <a:pPr marL="342900" indent="-342900">
              <a:buFont typeface="Courier New" panose="02070309020205020404" pitchFamily="49" charset="0"/>
              <a:buChar char="o"/>
            </a:pPr>
            <a:r>
              <a:rPr lang="en-GB" sz="2200" dirty="0" smtClean="0">
                <a:solidFill>
                  <a:schemeClr val="tx1"/>
                </a:solidFill>
              </a:rPr>
              <a:t>Participation </a:t>
            </a:r>
            <a:r>
              <a:rPr lang="en-GB" sz="2200" dirty="0">
                <a:solidFill>
                  <a:schemeClr val="tx1"/>
                </a:solidFill>
              </a:rPr>
              <a:t>with 2 representatives </a:t>
            </a:r>
            <a:r>
              <a:rPr lang="en-GB" sz="2200" dirty="0" smtClean="0">
                <a:solidFill>
                  <a:schemeClr val="tx1"/>
                </a:solidFill>
              </a:rPr>
              <a:t>in Kick </a:t>
            </a:r>
            <a:r>
              <a:rPr lang="en-GB" sz="2200" dirty="0">
                <a:solidFill>
                  <a:schemeClr val="tx1"/>
                </a:solidFill>
              </a:rPr>
              <a:t>off </a:t>
            </a:r>
            <a:r>
              <a:rPr lang="en-GB" sz="2200" dirty="0" smtClean="0">
                <a:solidFill>
                  <a:schemeClr val="tx1"/>
                </a:solidFill>
              </a:rPr>
              <a:t>meeting, </a:t>
            </a:r>
            <a:r>
              <a:rPr lang="en-GB" sz="2200" dirty="0">
                <a:solidFill>
                  <a:schemeClr val="tx1"/>
                </a:solidFill>
              </a:rPr>
              <a:t>University of </a:t>
            </a:r>
            <a:r>
              <a:rPr lang="en-GB" sz="2200" dirty="0" smtClean="0">
                <a:solidFill>
                  <a:schemeClr val="tx1"/>
                </a:solidFill>
              </a:rPr>
              <a:t>Montenegro</a:t>
            </a:r>
          </a:p>
          <a:p>
            <a:pPr marL="342900" indent="-342900">
              <a:buFont typeface="Courier New" panose="02070309020205020404" pitchFamily="49" charset="0"/>
              <a:buChar char="o"/>
            </a:pPr>
            <a:r>
              <a:rPr lang="en-GB" sz="2200" dirty="0" smtClean="0">
                <a:solidFill>
                  <a:schemeClr val="tx1"/>
                </a:solidFill>
              </a:rPr>
              <a:t>Fulfilment </a:t>
            </a:r>
            <a:r>
              <a:rPr lang="en-GB" sz="2200" dirty="0">
                <a:solidFill>
                  <a:schemeClr val="tx1"/>
                </a:solidFill>
              </a:rPr>
              <a:t>of  “Questionnaire for founds” and sending the required information to the coordinator of the project </a:t>
            </a:r>
            <a:endParaRPr lang="en-US" sz="2200" dirty="0">
              <a:solidFill>
                <a:schemeClr val="tx1"/>
              </a:solidFill>
            </a:endParaRPr>
          </a:p>
          <a:p>
            <a:pPr marL="342900" indent="-342900">
              <a:buFont typeface="Courier New" panose="02070309020205020404" pitchFamily="49" charset="0"/>
              <a:buChar char="o"/>
            </a:pPr>
            <a:r>
              <a:rPr lang="en-GB" sz="2200" dirty="0" smtClean="0">
                <a:solidFill>
                  <a:schemeClr val="tx1"/>
                </a:solidFill>
              </a:rPr>
              <a:t>Fulfilment </a:t>
            </a:r>
            <a:r>
              <a:rPr lang="en-GB" sz="2200" dirty="0">
                <a:solidFill>
                  <a:schemeClr val="tx1"/>
                </a:solidFill>
              </a:rPr>
              <a:t>of  “Questionnaire for existing doctoral policy” and sending the required information to the coordinator of the project </a:t>
            </a:r>
            <a:endParaRPr lang="en-US" sz="2200" dirty="0">
              <a:solidFill>
                <a:schemeClr val="tx1"/>
              </a:solidFill>
            </a:endParaRPr>
          </a:p>
          <a:p>
            <a:pPr marL="342900" indent="-342900">
              <a:buFont typeface="Courier New" panose="02070309020205020404" pitchFamily="49" charset="0"/>
              <a:buChar char="o"/>
            </a:pPr>
            <a:r>
              <a:rPr lang="en-GB" sz="2200" dirty="0">
                <a:solidFill>
                  <a:schemeClr val="tx1"/>
                </a:solidFill>
              </a:rPr>
              <a:t>Participation with 2 representatives in the Conference “MARDS CONFERENCE KOTOR”, </a:t>
            </a:r>
            <a:r>
              <a:rPr lang="en-GB" sz="2200" dirty="0" err="1" smtClean="0">
                <a:solidFill>
                  <a:schemeClr val="tx1"/>
                </a:solidFill>
              </a:rPr>
              <a:t>Kotor</a:t>
            </a:r>
            <a:endParaRPr lang="en-GB" sz="2200" dirty="0" smtClean="0">
              <a:solidFill>
                <a:schemeClr val="tx1"/>
              </a:solidFill>
            </a:endParaRPr>
          </a:p>
          <a:p>
            <a:pPr marL="342900" indent="-342900">
              <a:buFont typeface="Courier New" panose="02070309020205020404" pitchFamily="49" charset="0"/>
              <a:buChar char="o"/>
            </a:pPr>
            <a:r>
              <a:rPr lang="en-GB" sz="2200" dirty="0">
                <a:solidFill>
                  <a:schemeClr val="tx1"/>
                </a:solidFill>
              </a:rPr>
              <a:t>Participation with 3 representatives from administrative and scientific staff in MARSD Training in Vienna on “Professional Management of Doctoral Studies”, Vienna. </a:t>
            </a:r>
            <a:endParaRPr lang="en-US" sz="2200" b="1"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l="36063" t="3163" r="29703" b="12207"/>
          <a:stretch>
            <a:fillRect/>
          </a:stretch>
        </p:blipFill>
        <p:spPr bwMode="auto">
          <a:xfrm>
            <a:off x="91200" y="44204"/>
            <a:ext cx="767992" cy="724583"/>
          </a:xfrm>
          <a:prstGeom prst="rect">
            <a:avLst/>
          </a:prstGeom>
          <a:noFill/>
          <a:ln>
            <a:noFill/>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0516194" y="-74877"/>
            <a:ext cx="1675806" cy="759161"/>
          </a:xfrm>
          <a:prstGeom prst="rect">
            <a:avLst/>
          </a:prstGeom>
        </p:spPr>
      </p:pic>
    </p:spTree>
    <p:extLst>
      <p:ext uri="{BB962C8B-B14F-4D97-AF65-F5344CB8AC3E}">
        <p14:creationId xmlns:p14="http://schemas.microsoft.com/office/powerpoint/2010/main" val="1868661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3880" y="1091277"/>
            <a:ext cx="10599139" cy="146649"/>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r>
              <a:rPr lang="en-GB" sz="2200" b="1" dirty="0">
                <a:solidFill>
                  <a:srgbClr val="FF0000"/>
                </a:solidFill>
              </a:rPr>
              <a:t>REPORT </a:t>
            </a:r>
            <a:r>
              <a:rPr lang="en-GB" sz="2200" b="1" dirty="0">
                <a:solidFill>
                  <a:srgbClr val="FF0000"/>
                </a:solidFill>
              </a:rPr>
              <a:t>OF THE ACTIVITIES PERFORMED DURING THE FIRST YEAR OF THE PROJECT</a:t>
            </a:r>
            <a:r>
              <a:rPr lang="en-US" sz="2200" b="1" dirty="0">
                <a:solidFill>
                  <a:srgbClr val="FF0000"/>
                </a:solidFill>
              </a:rPr>
              <a:t/>
            </a:r>
            <a:br>
              <a:rPr lang="en-US" sz="2200" b="1" dirty="0">
                <a:solidFill>
                  <a:srgbClr val="FF0000"/>
                </a:solidFill>
              </a:rPr>
            </a:br>
            <a:endParaRPr lang="en-US" sz="2200" b="1" dirty="0">
              <a:solidFill>
                <a:srgbClr val="FF0000"/>
              </a:solidFill>
            </a:endParaRPr>
          </a:p>
        </p:txBody>
      </p:sp>
      <p:sp>
        <p:nvSpPr>
          <p:cNvPr id="3" name="Subtitle 2"/>
          <p:cNvSpPr>
            <a:spLocks noGrp="1"/>
          </p:cNvSpPr>
          <p:nvPr>
            <p:ph type="subTitle" idx="1"/>
          </p:nvPr>
        </p:nvSpPr>
        <p:spPr>
          <a:xfrm>
            <a:off x="241541" y="1155976"/>
            <a:ext cx="11731924" cy="5598508"/>
          </a:xfrm>
        </p:spPr>
        <p:txBody>
          <a:bodyPr>
            <a:normAutofit/>
          </a:bodyPr>
          <a:lstStyle/>
          <a:p>
            <a:endParaRPr lang="en-GB" sz="2400" b="1" dirty="0" smtClean="0">
              <a:solidFill>
                <a:schemeClr val="tx1"/>
              </a:solidFill>
            </a:endParaRPr>
          </a:p>
          <a:p>
            <a:r>
              <a:rPr lang="en-GB" sz="2400" b="1" dirty="0" smtClean="0">
                <a:solidFill>
                  <a:schemeClr val="tx1"/>
                </a:solidFill>
              </a:rPr>
              <a:t>Activities </a:t>
            </a:r>
            <a:r>
              <a:rPr lang="en-GB" sz="2400" b="1" dirty="0">
                <a:solidFill>
                  <a:schemeClr val="tx1"/>
                </a:solidFill>
              </a:rPr>
              <a:t>of the first year: </a:t>
            </a:r>
            <a:endParaRPr lang="en-GB" sz="2400" b="1" dirty="0" smtClean="0">
              <a:solidFill>
                <a:schemeClr val="tx1"/>
              </a:solidFill>
            </a:endParaRPr>
          </a:p>
          <a:p>
            <a:pPr marL="342900" lvl="0" indent="-342900">
              <a:buFont typeface="Courier New" panose="02070309020205020404" pitchFamily="49" charset="0"/>
              <a:buChar char="o"/>
            </a:pPr>
            <a:r>
              <a:rPr lang="en-GB" sz="2200" dirty="0">
                <a:solidFill>
                  <a:schemeClr val="tx1"/>
                </a:solidFill>
              </a:rPr>
              <a:t>Participation with 3 representatives from academic staff who are supervising doctoral candidates ne “Workshop on professionalization of Ph.D. supervision”, Dubrovnik</a:t>
            </a:r>
            <a:r>
              <a:rPr lang="en-GB" sz="2200" dirty="0" smtClean="0">
                <a:solidFill>
                  <a:schemeClr val="tx1"/>
                </a:solidFill>
              </a:rPr>
              <a:t>.</a:t>
            </a:r>
          </a:p>
          <a:p>
            <a:pPr marL="342900" lvl="0" indent="-342900">
              <a:buFont typeface="Courier New" panose="02070309020205020404" pitchFamily="49" charset="0"/>
              <a:buChar char="o"/>
            </a:pPr>
            <a:r>
              <a:rPr lang="en-GB" sz="2200" dirty="0">
                <a:solidFill>
                  <a:schemeClr val="tx1"/>
                </a:solidFill>
              </a:rPr>
              <a:t>Participation with 3 representatives on “</a:t>
            </a:r>
            <a:r>
              <a:rPr lang="en-GB" sz="2200" dirty="0" smtClean="0">
                <a:solidFill>
                  <a:schemeClr val="tx1"/>
                </a:solidFill>
              </a:rPr>
              <a:t>MARDS </a:t>
            </a:r>
            <a:r>
              <a:rPr lang="en-GB" sz="2200" dirty="0">
                <a:solidFill>
                  <a:schemeClr val="tx1"/>
                </a:solidFill>
              </a:rPr>
              <a:t>Bilateral meeting between the Coordinator and partners from Albania, Tirana.</a:t>
            </a:r>
            <a:endParaRPr lang="en-US" sz="2200" dirty="0">
              <a:solidFill>
                <a:schemeClr val="tx1"/>
              </a:solidFill>
            </a:endParaRPr>
          </a:p>
          <a:p>
            <a:pPr marL="342900" indent="-342900">
              <a:buFont typeface="Courier New" panose="02070309020205020404" pitchFamily="49" charset="0"/>
              <a:buChar char="o"/>
            </a:pPr>
            <a:r>
              <a:rPr lang="en-GB" sz="2200" dirty="0">
                <a:solidFill>
                  <a:schemeClr val="tx1"/>
                </a:solidFill>
              </a:rPr>
              <a:t>Participation with 3 representatives on “Training of academic and professional staff on EU practices of doctoral education: Collaborative Doctoral Programmes”, </a:t>
            </a:r>
            <a:r>
              <a:rPr lang="en-GB" sz="2200" dirty="0" err="1">
                <a:solidFill>
                  <a:schemeClr val="tx1"/>
                </a:solidFill>
              </a:rPr>
              <a:t>Banska</a:t>
            </a:r>
            <a:r>
              <a:rPr lang="en-GB" sz="2200" dirty="0">
                <a:solidFill>
                  <a:schemeClr val="tx1"/>
                </a:solidFill>
              </a:rPr>
              <a:t> </a:t>
            </a:r>
            <a:r>
              <a:rPr lang="en-GB" sz="2200" dirty="0" err="1">
                <a:solidFill>
                  <a:schemeClr val="tx1"/>
                </a:solidFill>
              </a:rPr>
              <a:t>Bystrica</a:t>
            </a:r>
            <a:r>
              <a:rPr lang="en-GB" sz="2200" dirty="0">
                <a:solidFill>
                  <a:schemeClr val="tx1"/>
                </a:solidFill>
              </a:rPr>
              <a:t>. </a:t>
            </a:r>
          </a:p>
          <a:p>
            <a:pPr marL="342900" indent="-342900">
              <a:buFont typeface="Courier New" panose="02070309020205020404" pitchFamily="49" charset="0"/>
              <a:buChar char="o"/>
            </a:pPr>
            <a:r>
              <a:rPr lang="en-GB" sz="2200" dirty="0" smtClean="0">
                <a:solidFill>
                  <a:schemeClr val="tx1"/>
                </a:solidFill>
              </a:rPr>
              <a:t>Participation </a:t>
            </a:r>
            <a:r>
              <a:rPr lang="en-GB" sz="2200" dirty="0">
                <a:solidFill>
                  <a:schemeClr val="tx1"/>
                </a:solidFill>
              </a:rPr>
              <a:t>with 2 representatives on training workshop on “Quality Assurance of Doctoral Studies”, Maribor. </a:t>
            </a:r>
            <a:endParaRPr lang="en-US" sz="2200" dirty="0">
              <a:solidFill>
                <a:schemeClr val="tx1"/>
              </a:solidFill>
            </a:endParaRPr>
          </a:p>
          <a:p>
            <a:pPr marL="342900" indent="-342900">
              <a:buFont typeface="Courier New" panose="02070309020205020404" pitchFamily="49" charset="0"/>
              <a:buChar char="o"/>
            </a:pPr>
            <a:r>
              <a:rPr lang="en-GB" sz="2200" dirty="0" smtClean="0">
                <a:solidFill>
                  <a:schemeClr val="tx1"/>
                </a:solidFill>
              </a:rPr>
              <a:t>Preparation </a:t>
            </a:r>
            <a:r>
              <a:rPr lang="en-GB" sz="2200" dirty="0">
                <a:solidFill>
                  <a:schemeClr val="tx1"/>
                </a:solidFill>
              </a:rPr>
              <a:t>of the report on equipment</a:t>
            </a:r>
            <a:endParaRPr lang="en-US" sz="2200" dirty="0">
              <a:solidFill>
                <a:schemeClr val="tx1"/>
              </a:solidFill>
            </a:endParaRPr>
          </a:p>
          <a:p>
            <a:pPr marL="342900" indent="-342900">
              <a:buFont typeface="Courier New" panose="02070309020205020404" pitchFamily="49" charset="0"/>
              <a:buChar char="o"/>
            </a:pPr>
            <a:endParaRPr lang="en-US" sz="2400"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l="36063" t="3163" r="29703" b="12207"/>
          <a:stretch>
            <a:fillRect/>
          </a:stretch>
        </p:blipFill>
        <p:spPr bwMode="auto">
          <a:xfrm>
            <a:off x="78055" y="3832"/>
            <a:ext cx="885825" cy="914400"/>
          </a:xfrm>
          <a:prstGeom prst="rect">
            <a:avLst/>
          </a:prstGeom>
          <a:noFill/>
          <a:ln>
            <a:noFill/>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0533888" y="-79543"/>
            <a:ext cx="1547272" cy="659490"/>
          </a:xfrm>
          <a:prstGeom prst="rect">
            <a:avLst/>
          </a:prstGeom>
        </p:spPr>
      </p:pic>
    </p:spTree>
    <p:extLst>
      <p:ext uri="{BB962C8B-B14F-4D97-AF65-F5344CB8AC3E}">
        <p14:creationId xmlns:p14="http://schemas.microsoft.com/office/powerpoint/2010/main" val="160467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9993" y="773849"/>
            <a:ext cx="10599139" cy="146649"/>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2200" b="1" dirty="0" smtClean="0">
                <a:solidFill>
                  <a:srgbClr val="FF0000"/>
                </a:solidFill>
              </a:rPr>
              <a:t>REPORT ON THE EQUIPMENT</a:t>
            </a:r>
            <a:endParaRPr lang="en-US" sz="2200" dirty="0">
              <a:solidFill>
                <a:srgbClr val="FF0000"/>
              </a:solidFill>
            </a:endParaRPr>
          </a:p>
        </p:txBody>
      </p:sp>
      <p:sp>
        <p:nvSpPr>
          <p:cNvPr id="3" name="Subtitle 2"/>
          <p:cNvSpPr>
            <a:spLocks noGrp="1"/>
          </p:cNvSpPr>
          <p:nvPr>
            <p:ph type="subTitle" idx="1"/>
          </p:nvPr>
        </p:nvSpPr>
        <p:spPr>
          <a:xfrm>
            <a:off x="342125" y="1457728"/>
            <a:ext cx="11731924" cy="5598508"/>
          </a:xfrm>
        </p:spPr>
        <p:txBody>
          <a:bodyPr>
            <a:normAutofit/>
          </a:bodyPr>
          <a:lstStyle/>
          <a:p>
            <a:pPr marL="457200" indent="-457200">
              <a:buAutoNum type="arabicPeriod"/>
            </a:pPr>
            <a:r>
              <a:rPr lang="en-GB" sz="2400" dirty="0">
                <a:solidFill>
                  <a:schemeClr val="tx1"/>
                </a:solidFill>
              </a:rPr>
              <a:t>Approving the list of the equipment basing on the purpose </a:t>
            </a:r>
            <a:r>
              <a:rPr lang="en-GB" sz="2400" dirty="0">
                <a:solidFill>
                  <a:schemeClr val="tx1"/>
                </a:solidFill>
              </a:rPr>
              <a:t>of the project and the institutional </a:t>
            </a:r>
            <a:r>
              <a:rPr lang="en-GB" sz="2400" dirty="0">
                <a:solidFill>
                  <a:schemeClr val="tx1"/>
                </a:solidFill>
              </a:rPr>
              <a:t>needs; </a:t>
            </a:r>
          </a:p>
          <a:p>
            <a:pPr marL="457200" indent="-457200">
              <a:buAutoNum type="arabicPeriod"/>
            </a:pPr>
            <a:r>
              <a:rPr lang="en-GB" sz="2400" dirty="0">
                <a:solidFill>
                  <a:schemeClr val="tx1"/>
                </a:solidFill>
              </a:rPr>
              <a:t>The finalization of the specifications on </a:t>
            </a:r>
            <a:r>
              <a:rPr lang="en-GB" sz="2400" dirty="0">
                <a:solidFill>
                  <a:schemeClr val="tx1"/>
                </a:solidFill>
              </a:rPr>
              <a:t>the equipment and </a:t>
            </a:r>
            <a:r>
              <a:rPr lang="en-GB" sz="2400" dirty="0">
                <a:solidFill>
                  <a:schemeClr val="tx1"/>
                </a:solidFill>
              </a:rPr>
              <a:t>receiving </a:t>
            </a:r>
            <a:r>
              <a:rPr lang="en-GB" sz="2400" dirty="0">
                <a:solidFill>
                  <a:schemeClr val="tx1"/>
                </a:solidFill>
              </a:rPr>
              <a:t>the confirmation from </a:t>
            </a:r>
            <a:r>
              <a:rPr lang="en-GB" sz="2400" dirty="0" err="1">
                <a:solidFill>
                  <a:schemeClr val="tx1"/>
                </a:solidFill>
              </a:rPr>
              <a:t>Brussel</a:t>
            </a:r>
            <a:r>
              <a:rPr lang="en-GB" sz="2400" dirty="0">
                <a:solidFill>
                  <a:schemeClr val="tx1"/>
                </a:solidFill>
              </a:rPr>
              <a:t>;</a:t>
            </a:r>
          </a:p>
          <a:p>
            <a:pPr marL="457200" indent="-457200">
              <a:buAutoNum type="arabicPeriod"/>
            </a:pPr>
            <a:r>
              <a:rPr lang="en-GB" sz="2400" dirty="0">
                <a:solidFill>
                  <a:schemeClr val="tx1"/>
                </a:solidFill>
              </a:rPr>
              <a:t>Realization of the official </a:t>
            </a:r>
            <a:r>
              <a:rPr lang="en-GB" sz="2400" dirty="0">
                <a:solidFill>
                  <a:schemeClr val="tx1"/>
                </a:solidFill>
              </a:rPr>
              <a:t>procurement </a:t>
            </a:r>
            <a:r>
              <a:rPr lang="en-GB" sz="2400" dirty="0">
                <a:solidFill>
                  <a:schemeClr val="tx1"/>
                </a:solidFill>
              </a:rPr>
              <a:t>procedure</a:t>
            </a:r>
            <a:r>
              <a:rPr lang="en-GB" sz="2400" dirty="0" smtClean="0">
                <a:solidFill>
                  <a:schemeClr val="tx1"/>
                </a:solidFill>
              </a:rPr>
              <a:t>, according </a:t>
            </a:r>
            <a:r>
              <a:rPr lang="en-GB" sz="2400" dirty="0">
                <a:solidFill>
                  <a:schemeClr val="tx1"/>
                </a:solidFill>
              </a:rPr>
              <a:t>to the public procurement Albanian law, on the online platform of public procurement. </a:t>
            </a:r>
            <a:r>
              <a:rPr lang="en-GB" sz="2400" dirty="0">
                <a:solidFill>
                  <a:schemeClr val="tx1"/>
                </a:solidFill>
              </a:rPr>
              <a:t>This </a:t>
            </a:r>
            <a:r>
              <a:rPr lang="en-GB" sz="2400" dirty="0">
                <a:solidFill>
                  <a:schemeClr val="tx1"/>
                </a:solidFill>
              </a:rPr>
              <a:t>process was concluded successfully and we have in our inventory the purchase equipment</a:t>
            </a:r>
            <a:r>
              <a:rPr lang="en-GB" sz="2400" dirty="0">
                <a:solidFill>
                  <a:schemeClr val="tx1"/>
                </a:solidFill>
              </a:rPr>
              <a:t>.</a:t>
            </a:r>
          </a:p>
          <a:p>
            <a:pPr marL="457200" indent="-457200">
              <a:buAutoNum type="arabicPeriod"/>
            </a:pPr>
            <a:r>
              <a:rPr lang="en-GB" sz="2400" dirty="0">
                <a:solidFill>
                  <a:schemeClr val="tx1"/>
                </a:solidFill>
              </a:rPr>
              <a:t>Documentation management by </a:t>
            </a:r>
            <a:r>
              <a:rPr lang="en-GB" sz="2400" dirty="0">
                <a:solidFill>
                  <a:schemeClr val="tx1"/>
                </a:solidFill>
              </a:rPr>
              <a:t>the procurement and project office at PUT </a:t>
            </a:r>
            <a:r>
              <a:rPr lang="en-GB" sz="2400" dirty="0" err="1">
                <a:solidFill>
                  <a:schemeClr val="tx1"/>
                </a:solidFill>
              </a:rPr>
              <a:t>Rectorate</a:t>
            </a:r>
            <a:endParaRPr lang="en-US" sz="2400" dirty="0">
              <a:solidFill>
                <a:schemeClr val="tx1"/>
              </a:solidFill>
            </a:endParaRPr>
          </a:p>
          <a:p>
            <a:endParaRPr lang="en-US" sz="2400" dirty="0">
              <a:solidFill>
                <a:schemeClr val="tx1"/>
              </a:solidFill>
            </a:endParaRPr>
          </a:p>
          <a:p>
            <a:r>
              <a:rPr lang="en-GB" sz="2400" dirty="0" smtClean="0"/>
              <a:t>:</a:t>
            </a:r>
            <a:endParaRPr lang="en-US" sz="2400" dirty="0"/>
          </a:p>
          <a:p>
            <a:pPr marL="342900" indent="-342900">
              <a:buFont typeface="Courier New" panose="02070309020205020404" pitchFamily="49" charset="0"/>
              <a:buChar char="o"/>
            </a:pPr>
            <a:endParaRPr lang="en-US" sz="2400"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l="36063" t="3163" r="29703" b="12207"/>
          <a:stretch>
            <a:fillRect/>
          </a:stretch>
        </p:blipFill>
        <p:spPr bwMode="auto">
          <a:xfrm>
            <a:off x="456959" y="250202"/>
            <a:ext cx="885825" cy="914400"/>
          </a:xfrm>
          <a:prstGeom prst="rect">
            <a:avLst/>
          </a:prstGeom>
          <a:noFill/>
          <a:ln>
            <a:noFill/>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9420637" y="209190"/>
            <a:ext cx="2322195" cy="946785"/>
          </a:xfrm>
          <a:prstGeom prst="rect">
            <a:avLst/>
          </a:prstGeom>
        </p:spPr>
      </p:pic>
    </p:spTree>
    <p:extLst>
      <p:ext uri="{BB962C8B-B14F-4D97-AF65-F5344CB8AC3E}">
        <p14:creationId xmlns:p14="http://schemas.microsoft.com/office/powerpoint/2010/main" val="1313202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872" y="828136"/>
            <a:ext cx="10599139" cy="146649"/>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endParaRPr lang="en-US" sz="3100" dirty="0"/>
          </a:p>
        </p:txBody>
      </p:sp>
      <p:sp>
        <p:nvSpPr>
          <p:cNvPr id="3" name="Subtitle 2"/>
          <p:cNvSpPr>
            <a:spLocks noGrp="1"/>
          </p:cNvSpPr>
          <p:nvPr>
            <p:ph type="subTitle" idx="1"/>
          </p:nvPr>
        </p:nvSpPr>
        <p:spPr>
          <a:xfrm>
            <a:off x="241541" y="974785"/>
            <a:ext cx="11731924" cy="5883215"/>
          </a:xfrm>
        </p:spPr>
        <p:txBody>
          <a:bodyPr>
            <a:normAutofit/>
          </a:bodyPr>
          <a:lstStyle/>
          <a:p>
            <a:pPr algn="ctr"/>
            <a:endParaRPr lang="en-GB" sz="2400" dirty="0" smtClean="0">
              <a:solidFill>
                <a:schemeClr val="tx1"/>
              </a:solidFill>
            </a:endParaRPr>
          </a:p>
          <a:p>
            <a:pPr algn="ctr"/>
            <a:r>
              <a:rPr lang="en-GB" sz="2400" dirty="0" smtClean="0">
                <a:solidFill>
                  <a:schemeClr val="tx1"/>
                </a:solidFill>
              </a:rPr>
              <a:t>Here </a:t>
            </a:r>
            <a:r>
              <a:rPr lang="en-GB" sz="2400" dirty="0">
                <a:solidFill>
                  <a:schemeClr val="tx1"/>
                </a:solidFill>
              </a:rPr>
              <a:t>is the List of </a:t>
            </a:r>
            <a:r>
              <a:rPr lang="en-GB" sz="2400" dirty="0" smtClean="0">
                <a:solidFill>
                  <a:schemeClr val="tx1"/>
                </a:solidFill>
              </a:rPr>
              <a:t>equipment purchased</a:t>
            </a:r>
          </a:p>
          <a:p>
            <a:pPr algn="ctr"/>
            <a:endParaRPr lang="en-GB" sz="2400" dirty="0">
              <a:solidFill>
                <a:schemeClr val="tx1"/>
              </a:solidFill>
            </a:endParaRPr>
          </a:p>
          <a:p>
            <a:pPr algn="ctr"/>
            <a:endParaRPr lang="en-US" sz="2400"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l="36063" t="3163" r="29703" b="12207"/>
          <a:stretch>
            <a:fillRect/>
          </a:stretch>
        </p:blipFill>
        <p:spPr bwMode="auto">
          <a:xfrm>
            <a:off x="456959" y="250202"/>
            <a:ext cx="885825" cy="914400"/>
          </a:xfrm>
          <a:prstGeom prst="rect">
            <a:avLst/>
          </a:prstGeom>
          <a:noFill/>
          <a:ln>
            <a:noFill/>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9420637" y="209190"/>
            <a:ext cx="2322195" cy="946785"/>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765320927"/>
              </p:ext>
            </p:extLst>
          </p:nvPr>
        </p:nvGraphicFramePr>
        <p:xfrm>
          <a:off x="3830357" y="2631599"/>
          <a:ext cx="4150629" cy="1661768"/>
        </p:xfrm>
        <a:graphic>
          <a:graphicData uri="http://schemas.openxmlformats.org/drawingml/2006/table">
            <a:tbl>
              <a:tblPr firstRow="1" firstCol="1" bandRow="1">
                <a:tableStyleId>{5C22544A-7EE6-4342-B048-85BDC9FD1C3A}</a:tableStyleId>
              </a:tblPr>
              <a:tblGrid>
                <a:gridCol w="496534"/>
                <a:gridCol w="3654095"/>
              </a:tblGrid>
              <a:tr h="262993">
                <a:tc>
                  <a:txBody>
                    <a:bodyPr/>
                    <a:lstStyle/>
                    <a:p>
                      <a:pPr marL="0" marR="0" algn="ctr">
                        <a:lnSpc>
                          <a:spcPct val="115000"/>
                        </a:lnSpc>
                        <a:spcBef>
                          <a:spcPts val="0"/>
                        </a:spcBef>
                        <a:spcAft>
                          <a:spcPts val="1000"/>
                        </a:spcAft>
                      </a:pPr>
                      <a:r>
                        <a:rPr lang="en-GB"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GB" sz="1200" dirty="0">
                          <a:effectLst/>
                        </a:rPr>
                        <a:t>Description of the </a:t>
                      </a:r>
                      <a:r>
                        <a:rPr lang="en-GB" sz="1200" dirty="0" smtClean="0">
                          <a:effectLst/>
                        </a:rPr>
                        <a:t>PUT equipment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993">
                <a:tc>
                  <a:txBody>
                    <a:bodyPr/>
                    <a:lstStyle/>
                    <a:p>
                      <a:pPr marL="0" marR="0" algn="ctr">
                        <a:lnSpc>
                          <a:spcPct val="115000"/>
                        </a:lnSpc>
                        <a:spcBef>
                          <a:spcPts val="0"/>
                        </a:spcBef>
                        <a:spcAft>
                          <a:spcPts val="100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GB" sz="1200" dirty="0">
                          <a:effectLst/>
                        </a:rPr>
                        <a:t>Videoconference system (portable).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15013">
                <a:tc>
                  <a:txBody>
                    <a:bodyPr/>
                    <a:lstStyle/>
                    <a:p>
                      <a:pPr marL="0" marR="0" algn="ctr">
                        <a:lnSpc>
                          <a:spcPct val="115000"/>
                        </a:lnSpc>
                        <a:spcBef>
                          <a:spcPts val="0"/>
                        </a:spcBef>
                        <a:spcAft>
                          <a:spcPts val="1000"/>
                        </a:spcAft>
                      </a:pPr>
                      <a:r>
                        <a:rPr lang="en-GB"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GB" sz="1200" dirty="0">
                          <a:effectLst/>
                        </a:rPr>
                        <a:t>Xerox, Printer, </a:t>
                      </a:r>
                      <a:r>
                        <a:rPr lang="en-GB" sz="1200" dirty="0" smtClean="0">
                          <a:effectLst/>
                        </a:rPr>
                        <a:t>Scanner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45065">
                <a:tc>
                  <a:txBody>
                    <a:bodyPr/>
                    <a:lstStyle/>
                    <a:p>
                      <a:pPr marL="0" marR="0" algn="ctr">
                        <a:lnSpc>
                          <a:spcPct val="115000"/>
                        </a:lnSpc>
                        <a:spcBef>
                          <a:spcPts val="0"/>
                        </a:spcBef>
                        <a:spcAft>
                          <a:spcPts val="1000"/>
                        </a:spcAft>
                      </a:pPr>
                      <a:r>
                        <a:rPr lang="en-GB"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GB" sz="1200">
                          <a:effectLst/>
                        </a:rPr>
                        <a:t>Network devices + server + 2 laptop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5704">
                <a:tc>
                  <a:txBody>
                    <a:bodyPr/>
                    <a:lstStyle/>
                    <a:p>
                      <a:pPr marL="0" marR="0" algn="ctr">
                        <a:lnSpc>
                          <a:spcPct val="115000"/>
                        </a:lnSpc>
                        <a:spcBef>
                          <a:spcPts val="0"/>
                        </a:spcBef>
                        <a:spcAft>
                          <a:spcPts val="1000"/>
                        </a:spcAft>
                      </a:pPr>
                      <a:r>
                        <a:rPr lang="en-GB"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0"/>
                        </a:spcBef>
                        <a:spcAft>
                          <a:spcPts val="1000"/>
                        </a:spcAft>
                      </a:pPr>
                      <a:r>
                        <a:rPr lang="en-GB" sz="1200" dirty="0">
                          <a:effectLst/>
                        </a:rPr>
                        <a:t>Transparent Interactive Screen-Board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284482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3024" y="1385920"/>
            <a:ext cx="10599139" cy="146649"/>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sz="2200" b="1" dirty="0" smtClean="0">
                <a:solidFill>
                  <a:srgbClr val="FF0000"/>
                </a:solidFill>
              </a:rPr>
              <a:t>REPORT </a:t>
            </a:r>
            <a:r>
              <a:rPr lang="en-GB" sz="2200" b="1" dirty="0">
                <a:solidFill>
                  <a:srgbClr val="FF0000"/>
                </a:solidFill>
              </a:rPr>
              <a:t>OF THE ACTIVITIES PERFORMED DURING THE FIRST YEAR OF THE PROJECT</a:t>
            </a:r>
            <a:r>
              <a:rPr lang="en-US" sz="2200" dirty="0">
                <a:solidFill>
                  <a:srgbClr val="FF0000"/>
                </a:solidFill>
              </a:rPr>
              <a:t/>
            </a:r>
            <a:br>
              <a:rPr lang="en-US" sz="2200" dirty="0">
                <a:solidFill>
                  <a:srgbClr val="FF0000"/>
                </a:solidFill>
              </a:rPr>
            </a:br>
            <a:endParaRPr lang="en-US" sz="2200" dirty="0">
              <a:solidFill>
                <a:srgbClr val="FF0000"/>
              </a:solidFill>
            </a:endParaRPr>
          </a:p>
        </p:txBody>
      </p:sp>
      <p:sp>
        <p:nvSpPr>
          <p:cNvPr id="3" name="Subtitle 2"/>
          <p:cNvSpPr>
            <a:spLocks noGrp="1"/>
          </p:cNvSpPr>
          <p:nvPr>
            <p:ph type="subTitle" idx="1"/>
          </p:nvPr>
        </p:nvSpPr>
        <p:spPr>
          <a:xfrm>
            <a:off x="241541" y="974785"/>
            <a:ext cx="11731924" cy="5883215"/>
          </a:xfrm>
        </p:spPr>
        <p:txBody>
          <a:bodyPr>
            <a:normAutofit/>
          </a:bodyPr>
          <a:lstStyle/>
          <a:p>
            <a:pPr algn="ctr"/>
            <a:endParaRPr lang="en-GB" sz="2400" b="1" dirty="0" smtClean="0">
              <a:solidFill>
                <a:schemeClr val="tx1"/>
              </a:solidFill>
            </a:endParaRPr>
          </a:p>
          <a:p>
            <a:pPr algn="ctr"/>
            <a:r>
              <a:rPr lang="en-GB" sz="2400" b="1" dirty="0" smtClean="0">
                <a:solidFill>
                  <a:schemeClr val="tx1"/>
                </a:solidFill>
              </a:rPr>
              <a:t>Dissemination </a:t>
            </a:r>
            <a:r>
              <a:rPr lang="en-GB" sz="2400" b="1" dirty="0">
                <a:solidFill>
                  <a:schemeClr val="tx1"/>
                </a:solidFill>
              </a:rPr>
              <a:t>Activities and future </a:t>
            </a:r>
            <a:r>
              <a:rPr lang="en-GB" sz="2400" b="1" dirty="0" smtClean="0">
                <a:solidFill>
                  <a:schemeClr val="tx1"/>
                </a:solidFill>
              </a:rPr>
              <a:t>actions</a:t>
            </a:r>
            <a:r>
              <a:rPr lang="en-GB" sz="2400" b="1" dirty="0" smtClean="0">
                <a:solidFill>
                  <a:schemeClr val="tx1"/>
                </a:solidFill>
              </a:rPr>
              <a:t>:</a:t>
            </a:r>
            <a:endParaRPr lang="en-GB" sz="1600" b="1" dirty="0" smtClean="0">
              <a:solidFill>
                <a:schemeClr val="tx1"/>
              </a:solidFill>
            </a:endParaRPr>
          </a:p>
          <a:p>
            <a:pPr algn="ctr"/>
            <a:endParaRPr lang="en-GB" sz="1600" b="1" dirty="0" smtClean="0">
              <a:solidFill>
                <a:schemeClr val="tx1"/>
              </a:solidFill>
            </a:endParaRPr>
          </a:p>
          <a:p>
            <a:pPr marL="342900" lvl="0" indent="-342900">
              <a:buFont typeface="Courier New" panose="02070309020205020404" pitchFamily="49" charset="0"/>
              <a:buChar char="o"/>
            </a:pPr>
            <a:r>
              <a:rPr lang="en-GB" sz="2000" dirty="0" smtClean="0">
                <a:solidFill>
                  <a:schemeClr val="tx1"/>
                </a:solidFill>
              </a:rPr>
              <a:t>Publication </a:t>
            </a:r>
            <a:r>
              <a:rPr lang="en-GB" sz="2000" dirty="0">
                <a:solidFill>
                  <a:schemeClr val="tx1"/>
                </a:solidFill>
              </a:rPr>
              <a:t>on our website </a:t>
            </a:r>
            <a:r>
              <a:rPr lang="en-GB" sz="2000" dirty="0" smtClean="0">
                <a:solidFill>
                  <a:schemeClr val="tx1"/>
                </a:solidFill>
              </a:rPr>
              <a:t>of a </a:t>
            </a:r>
            <a:r>
              <a:rPr lang="en-GB" sz="2000" dirty="0">
                <a:solidFill>
                  <a:schemeClr val="tx1"/>
                </a:solidFill>
              </a:rPr>
              <a:t>short project </a:t>
            </a:r>
            <a:r>
              <a:rPr lang="en-GB" sz="2000" dirty="0" smtClean="0">
                <a:solidFill>
                  <a:schemeClr val="tx1"/>
                </a:solidFill>
              </a:rPr>
              <a:t>description </a:t>
            </a:r>
            <a:r>
              <a:rPr lang="en-GB" sz="2000" u="sng" dirty="0" smtClean="0">
                <a:solidFill>
                  <a:schemeClr val="tx1"/>
                </a:solidFill>
                <a:hlinkClick r:id="rId3"/>
              </a:rPr>
              <a:t>http</a:t>
            </a:r>
            <a:r>
              <a:rPr lang="en-GB" sz="2000" u="sng" dirty="0">
                <a:solidFill>
                  <a:schemeClr val="tx1"/>
                </a:solidFill>
                <a:hlinkClick r:id="rId3"/>
              </a:rPr>
              <a:t>://upt.al/projekte</a:t>
            </a:r>
            <a:r>
              <a:rPr lang="en-GB" sz="2000" dirty="0">
                <a:solidFill>
                  <a:schemeClr val="tx1"/>
                </a:solidFill>
              </a:rPr>
              <a:t>;</a:t>
            </a:r>
            <a:endParaRPr lang="en-US" sz="2000" dirty="0">
              <a:solidFill>
                <a:schemeClr val="tx1"/>
              </a:solidFill>
            </a:endParaRPr>
          </a:p>
          <a:p>
            <a:pPr marL="342900" lvl="0" indent="-342900">
              <a:buFont typeface="Courier New" panose="02070309020205020404" pitchFamily="49" charset="0"/>
              <a:buChar char="o"/>
            </a:pPr>
            <a:r>
              <a:rPr lang="en-GB" sz="2000" dirty="0">
                <a:solidFill>
                  <a:schemeClr val="tx1"/>
                </a:solidFill>
              </a:rPr>
              <a:t>S</a:t>
            </a:r>
            <a:r>
              <a:rPr lang="en-GB" sz="2000" dirty="0" smtClean="0">
                <a:solidFill>
                  <a:schemeClr val="tx1"/>
                </a:solidFill>
              </a:rPr>
              <a:t>hared </a:t>
            </a:r>
            <a:r>
              <a:rPr lang="en-GB" sz="2000" dirty="0">
                <a:solidFill>
                  <a:schemeClr val="tx1"/>
                </a:solidFill>
              </a:rPr>
              <a:t>the Project page in our official Facebook page</a:t>
            </a:r>
            <a:r>
              <a:rPr lang="en-GB" sz="2400" dirty="0" smtClean="0">
                <a:solidFill>
                  <a:schemeClr val="tx1"/>
                </a:solidFill>
              </a:rPr>
              <a:t>;</a:t>
            </a:r>
          </a:p>
          <a:p>
            <a:pPr lvl="0"/>
            <a:endParaRPr lang="en-GB" sz="2400" dirty="0">
              <a:solidFill>
                <a:schemeClr val="tx1"/>
              </a:solidFill>
            </a:endParaRPr>
          </a:p>
          <a:p>
            <a:pPr lvl="0"/>
            <a:endParaRPr lang="en-GB" sz="2400" dirty="0" smtClean="0">
              <a:solidFill>
                <a:schemeClr val="tx1"/>
              </a:solidFill>
            </a:endParaRPr>
          </a:p>
          <a:p>
            <a:pPr lvl="0"/>
            <a:endParaRPr lang="en-GB" sz="2400" dirty="0">
              <a:solidFill>
                <a:schemeClr val="tx1"/>
              </a:solidFill>
            </a:endParaRPr>
          </a:p>
          <a:p>
            <a:pPr lvl="0"/>
            <a:endParaRPr lang="en-GB" sz="2400" dirty="0" smtClean="0">
              <a:solidFill>
                <a:schemeClr val="tx1"/>
              </a:solidFill>
            </a:endParaRPr>
          </a:p>
          <a:p>
            <a:pPr marL="342900" lvl="0" indent="-342900">
              <a:buFont typeface="Courier New" panose="02070309020205020404" pitchFamily="49" charset="0"/>
              <a:buChar char="o"/>
            </a:pPr>
            <a:endParaRPr lang="en-GB" sz="2400" dirty="0" smtClean="0">
              <a:solidFill>
                <a:schemeClr val="tx1"/>
              </a:solidFill>
            </a:endParaRPr>
          </a:p>
          <a:p>
            <a:pPr marL="342900" lvl="0" indent="-342900">
              <a:buFont typeface="Courier New" panose="02070309020205020404" pitchFamily="49" charset="0"/>
              <a:buChar char="o"/>
            </a:pPr>
            <a:endParaRPr lang="en-GB" sz="1800" dirty="0" smtClean="0">
              <a:solidFill>
                <a:schemeClr val="tx1"/>
              </a:solidFill>
            </a:endParaRPr>
          </a:p>
          <a:p>
            <a:pPr marL="342900" lvl="0" indent="-342900">
              <a:buFont typeface="Courier New" panose="02070309020205020404" pitchFamily="49" charset="0"/>
              <a:buChar char="o"/>
            </a:pPr>
            <a:r>
              <a:rPr lang="en-GB" sz="1800" dirty="0" smtClean="0">
                <a:solidFill>
                  <a:schemeClr val="tx1"/>
                </a:solidFill>
              </a:rPr>
              <a:t>Planned </a:t>
            </a:r>
            <a:r>
              <a:rPr lang="en-GB" sz="1800" dirty="0">
                <a:solidFill>
                  <a:schemeClr val="tx1"/>
                </a:solidFill>
              </a:rPr>
              <a:t>to organize an open </a:t>
            </a:r>
            <a:r>
              <a:rPr lang="en-GB" sz="1800" dirty="0" smtClean="0">
                <a:solidFill>
                  <a:schemeClr val="tx1"/>
                </a:solidFill>
              </a:rPr>
              <a:t>day serving the dissemination of the project</a:t>
            </a:r>
            <a:endParaRPr lang="en-US" sz="1800" dirty="0">
              <a:solidFill>
                <a:schemeClr val="tx1"/>
              </a:solidFill>
            </a:endParaRPr>
          </a:p>
        </p:txBody>
      </p:sp>
      <p:pic>
        <p:nvPicPr>
          <p:cNvPr id="4" name="Picture 3"/>
          <p:cNvPicPr/>
          <p:nvPr/>
        </p:nvPicPr>
        <p:blipFill>
          <a:blip r:embed="rId4" cstate="print">
            <a:extLst>
              <a:ext uri="{28A0092B-C50C-407E-A947-70E740481C1C}">
                <a14:useLocalDpi xmlns:a14="http://schemas.microsoft.com/office/drawing/2010/main" val="0"/>
              </a:ext>
            </a:extLst>
          </a:blip>
          <a:srcRect l="36063" t="3163" r="29703" b="12207"/>
          <a:stretch>
            <a:fillRect/>
          </a:stretch>
        </p:blipFill>
        <p:spPr bwMode="auto">
          <a:xfrm>
            <a:off x="87199" y="60385"/>
            <a:ext cx="885825" cy="914400"/>
          </a:xfrm>
          <a:prstGeom prst="rect">
            <a:avLst/>
          </a:prstGeom>
          <a:noFill/>
          <a:ln>
            <a:noFill/>
          </a:ln>
        </p:spPr>
      </p:pic>
      <p:pic>
        <p:nvPicPr>
          <p:cNvPr id="5" name="Picture 4"/>
          <p:cNvPicPr/>
          <p:nvPr/>
        </p:nvPicPr>
        <p:blipFill>
          <a:blip r:embed="rId5" cstate="print">
            <a:extLst>
              <a:ext uri="{28A0092B-C50C-407E-A947-70E740481C1C}">
                <a14:useLocalDpi xmlns:a14="http://schemas.microsoft.com/office/drawing/2010/main" val="0"/>
              </a:ext>
            </a:extLst>
          </a:blip>
          <a:stretch>
            <a:fillRect/>
          </a:stretch>
        </p:blipFill>
        <p:spPr>
          <a:xfrm>
            <a:off x="10241280" y="127155"/>
            <a:ext cx="1732185" cy="677950"/>
          </a:xfrm>
          <a:prstGeom prst="rect">
            <a:avLst/>
          </a:prstGeom>
        </p:spPr>
      </p:pic>
      <p:pic>
        <p:nvPicPr>
          <p:cNvPr id="6" name="Picture 5"/>
          <p:cNvPicPr/>
          <p:nvPr/>
        </p:nvPicPr>
        <p:blipFill>
          <a:blip r:embed="rId6" cstate="print">
            <a:extLst>
              <a:ext uri="{28A0092B-C50C-407E-A947-70E740481C1C}">
                <a14:useLocalDpi xmlns:a14="http://schemas.microsoft.com/office/drawing/2010/main" val="0"/>
              </a:ext>
            </a:extLst>
          </a:blip>
          <a:stretch>
            <a:fillRect/>
          </a:stretch>
        </p:blipFill>
        <p:spPr>
          <a:xfrm>
            <a:off x="731279" y="3485158"/>
            <a:ext cx="4442845" cy="2691442"/>
          </a:xfrm>
          <a:prstGeom prst="rect">
            <a:avLst/>
          </a:prstGeom>
        </p:spPr>
      </p:pic>
      <p:pic>
        <p:nvPicPr>
          <p:cNvPr id="7" name="Picture 6" descr="C:\Users\User\Desktop\DOKUMENTA ALMA\PROJEKTE UPT\PROJEKTE TE REJA ONGOING\KA2\MARDS 2018\Publikimi ne Facebook Mards.pn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81690" y="3485158"/>
            <a:ext cx="5236234" cy="2691442"/>
          </a:xfrm>
          <a:prstGeom prst="rect">
            <a:avLst/>
          </a:prstGeom>
          <a:noFill/>
          <a:ln>
            <a:noFill/>
          </a:ln>
        </p:spPr>
      </p:pic>
    </p:spTree>
    <p:extLst>
      <p:ext uri="{BB962C8B-B14F-4D97-AF65-F5344CB8AC3E}">
        <p14:creationId xmlns:p14="http://schemas.microsoft.com/office/powerpoint/2010/main" val="226469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872" y="828136"/>
            <a:ext cx="10599139" cy="146649"/>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endParaRPr lang="en-US" sz="3100" dirty="0"/>
          </a:p>
        </p:txBody>
      </p:sp>
      <p:sp>
        <p:nvSpPr>
          <p:cNvPr id="3" name="Subtitle 2"/>
          <p:cNvSpPr>
            <a:spLocks noGrp="1"/>
          </p:cNvSpPr>
          <p:nvPr>
            <p:ph type="subTitle" idx="1"/>
          </p:nvPr>
        </p:nvSpPr>
        <p:spPr>
          <a:xfrm>
            <a:off x="899871" y="3234905"/>
            <a:ext cx="8824823" cy="2294627"/>
          </a:xfrm>
        </p:spPr>
        <p:txBody>
          <a:bodyPr>
            <a:normAutofit/>
          </a:bodyPr>
          <a:lstStyle/>
          <a:p>
            <a:pPr algn="ctr"/>
            <a:r>
              <a:rPr lang="en-US" sz="3200" b="1" dirty="0" smtClean="0">
                <a:solidFill>
                  <a:schemeClr val="tx1"/>
                </a:solidFill>
              </a:rPr>
              <a:t>THANK YOU!</a:t>
            </a:r>
            <a:endParaRPr lang="en-US" sz="3200" b="1" dirty="0">
              <a:solidFill>
                <a:schemeClr val="tx1"/>
              </a:solidFill>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l="36063" t="3163" r="29703" b="12207"/>
          <a:stretch>
            <a:fillRect/>
          </a:stretch>
        </p:blipFill>
        <p:spPr bwMode="auto">
          <a:xfrm>
            <a:off x="213138" y="140474"/>
            <a:ext cx="885825" cy="914400"/>
          </a:xfrm>
          <a:prstGeom prst="rect">
            <a:avLst/>
          </a:prstGeom>
          <a:noFill/>
          <a:ln>
            <a:noFill/>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0003536" y="135865"/>
            <a:ext cx="1922176" cy="765595"/>
          </a:xfrm>
          <a:prstGeom prst="rect">
            <a:avLst/>
          </a:prstGeom>
        </p:spPr>
      </p:pic>
    </p:spTree>
    <p:extLst>
      <p:ext uri="{BB962C8B-B14F-4D97-AF65-F5344CB8AC3E}">
        <p14:creationId xmlns:p14="http://schemas.microsoft.com/office/powerpoint/2010/main" val="1790599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88</TotalTime>
  <Words>779</Words>
  <Application>Microsoft Office PowerPoint</Application>
  <PresentationFormat>Widescreen</PresentationFormat>
  <Paragraphs>75</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Century Gothic</vt:lpstr>
      <vt:lpstr>Courier New</vt:lpstr>
      <vt:lpstr>Times New Roman</vt:lpstr>
      <vt:lpstr>Wingdings 3</vt:lpstr>
      <vt:lpstr>Slice</vt:lpstr>
      <vt:lpstr> REPORT OF THE ACTIVITIES PERFORMED DURING THE FIRST YEAR OF THE PROJECT </vt:lpstr>
      <vt:lpstr>    REPORT OF THE ACTIVITIES PERFORMED DURING THE FIRST YEAR OF THE PROJECT </vt:lpstr>
      <vt:lpstr>    REPORT OF THE ACTIVITIES PERFORMED DURING THE FIRST YEAR OF THE PROJECT </vt:lpstr>
      <vt:lpstr>    REPORT ON THE EQUIPMENT</vt:lpstr>
      <vt:lpstr>    </vt:lpstr>
      <vt:lpstr>     REPORT OF THE ACTIVITIES PERFORMED DURING THE FIRST YEAR OF THE PROJECT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REPORT OF THE ACTIVITIES PERFORMED DURING THE FIRST YEAR OF THE PROJECT </dc:title>
  <dc:creator>Windows User</dc:creator>
  <cp:lastModifiedBy>Windows User</cp:lastModifiedBy>
  <cp:revision>24</cp:revision>
  <dcterms:created xsi:type="dcterms:W3CDTF">2019-12-06T11:49:46Z</dcterms:created>
  <dcterms:modified xsi:type="dcterms:W3CDTF">2019-12-09T09:35:19Z</dcterms:modified>
</cp:coreProperties>
</file>