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1" r:id="rId3"/>
    <p:sldId id="257" r:id="rId4"/>
    <p:sldId id="258" r:id="rId5"/>
    <p:sldId id="259" r:id="rId6"/>
    <p:sldId id="268" r:id="rId7"/>
    <p:sldId id="270" r:id="rId8"/>
    <p:sldId id="261" r:id="rId9"/>
    <p:sldId id="269" r:id="rId10"/>
    <p:sldId id="262" r:id="rId11"/>
    <p:sldId id="272" r:id="rId12"/>
    <p:sldId id="260" r:id="rId13"/>
    <p:sldId id="263" r:id="rId14"/>
    <p:sldId id="264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813" autoAdjust="0"/>
  </p:normalViewPr>
  <p:slideViewPr>
    <p:cSldViewPr>
      <p:cViewPr varScale="1">
        <p:scale>
          <a:sx n="106" d="100"/>
          <a:sy n="106" d="100"/>
        </p:scale>
        <p:origin x="115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12853-5D10-4FB5-9C68-060357F448A3}" type="datetimeFigureOut">
              <a:rPr lang="en-GB" smtClean="0"/>
              <a:t>25/10/2019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13B26-CCA4-45E5-A797-EF99B1B2E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406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51DD6-D905-4C58-B563-0BD0DC602927}" type="datetime1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33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BFD3-8453-4E90-BBA8-99832F8C92AF}" type="datetime1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294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DEAF9-2744-4C26-80FE-A29D9B92E787}" type="datetime1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32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B8E4A-266F-4DB9-A212-C849584D8162}" type="datetime1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710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DFF10-B079-49F6-B41F-C171AC79678F}" type="datetime1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54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F943-75D0-49D4-A264-9C8ECA43FBAC}" type="datetime1">
              <a:rPr lang="en-GB" smtClean="0"/>
              <a:t>25/10/2019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279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85E1D-F606-4AE5-A43E-B733E09C4C4E}" type="datetime1">
              <a:rPr lang="en-GB" smtClean="0"/>
              <a:t>25/10/2019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76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34EC-1E5E-4257-946B-1360A9DDA477}" type="datetime1">
              <a:rPr lang="en-GB" smtClean="0"/>
              <a:t>25/10/2019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118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61C5D-5099-4A2E-B98F-9306950F9FD3}" type="datetime1">
              <a:rPr lang="en-GB" smtClean="0"/>
              <a:t>25/10/2019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67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EE9D-F712-4A63-A52E-87576C5427A5}" type="datetime1">
              <a:rPr lang="en-GB" smtClean="0"/>
              <a:t>25/10/2019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883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9272-E543-4A88-A65D-7C108C9390AC}" type="datetime1">
              <a:rPr lang="en-GB" smtClean="0"/>
              <a:t>25/10/2019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474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6000"/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14F6B-DE12-48C7-BD0D-B177CB4B06BC}" type="datetime1">
              <a:rPr lang="en-GB" smtClean="0"/>
              <a:t>25/10/2019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E2621-6F8F-4629-A022-8F1ACAE8C4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853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6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3100" b="1" dirty="0" smtClean="0">
                <a:solidFill>
                  <a:schemeClr val="accent6">
                    <a:lumMod val="50000"/>
                  </a:schemeClr>
                </a:solidFill>
              </a:rPr>
              <a:t>Regional Cluster Meeting </a:t>
            </a:r>
            <a:r>
              <a:rPr lang="en-GB" sz="31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GB" sz="31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GB" sz="2700" dirty="0">
                <a:solidFill>
                  <a:schemeClr val="accent6">
                    <a:lumMod val="50000"/>
                  </a:schemeClr>
                </a:solidFill>
              </a:rPr>
              <a:t>Capacity Building in Higher Education </a:t>
            </a:r>
            <a:br>
              <a:rPr lang="en-GB" sz="27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GB" sz="2700" dirty="0">
                <a:solidFill>
                  <a:schemeClr val="accent6">
                    <a:lumMod val="50000"/>
                  </a:schemeClr>
                </a:solidFill>
              </a:rPr>
              <a:t>projects’ impact in the Western Balkans </a:t>
            </a:r>
            <a:br>
              <a:rPr lang="en-GB" sz="27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GB" sz="2700" dirty="0">
                <a:solidFill>
                  <a:schemeClr val="accent6">
                    <a:lumMod val="50000"/>
                  </a:schemeClr>
                </a:solidFill>
              </a:rPr>
              <a:t>22-23 October 2019 </a:t>
            </a:r>
            <a:br>
              <a:rPr lang="en-GB" sz="27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GB" sz="2700" dirty="0">
                <a:solidFill>
                  <a:schemeClr val="accent6">
                    <a:lumMod val="50000"/>
                  </a:schemeClr>
                </a:solidFill>
              </a:rPr>
              <a:t>Royal &amp; Spa Hotel (</a:t>
            </a:r>
            <a:r>
              <a:rPr lang="en-GB" sz="2700" dirty="0" err="1">
                <a:solidFill>
                  <a:schemeClr val="accent6">
                    <a:lumMod val="50000"/>
                  </a:schemeClr>
                </a:solidFill>
              </a:rPr>
              <a:t>Durrës</a:t>
            </a:r>
            <a:r>
              <a:rPr lang="en-GB" sz="2700" dirty="0">
                <a:solidFill>
                  <a:schemeClr val="accent6">
                    <a:lumMod val="50000"/>
                  </a:schemeClr>
                </a:solidFill>
              </a:rPr>
              <a:t>, Albania)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4293096"/>
            <a:ext cx="6912768" cy="2088232"/>
          </a:xfrm>
        </p:spPr>
        <p:txBody>
          <a:bodyPr>
            <a:normAutofit fontScale="77500" lnSpcReduction="20000"/>
          </a:bodyPr>
          <a:lstStyle/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</a:rPr>
              <a:t>Workshop #3</a:t>
            </a:r>
          </a:p>
          <a:p>
            <a:r>
              <a:rPr lang="en-GB" sz="2600" dirty="0" smtClean="0">
                <a:solidFill>
                  <a:schemeClr val="accent6">
                    <a:lumMod val="50000"/>
                  </a:schemeClr>
                </a:solidFill>
              </a:rPr>
              <a:t>CBHE </a:t>
            </a:r>
            <a:r>
              <a:rPr lang="en-GB" sz="2600" dirty="0">
                <a:solidFill>
                  <a:schemeClr val="accent6">
                    <a:lumMod val="50000"/>
                  </a:schemeClr>
                </a:solidFill>
              </a:rPr>
              <a:t>projects producing an </a:t>
            </a:r>
            <a:r>
              <a:rPr lang="en-GB" sz="2600" b="1" dirty="0">
                <a:solidFill>
                  <a:schemeClr val="accent6">
                    <a:lumMod val="50000"/>
                  </a:schemeClr>
                </a:solidFill>
              </a:rPr>
              <a:t>impact </a:t>
            </a:r>
            <a:r>
              <a:rPr lang="en-GB" sz="2600" dirty="0">
                <a:solidFill>
                  <a:schemeClr val="accent6">
                    <a:lumMod val="50000"/>
                  </a:schemeClr>
                </a:solidFill>
              </a:rPr>
              <a:t>on higher education systems and </a:t>
            </a:r>
            <a:r>
              <a:rPr lang="en-GB" sz="2600" b="1" dirty="0">
                <a:solidFill>
                  <a:schemeClr val="accent6">
                    <a:lumMod val="50000"/>
                  </a:schemeClr>
                </a:solidFill>
              </a:rPr>
              <a:t>promoting reforms </a:t>
            </a:r>
            <a:r>
              <a:rPr lang="en-GB" sz="2600" dirty="0">
                <a:solidFill>
                  <a:schemeClr val="accent6">
                    <a:lumMod val="50000"/>
                  </a:schemeClr>
                </a:solidFill>
              </a:rPr>
              <a:t>at national and/or regional level in the Western Balkans. </a:t>
            </a:r>
            <a:endParaRPr lang="en-GB" sz="26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sz="2900" dirty="0">
                <a:solidFill>
                  <a:schemeClr val="accent6">
                    <a:lumMod val="50000"/>
                  </a:schemeClr>
                </a:solidFill>
              </a:rPr>
              <a:t>Rapporteur 	</a:t>
            </a:r>
          </a:p>
          <a:p>
            <a:r>
              <a:rPr lang="en-GB" sz="2900" dirty="0" err="1" smtClean="0">
                <a:solidFill>
                  <a:schemeClr val="accent6">
                    <a:lumMod val="50000"/>
                  </a:schemeClr>
                </a:solidFill>
              </a:rPr>
              <a:t>Prof.</a:t>
            </a:r>
            <a:r>
              <a:rPr lang="en-GB" sz="2900" dirty="0" smtClean="0">
                <a:solidFill>
                  <a:schemeClr val="accent6">
                    <a:lumMod val="50000"/>
                  </a:schemeClr>
                </a:solidFill>
              </a:rPr>
              <a:t> dr Radovan </a:t>
            </a:r>
            <a:r>
              <a:rPr lang="en-GB" sz="2900" dirty="0" smtClean="0">
                <a:solidFill>
                  <a:schemeClr val="accent6">
                    <a:lumMod val="50000"/>
                  </a:schemeClr>
                </a:solidFill>
              </a:rPr>
              <a:t>S</a:t>
            </a:r>
            <a:r>
              <a:rPr lang="sr-Latn-ME" sz="2900" dirty="0" smtClean="0">
                <a:solidFill>
                  <a:schemeClr val="accent6">
                    <a:lumMod val="50000"/>
                  </a:schemeClr>
                </a:solidFill>
              </a:rPr>
              <a:t>t</a:t>
            </a:r>
            <a:r>
              <a:rPr lang="en-GB" sz="2900" dirty="0" err="1" smtClean="0">
                <a:solidFill>
                  <a:schemeClr val="accent6">
                    <a:lumMod val="50000"/>
                  </a:schemeClr>
                </a:solidFill>
              </a:rPr>
              <a:t>ojanovi</a:t>
            </a:r>
            <a:r>
              <a:rPr lang="sr-Latn-ME" sz="2900" dirty="0" smtClean="0">
                <a:solidFill>
                  <a:schemeClr val="accent6">
                    <a:lumMod val="50000"/>
                  </a:schemeClr>
                </a:solidFill>
              </a:rPr>
              <a:t>ć, University of Montenegro</a:t>
            </a:r>
            <a:r>
              <a:rPr lang="en-GB" dirty="0">
                <a:solidFill>
                  <a:srgbClr val="002060"/>
                </a:solidFill>
              </a:rPr>
              <a:t>	</a:t>
            </a:r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03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124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6 Factors </a:t>
            </a:r>
            <a:r>
              <a:rPr lang="en-GB" sz="4000" b="1" dirty="0" smtClean="0"/>
              <a:t>/constraints/obstacles/problems 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sr-Latn-ME" dirty="0" smtClean="0">
                <a:solidFill>
                  <a:srgbClr val="002060"/>
                </a:solidFill>
              </a:rPr>
              <a:t>Problems of accreditation</a:t>
            </a:r>
          </a:p>
          <a:p>
            <a:r>
              <a:rPr lang="sr-Latn-ME" dirty="0" smtClean="0">
                <a:solidFill>
                  <a:srgbClr val="002060"/>
                </a:solidFill>
              </a:rPr>
              <a:t>Ministry has not respond </a:t>
            </a:r>
            <a:endParaRPr lang="en-GB" dirty="0" smtClean="0">
              <a:solidFill>
                <a:srgbClr val="002060"/>
              </a:solidFill>
            </a:endParaRPr>
          </a:p>
          <a:p>
            <a:r>
              <a:rPr lang="sr-Latn-ME" dirty="0" smtClean="0">
                <a:solidFill>
                  <a:srgbClr val="002060"/>
                </a:solidFill>
              </a:rPr>
              <a:t>Lossing population, brain drain</a:t>
            </a:r>
          </a:p>
          <a:p>
            <a:r>
              <a:rPr lang="sr-Latn-ME" dirty="0" smtClean="0">
                <a:solidFill>
                  <a:srgbClr val="002060"/>
                </a:solidFill>
              </a:rPr>
              <a:t>Change a partner request time </a:t>
            </a:r>
          </a:p>
          <a:p>
            <a:r>
              <a:rPr lang="sr-Latn-ME" dirty="0" smtClean="0">
                <a:solidFill>
                  <a:srgbClr val="002060"/>
                </a:solidFill>
              </a:rPr>
              <a:t>Student visa</a:t>
            </a:r>
            <a:r>
              <a:rPr lang="en-GB" dirty="0" smtClean="0">
                <a:solidFill>
                  <a:srgbClr val="002060"/>
                </a:solidFill>
              </a:rPr>
              <a:t> problems in some countries</a:t>
            </a:r>
            <a:endParaRPr lang="sr-Latn-ME" dirty="0" smtClean="0">
              <a:solidFill>
                <a:srgbClr val="002060"/>
              </a:solidFill>
            </a:endParaRPr>
          </a:p>
          <a:p>
            <a:r>
              <a:rPr lang="sr-Latn-ME" dirty="0" smtClean="0">
                <a:solidFill>
                  <a:srgbClr val="002060"/>
                </a:solidFill>
              </a:rPr>
              <a:t>Problem of taxation and instutional support</a:t>
            </a:r>
          </a:p>
          <a:p>
            <a:r>
              <a:rPr lang="sr-Latn-ME" dirty="0" smtClean="0">
                <a:solidFill>
                  <a:srgbClr val="002060"/>
                </a:solidFill>
              </a:rPr>
              <a:t>Most of education is still theretical </a:t>
            </a:r>
          </a:p>
          <a:p>
            <a:r>
              <a:rPr lang="sr-Latn-ME" dirty="0" smtClean="0">
                <a:solidFill>
                  <a:srgbClr val="002060"/>
                </a:solidFill>
              </a:rPr>
              <a:t>Could not change policy </a:t>
            </a:r>
          </a:p>
          <a:p>
            <a:r>
              <a:rPr lang="sr-Latn-ME" dirty="0" smtClean="0">
                <a:solidFill>
                  <a:srgbClr val="002060"/>
                </a:solidFill>
              </a:rPr>
              <a:t>To establish a list of universities which suport or not projects, like project activity and performance list </a:t>
            </a:r>
            <a:endParaRPr lang="en-GB" dirty="0" smtClean="0">
              <a:solidFill>
                <a:srgbClr val="002060"/>
              </a:solidFill>
            </a:endParaRPr>
          </a:p>
          <a:p>
            <a:r>
              <a:rPr lang="en-GB" dirty="0" err="1" smtClean="0">
                <a:solidFill>
                  <a:srgbClr val="002060"/>
                </a:solidFill>
              </a:rPr>
              <a:t>Etc</a:t>
            </a:r>
            <a:r>
              <a:rPr lang="en-GB" dirty="0" smtClean="0">
                <a:solidFill>
                  <a:srgbClr val="002060"/>
                </a:solidFill>
              </a:rPr>
              <a:t>..</a:t>
            </a:r>
            <a:r>
              <a:rPr lang="en-GB" dirty="0" err="1" smtClean="0">
                <a:solidFill>
                  <a:srgbClr val="002060"/>
                </a:solidFill>
              </a:rPr>
              <a:t>etc</a:t>
            </a:r>
            <a:endParaRPr lang="sr-Latn-ME" dirty="0" smtClean="0">
              <a:solidFill>
                <a:srgbClr val="002060"/>
              </a:solidFill>
            </a:endParaRPr>
          </a:p>
          <a:p>
            <a:endParaRPr lang="sr-Latn-ME" b="1" dirty="0" smtClean="0"/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sr-Latn-ME" dirty="0" smtClean="0"/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03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073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6 Factors </a:t>
            </a:r>
            <a:r>
              <a:rPr lang="en-GB" sz="4000" dirty="0" smtClean="0"/>
              <a:t>/constraints/obstacles/problems 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GB" dirty="0" err="1" smtClean="0">
                <a:solidFill>
                  <a:srgbClr val="002060"/>
                </a:solidFill>
              </a:rPr>
              <a:t>Birocracy</a:t>
            </a:r>
            <a:r>
              <a:rPr lang="en-GB" dirty="0" smtClean="0">
                <a:solidFill>
                  <a:srgbClr val="002060"/>
                </a:solidFill>
              </a:rPr>
              <a:t>/ administration obstacles on all levels</a:t>
            </a:r>
            <a:endParaRPr lang="sr-Latn-ME" dirty="0" smtClean="0">
              <a:solidFill>
                <a:srgbClr val="002060"/>
              </a:solidFill>
            </a:endParaRPr>
          </a:p>
          <a:p>
            <a:r>
              <a:rPr lang="sr-Latn-ME" dirty="0" smtClean="0">
                <a:solidFill>
                  <a:srgbClr val="002060"/>
                </a:solidFill>
              </a:rPr>
              <a:t>No </a:t>
            </a:r>
            <a:r>
              <a:rPr lang="en-GB" dirty="0" smtClean="0">
                <a:solidFill>
                  <a:srgbClr val="002060"/>
                </a:solidFill>
              </a:rPr>
              <a:t>any recognition for coordinators/team members</a:t>
            </a:r>
            <a:r>
              <a:rPr lang="sr-Latn-ME" dirty="0" smtClean="0">
                <a:solidFill>
                  <a:srgbClr val="002060"/>
                </a:solidFill>
              </a:rPr>
              <a:t> </a:t>
            </a:r>
          </a:p>
          <a:p>
            <a:r>
              <a:rPr lang="sr-Latn-ME" dirty="0" smtClean="0">
                <a:solidFill>
                  <a:srgbClr val="002060"/>
                </a:solidFill>
              </a:rPr>
              <a:t>Problem of PhD education in Albania</a:t>
            </a:r>
          </a:p>
          <a:p>
            <a:r>
              <a:rPr lang="sr-Latn-ME" dirty="0" smtClean="0">
                <a:solidFill>
                  <a:srgbClr val="002060"/>
                </a:solidFill>
              </a:rPr>
              <a:t>Problem of transfering money </a:t>
            </a:r>
          </a:p>
          <a:p>
            <a:r>
              <a:rPr lang="sr-Latn-ME" dirty="0" smtClean="0">
                <a:solidFill>
                  <a:srgbClr val="002060"/>
                </a:solidFill>
              </a:rPr>
              <a:t>Autonomy of univeristies and inside them faculties</a:t>
            </a:r>
            <a:endParaRPr lang="en-GB" dirty="0" smtClean="0">
              <a:solidFill>
                <a:srgbClr val="002060"/>
              </a:solidFill>
            </a:endParaRPr>
          </a:p>
          <a:p>
            <a:r>
              <a:rPr lang="sr-Latn-ME" dirty="0" smtClean="0">
                <a:solidFill>
                  <a:srgbClr val="002060"/>
                </a:solidFill>
              </a:rPr>
              <a:t>Political change have strong impacts </a:t>
            </a:r>
            <a:endParaRPr lang="sr-Latn-ME" b="1" dirty="0" smtClean="0"/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sr-Latn-ME" dirty="0" smtClean="0"/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03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000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GB" sz="3600" b="1" dirty="0" smtClean="0">
                <a:solidFill>
                  <a:srgbClr val="002060"/>
                </a:solidFill>
              </a:rPr>
              <a:t>7 The sustainability of the project results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sr-Latn-ME" dirty="0" smtClean="0"/>
              <a:t>Sustanability via internationalisation</a:t>
            </a:r>
            <a:endParaRPr lang="en-GB" dirty="0" smtClean="0"/>
          </a:p>
          <a:p>
            <a:r>
              <a:rPr lang="en-GB" dirty="0" smtClean="0"/>
              <a:t>Different ways of sustainability are elaborated</a:t>
            </a:r>
          </a:p>
          <a:p>
            <a:r>
              <a:rPr lang="en-GB" dirty="0" smtClean="0"/>
              <a:t>In fact, no guarantee or sure way for sustainability… </a:t>
            </a:r>
          </a:p>
          <a:p>
            <a:r>
              <a:rPr lang="en-GB" dirty="0" smtClean="0"/>
              <a:t>Sustainability via continued cooperation and new projects is evident…</a:t>
            </a:r>
            <a:endParaRPr lang="sr-Latn-ME" dirty="0" smtClean="0"/>
          </a:p>
          <a:p>
            <a:r>
              <a:rPr lang="sr-Latn-ME" dirty="0" smtClean="0"/>
              <a:t>No </a:t>
            </a:r>
            <a:r>
              <a:rPr lang="en-GB" dirty="0" smtClean="0"/>
              <a:t>examples </a:t>
            </a:r>
            <a:r>
              <a:rPr lang="sr-Latn-ME" dirty="0" smtClean="0"/>
              <a:t>sustanability via dissemination</a:t>
            </a:r>
          </a:p>
          <a:p>
            <a:r>
              <a:rPr lang="sr-Latn-ME" dirty="0" smtClean="0"/>
              <a:t>Sustanability request time </a:t>
            </a:r>
            <a:r>
              <a:rPr lang="en-GB" dirty="0" smtClean="0"/>
              <a:t>and it should be supported by wider community.</a:t>
            </a:r>
            <a:endParaRPr lang="sr-Latn-ME" dirty="0" smtClean="0"/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03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073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8 The measurement of the impact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sr-Latn-ME" dirty="0" smtClean="0"/>
              <a:t>Several years</a:t>
            </a:r>
            <a:r>
              <a:rPr lang="en-GB" dirty="0" smtClean="0"/>
              <a:t>/decades are necessary</a:t>
            </a:r>
            <a:r>
              <a:rPr lang="sr-Latn-ME" dirty="0" smtClean="0"/>
              <a:t> to measure </a:t>
            </a:r>
            <a:r>
              <a:rPr lang="en-GB" dirty="0" smtClean="0"/>
              <a:t>the </a:t>
            </a:r>
            <a:r>
              <a:rPr lang="sr-Latn-ME" dirty="0" smtClean="0"/>
              <a:t>impact</a:t>
            </a:r>
            <a:endParaRPr lang="en-GB" dirty="0" smtClean="0"/>
          </a:p>
          <a:p>
            <a:r>
              <a:rPr lang="en-GB" dirty="0" smtClean="0"/>
              <a:t>Impacts are different for projects</a:t>
            </a:r>
          </a:p>
          <a:p>
            <a:r>
              <a:rPr lang="en-GB" dirty="0" smtClean="0"/>
              <a:t>Different aspects of impact:</a:t>
            </a:r>
          </a:p>
          <a:p>
            <a:pPr lvl="1"/>
            <a:r>
              <a:rPr lang="en-GB" dirty="0" smtClean="0"/>
              <a:t>Long range</a:t>
            </a:r>
          </a:p>
          <a:p>
            <a:pPr lvl="1"/>
            <a:r>
              <a:rPr lang="en-GB" dirty="0" smtClean="0"/>
              <a:t>Short range</a:t>
            </a:r>
          </a:p>
          <a:p>
            <a:pPr lvl="1"/>
            <a:r>
              <a:rPr lang="en-GB" dirty="0" smtClean="0"/>
              <a:t>Direct, Indirect</a:t>
            </a:r>
          </a:p>
          <a:p>
            <a:pPr lvl="1"/>
            <a:r>
              <a:rPr lang="en-GB" dirty="0" smtClean="0"/>
              <a:t>Micro, Macro environment</a:t>
            </a:r>
          </a:p>
          <a:p>
            <a:pPr lvl="1"/>
            <a:r>
              <a:rPr lang="en-GB" dirty="0" smtClean="0"/>
              <a:t>Side impacts</a:t>
            </a:r>
            <a:endParaRPr lang="sr-Latn-ME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03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073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03586"/>
            <a:ext cx="8229600" cy="864096"/>
          </a:xfrm>
        </p:spPr>
        <p:txBody>
          <a:bodyPr>
            <a:normAutofit/>
          </a:bodyPr>
          <a:lstStyle/>
          <a:p>
            <a:r>
              <a:rPr lang="sr-Latn-ME" dirty="0" smtClean="0"/>
              <a:t>Conclusion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On the long range there is a strong impact of CBHE projects on higher education systems and promoting reforms.</a:t>
            </a:r>
          </a:p>
          <a:p>
            <a:r>
              <a:rPr lang="en-GB" dirty="0" smtClean="0"/>
              <a:t>No many influences on policy/regulations.</a:t>
            </a:r>
          </a:p>
          <a:p>
            <a:r>
              <a:rPr lang="en-GB" dirty="0" smtClean="0"/>
              <a:t>It is revolutionary program that brought most benefits to Western Balkan (almost 2 decades old) and did it this area more advanced in field of education</a:t>
            </a:r>
          </a:p>
          <a:p>
            <a:r>
              <a:rPr lang="en-GB" dirty="0" smtClean="0"/>
              <a:t>There are many obstacles, but our duty is to overcome them.</a:t>
            </a:r>
          </a:p>
          <a:p>
            <a:r>
              <a:rPr lang="en-GB" dirty="0" smtClean="0"/>
              <a:t>Since the program is very popular the impact is evident</a:t>
            </a:r>
          </a:p>
          <a:p>
            <a:r>
              <a:rPr lang="en-GB" dirty="0" smtClean="0"/>
              <a:t>Policy makers and stakeholders should be more honest to this program </a:t>
            </a:r>
          </a:p>
          <a:p>
            <a:r>
              <a:rPr lang="en-GB" dirty="0"/>
              <a:t>B</a:t>
            </a:r>
            <a:r>
              <a:rPr lang="en-GB" dirty="0" smtClean="0"/>
              <a:t>ecause further ignorance can have consequences,  even for integration of the Region.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03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073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 you for your time!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970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Inputs and discussions</a:t>
            </a:r>
          </a:p>
          <a:p>
            <a:r>
              <a:rPr lang="en-GB" sz="4000" dirty="0" smtClean="0"/>
              <a:t>Analyse of the inputs and discussions</a:t>
            </a:r>
          </a:p>
          <a:p>
            <a:r>
              <a:rPr lang="en-GB" sz="4000" dirty="0" smtClean="0"/>
              <a:t>Conclusions</a:t>
            </a:r>
            <a:endParaRPr lang="en-GB" sz="4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848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365" y="1092024"/>
            <a:ext cx="8229600" cy="936104"/>
          </a:xfrm>
        </p:spPr>
        <p:txBody>
          <a:bodyPr>
            <a:noAutofit/>
          </a:bodyPr>
          <a:lstStyle/>
          <a:p>
            <a:r>
              <a:rPr lang="sr-Latn-ME" sz="2800" b="1" dirty="0" smtClean="0">
                <a:solidFill>
                  <a:srgbClr val="002060"/>
                </a:solidFill>
              </a:rPr>
              <a:t>The </a:t>
            </a:r>
            <a:r>
              <a:rPr lang="en-GB" sz="2800" b="1" dirty="0" smtClean="0">
                <a:solidFill>
                  <a:srgbClr val="002060"/>
                </a:solidFill>
              </a:rPr>
              <a:t>impact </a:t>
            </a:r>
            <a:r>
              <a:rPr lang="sr-Latn-ME" sz="2800" b="1" dirty="0" smtClean="0">
                <a:solidFill>
                  <a:srgbClr val="002060"/>
                </a:solidFill>
              </a:rPr>
              <a:t>of CB projects </a:t>
            </a:r>
            <a:r>
              <a:rPr lang="en-GB" sz="2800" b="1" dirty="0" smtClean="0">
                <a:solidFill>
                  <a:srgbClr val="002060"/>
                </a:solidFill>
              </a:rPr>
              <a:t>on </a:t>
            </a:r>
            <a:r>
              <a:rPr lang="en-GB" sz="2800" b="1" dirty="0">
                <a:solidFill>
                  <a:srgbClr val="002060"/>
                </a:solidFill>
              </a:rPr>
              <a:t>higher education systems and promoting reforms at </a:t>
            </a:r>
            <a:r>
              <a:rPr lang="sr-Latn-ME" sz="2800" b="1" dirty="0" smtClean="0">
                <a:solidFill>
                  <a:srgbClr val="002060"/>
                </a:solidFill>
              </a:rPr>
              <a:t>Western Balkan</a:t>
            </a:r>
            <a:endParaRPr lang="en-GB" sz="2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5" y="2060848"/>
            <a:ext cx="8229600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sr-Latn-ME" sz="2400" dirty="0" smtClean="0">
                <a:solidFill>
                  <a:srgbClr val="002060"/>
                </a:solidFill>
              </a:rPr>
              <a:t>Aspects:</a:t>
            </a:r>
          </a:p>
          <a:p>
            <a:pPr marL="971550" lvl="1" indent="-514350">
              <a:buAutoNum type="arabicPeriod"/>
            </a:pPr>
            <a:r>
              <a:rPr lang="sr-Latn-ME" sz="2400" dirty="0" smtClean="0">
                <a:solidFill>
                  <a:srgbClr val="002060"/>
                </a:solidFill>
              </a:rPr>
              <a:t>Contribution</a:t>
            </a:r>
            <a:r>
              <a:rPr lang="en-GB" sz="2400" dirty="0" smtClean="0">
                <a:solidFill>
                  <a:srgbClr val="002060"/>
                </a:solidFill>
              </a:rPr>
              <a:t> </a:t>
            </a:r>
            <a:r>
              <a:rPr lang="en-GB" sz="2400" dirty="0">
                <a:solidFill>
                  <a:srgbClr val="002060"/>
                </a:solidFill>
              </a:rPr>
              <a:t>to </a:t>
            </a:r>
            <a:r>
              <a:rPr lang="en-GB" sz="2400" u="sng" dirty="0">
                <a:solidFill>
                  <a:srgbClr val="002060"/>
                </a:solidFill>
              </a:rPr>
              <a:t>HE policies/regulations </a:t>
            </a:r>
            <a:endParaRPr lang="sr-Latn-ME" sz="2400" dirty="0" smtClean="0">
              <a:solidFill>
                <a:srgbClr val="002060"/>
              </a:solidFill>
            </a:endParaRPr>
          </a:p>
          <a:p>
            <a:pPr marL="971550" lvl="1" indent="-514350">
              <a:buAutoNum type="arabicPeriod"/>
            </a:pPr>
            <a:r>
              <a:rPr lang="sr-Latn-ME" sz="2400" dirty="0" smtClean="0">
                <a:solidFill>
                  <a:srgbClr val="002060"/>
                </a:solidFill>
              </a:rPr>
              <a:t>Contribution</a:t>
            </a:r>
            <a:r>
              <a:rPr lang="en-GB" sz="2400" dirty="0" smtClean="0">
                <a:solidFill>
                  <a:srgbClr val="002060"/>
                </a:solidFill>
              </a:rPr>
              <a:t> </a:t>
            </a:r>
            <a:r>
              <a:rPr lang="en-GB" sz="2400" dirty="0">
                <a:solidFill>
                  <a:srgbClr val="002060"/>
                </a:solidFill>
              </a:rPr>
              <a:t>to </a:t>
            </a:r>
            <a:r>
              <a:rPr lang="en-GB" sz="2400" i="1" u="sng" dirty="0">
                <a:solidFill>
                  <a:srgbClr val="002060"/>
                </a:solidFill>
              </a:rPr>
              <a:t>creating new </a:t>
            </a:r>
            <a:r>
              <a:rPr lang="en-GB" sz="2400" i="1" u="sng" dirty="0" smtClean="0">
                <a:solidFill>
                  <a:srgbClr val="002060"/>
                </a:solidFill>
              </a:rPr>
              <a:t>bodies</a:t>
            </a:r>
            <a:r>
              <a:rPr lang="sr-Latn-ME" sz="2400" i="1" u="sng" dirty="0" smtClean="0">
                <a:solidFill>
                  <a:srgbClr val="002060"/>
                </a:solidFill>
              </a:rPr>
              <a:t> </a:t>
            </a:r>
            <a:r>
              <a:rPr lang="en-GB" sz="2400" i="1" dirty="0" smtClean="0">
                <a:solidFill>
                  <a:srgbClr val="002060"/>
                </a:solidFill>
              </a:rPr>
              <a:t>(/</a:t>
            </a:r>
            <a:r>
              <a:rPr lang="en-GB" sz="2400" i="1" dirty="0">
                <a:solidFill>
                  <a:srgbClr val="002060"/>
                </a:solidFill>
              </a:rPr>
              <a:t>associations / agencies) or </a:t>
            </a:r>
            <a:r>
              <a:rPr lang="en-GB" sz="2400" i="1" u="sng" dirty="0">
                <a:solidFill>
                  <a:srgbClr val="002060"/>
                </a:solidFill>
              </a:rPr>
              <a:t>regulatory frameworks </a:t>
            </a:r>
            <a:endParaRPr lang="sr-Latn-ME" sz="2400" i="1" u="sng" dirty="0">
              <a:solidFill>
                <a:srgbClr val="002060"/>
              </a:solidFill>
            </a:endParaRPr>
          </a:p>
          <a:p>
            <a:pPr marL="971550" lvl="1" indent="-514350">
              <a:buAutoNum type="arabicPeriod"/>
            </a:pPr>
            <a:r>
              <a:rPr lang="sr-Latn-ME" sz="2400" u="sng" dirty="0" smtClean="0">
                <a:solidFill>
                  <a:srgbClr val="002060"/>
                </a:solidFill>
              </a:rPr>
              <a:t>Innovative</a:t>
            </a:r>
            <a:r>
              <a:rPr lang="en-GB" sz="2400" u="sng" dirty="0" smtClean="0">
                <a:solidFill>
                  <a:srgbClr val="002060"/>
                </a:solidFill>
              </a:rPr>
              <a:t> </a:t>
            </a:r>
            <a:r>
              <a:rPr lang="en-GB" sz="2400" u="sng" dirty="0">
                <a:solidFill>
                  <a:srgbClr val="002060"/>
                </a:solidFill>
              </a:rPr>
              <a:t>elements </a:t>
            </a:r>
            <a:r>
              <a:rPr lang="sr-Latn-ME" sz="2400" u="sng" dirty="0" smtClean="0">
                <a:solidFill>
                  <a:srgbClr val="002060"/>
                </a:solidFill>
              </a:rPr>
              <a:t> </a:t>
            </a:r>
            <a:r>
              <a:rPr lang="sr-Latn-ME" sz="2400" dirty="0" smtClean="0">
                <a:solidFill>
                  <a:srgbClr val="002060"/>
                </a:solidFill>
              </a:rPr>
              <a:t>of the projects</a:t>
            </a:r>
          </a:p>
          <a:p>
            <a:pPr marL="971550" lvl="1" indent="-514350">
              <a:buAutoNum type="arabicPeriod"/>
            </a:pPr>
            <a:r>
              <a:rPr lang="sr-Latn-ME" sz="2400" dirty="0" smtClean="0">
                <a:solidFill>
                  <a:srgbClr val="002060"/>
                </a:solidFill>
              </a:rPr>
              <a:t>Impact on </a:t>
            </a:r>
            <a:r>
              <a:rPr lang="en-GB" sz="2400" u="sng" dirty="0" smtClean="0">
                <a:solidFill>
                  <a:srgbClr val="002060"/>
                </a:solidFill>
              </a:rPr>
              <a:t>socio-economic environment</a:t>
            </a:r>
            <a:endParaRPr lang="sr-Latn-ME" sz="2400" u="sng" dirty="0" smtClean="0">
              <a:solidFill>
                <a:srgbClr val="002060"/>
              </a:solidFill>
            </a:endParaRPr>
          </a:p>
          <a:p>
            <a:pPr marL="971550" lvl="1" indent="-514350">
              <a:buAutoNum type="arabicPeriod"/>
            </a:pPr>
            <a:r>
              <a:rPr lang="sr-Latn-ME" sz="2400" u="sng" dirty="0" smtClean="0">
                <a:solidFill>
                  <a:srgbClr val="002060"/>
                </a:solidFill>
              </a:rPr>
              <a:t>Policy</a:t>
            </a:r>
            <a:r>
              <a:rPr lang="en-GB" sz="2400" u="sng" dirty="0" smtClean="0">
                <a:solidFill>
                  <a:srgbClr val="002060"/>
                </a:solidFill>
              </a:rPr>
              <a:t>/strategic </a:t>
            </a:r>
            <a:r>
              <a:rPr lang="en-GB" sz="2400" u="sng" dirty="0">
                <a:solidFill>
                  <a:srgbClr val="002060"/>
                </a:solidFill>
              </a:rPr>
              <a:t>support </a:t>
            </a:r>
            <a:endParaRPr lang="sr-Latn-ME" sz="2400" u="sng" dirty="0" smtClean="0">
              <a:solidFill>
                <a:srgbClr val="002060"/>
              </a:solidFill>
            </a:endParaRPr>
          </a:p>
          <a:p>
            <a:pPr marL="971550" lvl="1" indent="-514350">
              <a:buFont typeface="Arial" panose="020B0604020202020204" pitchFamily="34" charset="0"/>
              <a:buAutoNum type="arabicPeriod"/>
            </a:pPr>
            <a:r>
              <a:rPr lang="sr-Latn-ME" sz="2400" u="sng" dirty="0" smtClean="0">
                <a:solidFill>
                  <a:srgbClr val="002060"/>
                </a:solidFill>
              </a:rPr>
              <a:t>F</a:t>
            </a:r>
            <a:r>
              <a:rPr lang="en-GB" sz="2400" u="sng" dirty="0" smtClean="0">
                <a:solidFill>
                  <a:srgbClr val="002060"/>
                </a:solidFill>
              </a:rPr>
              <a:t>actors /constraints/obstacles/problems</a:t>
            </a:r>
            <a:r>
              <a:rPr lang="en-GB" sz="2400" dirty="0" smtClean="0">
                <a:solidFill>
                  <a:srgbClr val="002060"/>
                </a:solidFill>
              </a:rPr>
              <a:t> </a:t>
            </a:r>
            <a:r>
              <a:rPr lang="sr-Latn-ME" sz="2400" dirty="0" smtClean="0">
                <a:solidFill>
                  <a:srgbClr val="002060"/>
                </a:solidFill>
              </a:rPr>
              <a:t> that affect sustanability</a:t>
            </a:r>
            <a:endParaRPr lang="sr-Latn-ME" sz="2400" u="sng" dirty="0" smtClean="0">
              <a:solidFill>
                <a:srgbClr val="002060"/>
              </a:solidFill>
            </a:endParaRPr>
          </a:p>
          <a:p>
            <a:pPr marL="971550" lvl="1" indent="-514350">
              <a:buFont typeface="Arial" panose="020B0604020202020204" pitchFamily="34" charset="0"/>
              <a:buAutoNum type="arabicPeriod"/>
            </a:pPr>
            <a:r>
              <a:rPr lang="sr-Latn-ME" sz="2400" dirty="0">
                <a:solidFill>
                  <a:srgbClr val="002060"/>
                </a:solidFill>
              </a:rPr>
              <a:t>T</a:t>
            </a:r>
            <a:r>
              <a:rPr lang="en-GB" sz="2400" dirty="0" smtClean="0">
                <a:solidFill>
                  <a:srgbClr val="002060"/>
                </a:solidFill>
              </a:rPr>
              <a:t>he </a:t>
            </a:r>
            <a:r>
              <a:rPr lang="en-GB" sz="2400" u="sng" dirty="0">
                <a:solidFill>
                  <a:srgbClr val="002060"/>
                </a:solidFill>
              </a:rPr>
              <a:t>sustainability</a:t>
            </a:r>
            <a:r>
              <a:rPr lang="en-GB" sz="2400" dirty="0">
                <a:solidFill>
                  <a:srgbClr val="002060"/>
                </a:solidFill>
              </a:rPr>
              <a:t> of the project </a:t>
            </a:r>
            <a:r>
              <a:rPr lang="en-GB" sz="2400" dirty="0" smtClean="0">
                <a:solidFill>
                  <a:srgbClr val="002060"/>
                </a:solidFill>
              </a:rPr>
              <a:t>results</a:t>
            </a:r>
            <a:endParaRPr lang="sr-Latn-ME" sz="2400" dirty="0" smtClean="0">
              <a:solidFill>
                <a:srgbClr val="002060"/>
              </a:solidFill>
            </a:endParaRPr>
          </a:p>
          <a:p>
            <a:pPr marL="971550" lvl="1" indent="-514350">
              <a:buFont typeface="Arial" panose="020B0604020202020204" pitchFamily="34" charset="0"/>
              <a:buAutoNum type="arabicPeriod"/>
            </a:pPr>
            <a:r>
              <a:rPr lang="sr-Latn-ME" sz="2400" u="sng" dirty="0" smtClean="0">
                <a:solidFill>
                  <a:srgbClr val="002060"/>
                </a:solidFill>
              </a:rPr>
              <a:t>The</a:t>
            </a:r>
            <a:r>
              <a:rPr lang="en-GB" sz="2400" u="sng" dirty="0" smtClean="0">
                <a:solidFill>
                  <a:srgbClr val="002060"/>
                </a:solidFill>
              </a:rPr>
              <a:t> measure</a:t>
            </a:r>
            <a:r>
              <a:rPr lang="sr-Latn-ME" sz="2400" u="sng" dirty="0" smtClean="0">
                <a:solidFill>
                  <a:srgbClr val="002060"/>
                </a:solidFill>
              </a:rPr>
              <a:t>ment of the impact</a:t>
            </a:r>
            <a:r>
              <a:rPr lang="sr-Latn-ME" sz="2400" dirty="0" smtClean="0">
                <a:solidFill>
                  <a:srgbClr val="002060"/>
                </a:solidFill>
              </a:rPr>
              <a:t>. </a:t>
            </a:r>
            <a:endParaRPr lang="en-GB" sz="2400" dirty="0">
              <a:solidFill>
                <a:srgbClr val="002060"/>
              </a:solidFill>
            </a:endParaRPr>
          </a:p>
          <a:p>
            <a:pPr marL="971550" lvl="1" indent="-514350">
              <a:buFont typeface="Arial" panose="020B0604020202020204" pitchFamily="34" charset="0"/>
              <a:buAutoNum type="arabicPeriod"/>
            </a:pPr>
            <a:endParaRPr lang="en-GB" sz="2400" dirty="0"/>
          </a:p>
          <a:p>
            <a:pPr marL="971550" lvl="1" indent="-514350">
              <a:buAutoNum type="arabicPeriod"/>
            </a:pPr>
            <a:endParaRPr lang="sr-Latn-ME" sz="2400" b="1" dirty="0" smtClean="0"/>
          </a:p>
          <a:p>
            <a:pPr marL="971550" lvl="1" indent="-514350">
              <a:buAutoNum type="arabicPeriod"/>
            </a:pPr>
            <a:endParaRPr lang="sr-Latn-ME" sz="2400" dirty="0" smtClean="0"/>
          </a:p>
          <a:p>
            <a:pPr marL="457200" lvl="1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AutoShape 2" descr="Резултат слика за impac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Резултат слика за impac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03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190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/>
          </a:bodyPr>
          <a:lstStyle/>
          <a:p>
            <a:r>
              <a:rPr lang="sr-Latn-ME" sz="3600" b="1" dirty="0" smtClean="0"/>
              <a:t>1 </a:t>
            </a:r>
            <a:r>
              <a:rPr lang="en-GB" sz="3600" b="1" dirty="0" smtClean="0"/>
              <a:t>Contribution to HE policies/regulations 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Only the indirect contributions, in different forms</a:t>
            </a:r>
          </a:p>
          <a:p>
            <a:r>
              <a:rPr lang="en-GB" dirty="0" smtClean="0"/>
              <a:t>Accredited programs at all levels</a:t>
            </a:r>
            <a:r>
              <a:rPr lang="sr-Latn-ME" dirty="0" smtClean="0"/>
              <a:t> </a:t>
            </a:r>
          </a:p>
          <a:p>
            <a:r>
              <a:rPr lang="en-GB" dirty="0"/>
              <a:t>C</a:t>
            </a:r>
            <a:r>
              <a:rPr lang="en-GB" dirty="0" smtClean="0"/>
              <a:t>ooperation with Ministries in field of LLL</a:t>
            </a:r>
            <a:r>
              <a:rPr lang="sr-Latn-ME" dirty="0" smtClean="0"/>
              <a:t> </a:t>
            </a:r>
          </a:p>
          <a:p>
            <a:r>
              <a:rPr lang="en-GB" dirty="0" smtClean="0"/>
              <a:t>Cooperation with non-university sector</a:t>
            </a:r>
            <a:r>
              <a:rPr lang="sr-Latn-ME" dirty="0" smtClean="0"/>
              <a:t> </a:t>
            </a:r>
          </a:p>
          <a:p>
            <a:r>
              <a:rPr lang="sr-Latn-ME" dirty="0" smtClean="0"/>
              <a:t>Quality assurance agencies take project sollutions</a:t>
            </a:r>
            <a:r>
              <a:rPr lang="en-GB" dirty="0" smtClean="0"/>
              <a:t> and </a:t>
            </a:r>
            <a:r>
              <a:rPr lang="sr-Latn-ME" dirty="0" smtClean="0"/>
              <a:t>new regulations </a:t>
            </a:r>
          </a:p>
          <a:p>
            <a:r>
              <a:rPr lang="sr-Latn-ME" dirty="0" smtClean="0"/>
              <a:t>Internships </a:t>
            </a:r>
            <a:r>
              <a:rPr lang="en-GB" dirty="0" smtClean="0"/>
              <a:t>regulations</a:t>
            </a:r>
            <a:endParaRPr lang="sr-Latn-ME" dirty="0" smtClean="0"/>
          </a:p>
          <a:p>
            <a:r>
              <a:rPr lang="sr-Latn-ME" dirty="0" smtClean="0"/>
              <a:t>Mobilities </a:t>
            </a:r>
            <a:r>
              <a:rPr lang="en-GB" dirty="0" smtClean="0"/>
              <a:t>regulations</a:t>
            </a:r>
            <a:endParaRPr lang="sr-Latn-ME" dirty="0" smtClean="0"/>
          </a:p>
          <a:p>
            <a:r>
              <a:rPr lang="sr-Latn-ME" dirty="0" smtClean="0"/>
              <a:t>Internationalisation </a:t>
            </a:r>
            <a:r>
              <a:rPr lang="en-GB" dirty="0" smtClean="0"/>
              <a:t>regulations</a:t>
            </a:r>
            <a:endParaRPr lang="sr-Latn-ME" dirty="0" smtClean="0"/>
          </a:p>
          <a:p>
            <a:r>
              <a:rPr lang="en-GB" dirty="0" smtClean="0"/>
              <a:t>Contribution to </a:t>
            </a:r>
            <a:r>
              <a:rPr lang="sr-Latn-ME" dirty="0" smtClean="0"/>
              <a:t>LLL </a:t>
            </a:r>
            <a:r>
              <a:rPr lang="en-GB" dirty="0" smtClean="0"/>
              <a:t>policy</a:t>
            </a:r>
            <a:r>
              <a:rPr lang="sr-Latn-ME" dirty="0" smtClean="0"/>
              <a:t> </a:t>
            </a:r>
          </a:p>
          <a:p>
            <a:r>
              <a:rPr lang="en-GB" dirty="0" smtClean="0"/>
              <a:t>Contribution to</a:t>
            </a:r>
            <a:r>
              <a:rPr lang="sr-Latn-ME" dirty="0" smtClean="0"/>
              <a:t> policy of trafic </a:t>
            </a:r>
            <a:r>
              <a:rPr lang="en-GB" dirty="0" smtClean="0"/>
              <a:t>aspects (safety)</a:t>
            </a:r>
            <a:endParaRPr lang="sr-Latn-ME" dirty="0" smtClean="0"/>
          </a:p>
          <a:p>
            <a:endParaRPr lang="sr-Latn-ME" b="1" dirty="0" smtClean="0"/>
          </a:p>
          <a:p>
            <a:endParaRPr lang="sr-Latn-ME" dirty="0" smtClean="0"/>
          </a:p>
          <a:p>
            <a:endParaRPr lang="en-GB" dirty="0" smtClean="0"/>
          </a:p>
          <a:p>
            <a:endParaRPr lang="sr-Latn-ME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03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87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0489"/>
            <a:ext cx="8229600" cy="1143000"/>
          </a:xfrm>
        </p:spPr>
        <p:txBody>
          <a:bodyPr>
            <a:noAutofit/>
          </a:bodyPr>
          <a:lstStyle/>
          <a:p>
            <a:r>
              <a:rPr lang="sr-Latn-ME" sz="3200" b="1" dirty="0" smtClean="0"/>
              <a:t>2 </a:t>
            </a:r>
            <a:r>
              <a:rPr lang="en-GB" sz="3200" b="1" dirty="0" smtClean="0"/>
              <a:t>Contribution to creating new bodies or regulatory frameworks  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sr-Latn-ME" dirty="0" smtClean="0"/>
              <a:t>New regulatory framework trafic </a:t>
            </a:r>
            <a:endParaRPr lang="en-GB" dirty="0" smtClean="0"/>
          </a:p>
          <a:p>
            <a:r>
              <a:rPr lang="en-GB" dirty="0"/>
              <a:t>Q</a:t>
            </a:r>
            <a:r>
              <a:rPr lang="en-GB" dirty="0" smtClean="0"/>
              <a:t>uality assurance units</a:t>
            </a:r>
            <a:r>
              <a:rPr lang="sr-Latn-ME" dirty="0" smtClean="0"/>
              <a:t> </a:t>
            </a:r>
            <a:endParaRPr lang="en-GB" dirty="0" smtClean="0"/>
          </a:p>
          <a:p>
            <a:r>
              <a:rPr lang="en-GB" dirty="0"/>
              <a:t>E</a:t>
            </a:r>
            <a:r>
              <a:rPr lang="en-GB" dirty="0" smtClean="0"/>
              <a:t>stablished quality assurance regulations</a:t>
            </a:r>
          </a:p>
          <a:p>
            <a:r>
              <a:rPr lang="en-GB" dirty="0"/>
              <a:t>E</a:t>
            </a:r>
            <a:r>
              <a:rPr lang="en-GB" dirty="0" smtClean="0"/>
              <a:t>stablished and operative centres of interactive dual education</a:t>
            </a:r>
          </a:p>
          <a:p>
            <a:r>
              <a:rPr lang="sr-Latn-ME" dirty="0" smtClean="0"/>
              <a:t>Risk managment procedures</a:t>
            </a:r>
            <a:endParaRPr lang="en-GB" dirty="0" smtClean="0"/>
          </a:p>
          <a:p>
            <a:r>
              <a:rPr lang="sr-Latn-ME" dirty="0" smtClean="0"/>
              <a:t>New Centres for inovation research</a:t>
            </a:r>
            <a:r>
              <a:rPr lang="en-GB" dirty="0" smtClean="0"/>
              <a:t> </a:t>
            </a:r>
          </a:p>
          <a:p>
            <a:r>
              <a:rPr lang="sr-Latn-ME" dirty="0" smtClean="0"/>
              <a:t>Active agencies in environment and agriculture </a:t>
            </a:r>
            <a:endParaRPr lang="en-GB" dirty="0" smtClean="0"/>
          </a:p>
          <a:p>
            <a:r>
              <a:rPr lang="en-GB" dirty="0" smtClean="0"/>
              <a:t>established and operative centres of interactive dual education</a:t>
            </a:r>
            <a:r>
              <a:rPr lang="sr-Latn-ME" dirty="0" smtClean="0"/>
              <a:t> </a:t>
            </a:r>
            <a:endParaRPr lang="en-GB" dirty="0" smtClean="0"/>
          </a:p>
          <a:p>
            <a:endParaRPr lang="sr-Latn-ME" b="1" dirty="0" smtClean="0"/>
          </a:p>
          <a:p>
            <a:endParaRPr lang="sr-Latn-ME" b="1" dirty="0" smtClean="0"/>
          </a:p>
          <a:p>
            <a:endParaRPr lang="sr-Latn-ME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sr-Latn-ME" b="1" dirty="0" smtClean="0"/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03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073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0358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3 </a:t>
            </a:r>
            <a:r>
              <a:rPr lang="en-GB" dirty="0" smtClean="0"/>
              <a:t>Innovative elements  of the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sr-Latn-ME" dirty="0" smtClean="0"/>
              <a:t>Modules for LLL  and non formal education </a:t>
            </a:r>
            <a:endParaRPr lang="en-GB" dirty="0" smtClean="0"/>
          </a:p>
          <a:p>
            <a:r>
              <a:rPr lang="en-GB" dirty="0" smtClean="0"/>
              <a:t>IT platforms for employability</a:t>
            </a:r>
            <a:r>
              <a:rPr lang="sr-Latn-ME" dirty="0" smtClean="0"/>
              <a:t> </a:t>
            </a:r>
            <a:endParaRPr lang="en-GB" dirty="0" smtClean="0"/>
          </a:p>
          <a:p>
            <a:r>
              <a:rPr lang="sr-Latn-ME" dirty="0" smtClean="0"/>
              <a:t>New tools (</a:t>
            </a:r>
            <a:r>
              <a:rPr lang="en-GB" dirty="0" smtClean="0"/>
              <a:t>E</a:t>
            </a:r>
            <a:r>
              <a:rPr lang="sr-Latn-ME" dirty="0" smtClean="0"/>
              <a:t>uro</a:t>
            </a:r>
            <a:r>
              <a:rPr lang="en-GB" dirty="0" smtClean="0"/>
              <a:t>-</a:t>
            </a:r>
            <a:r>
              <a:rPr lang="en-GB" dirty="0"/>
              <a:t>G</a:t>
            </a:r>
            <a:r>
              <a:rPr lang="sr-Latn-ME" dirty="0" smtClean="0"/>
              <a:t>ra</a:t>
            </a:r>
            <a:r>
              <a:rPr lang="en-GB" dirty="0" err="1" smtClean="0"/>
              <a:t>duates</a:t>
            </a:r>
            <a:r>
              <a:rPr lang="sr-Latn-ME" dirty="0" smtClean="0"/>
              <a:t>) </a:t>
            </a:r>
          </a:p>
          <a:p>
            <a:r>
              <a:rPr lang="sr-Latn-ME" dirty="0" smtClean="0"/>
              <a:t>New tools for dissemination projests over region and over europe </a:t>
            </a:r>
          </a:p>
          <a:p>
            <a:r>
              <a:rPr lang="sr-Latn-ME" dirty="0" smtClean="0"/>
              <a:t>New tools for measuring competences (3)</a:t>
            </a:r>
            <a:r>
              <a:rPr lang="en-GB" dirty="0" smtClean="0"/>
              <a:t> Training programs</a:t>
            </a:r>
            <a:r>
              <a:rPr lang="sr-Latn-ME" dirty="0" smtClean="0"/>
              <a:t> </a:t>
            </a:r>
            <a:endParaRPr lang="en-GB" dirty="0" smtClean="0"/>
          </a:p>
          <a:p>
            <a:r>
              <a:rPr lang="en-GB" dirty="0" smtClean="0"/>
              <a:t>IT platforms for employability</a:t>
            </a:r>
            <a:r>
              <a:rPr lang="sr-Latn-ME" dirty="0" smtClean="0"/>
              <a:t> </a:t>
            </a:r>
          </a:p>
          <a:p>
            <a:r>
              <a:rPr lang="sr-Latn-ME" dirty="0" smtClean="0"/>
              <a:t>Risk managment procedures</a:t>
            </a:r>
          </a:p>
          <a:p>
            <a:r>
              <a:rPr lang="en-GB" dirty="0"/>
              <a:t>S</a:t>
            </a:r>
            <a:r>
              <a:rPr lang="sr-Latn-ME" dirty="0" smtClean="0"/>
              <a:t>ocial </a:t>
            </a:r>
            <a:r>
              <a:rPr lang="en-GB" dirty="0" smtClean="0"/>
              <a:t>W</a:t>
            </a:r>
            <a:r>
              <a:rPr lang="sr-Latn-ME" dirty="0" smtClean="0"/>
              <a:t>ork </a:t>
            </a:r>
          </a:p>
          <a:p>
            <a:r>
              <a:rPr lang="sr-Latn-ME" dirty="0" smtClean="0"/>
              <a:t>Programmes implemented in English </a:t>
            </a:r>
            <a:endParaRPr lang="en-GB" dirty="0" smtClean="0"/>
          </a:p>
          <a:p>
            <a:r>
              <a:rPr lang="sr-Latn-ME" dirty="0" smtClean="0"/>
              <a:t>Enhacing writing project skills </a:t>
            </a:r>
          </a:p>
          <a:p>
            <a:r>
              <a:rPr lang="sr-Latn-ME" dirty="0" smtClean="0"/>
              <a:t>Practicing students </a:t>
            </a:r>
          </a:p>
          <a:p>
            <a:r>
              <a:rPr lang="sr-Latn-ME" dirty="0" smtClean="0"/>
              <a:t>Tutorials  </a:t>
            </a:r>
          </a:p>
          <a:p>
            <a:pPr marL="0" indent="0">
              <a:buNone/>
            </a:pPr>
            <a:endParaRPr lang="sr-Latn-ME" b="1" dirty="0" smtClean="0"/>
          </a:p>
          <a:p>
            <a:endParaRPr lang="sr-Latn-ME" b="1" dirty="0" smtClean="0"/>
          </a:p>
          <a:p>
            <a:endParaRPr lang="sr-Latn-ME" b="1" dirty="0" smtClean="0"/>
          </a:p>
          <a:p>
            <a:endParaRPr lang="sr-Latn-ME" b="1" dirty="0" smtClean="0"/>
          </a:p>
          <a:p>
            <a:endParaRPr lang="sr-Latn-ME" b="1" dirty="0" smtClean="0"/>
          </a:p>
          <a:p>
            <a:endParaRPr lang="sr-Latn-ME" dirty="0" smtClean="0"/>
          </a:p>
          <a:p>
            <a:endParaRPr lang="en-GB" dirty="0" smtClean="0"/>
          </a:p>
          <a:p>
            <a:endParaRPr lang="sr-Latn-ME" dirty="0" smtClean="0"/>
          </a:p>
          <a:p>
            <a:endParaRPr lang="sr-Latn-ME" dirty="0" smtClean="0"/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03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789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0358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Latn-ME" b="1" dirty="0" smtClean="0"/>
              <a:t>3 </a:t>
            </a:r>
            <a:r>
              <a:rPr lang="en-GB" b="1" dirty="0" smtClean="0"/>
              <a:t>Innovative elements  of the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25963"/>
          </a:xfrm>
        </p:spPr>
        <p:txBody>
          <a:bodyPr>
            <a:normAutofit fontScale="25000" lnSpcReduction="20000"/>
          </a:bodyPr>
          <a:lstStyle/>
          <a:p>
            <a:r>
              <a:rPr lang="sr-Latn-ME" sz="7000" dirty="0" smtClean="0"/>
              <a:t>New courses </a:t>
            </a:r>
          </a:p>
          <a:p>
            <a:r>
              <a:rPr lang="sr-Latn-ME" sz="7000" dirty="0" smtClean="0"/>
              <a:t>Cultural heritage, new tools </a:t>
            </a:r>
          </a:p>
          <a:p>
            <a:r>
              <a:rPr lang="sr-Latn-ME" sz="7000" dirty="0" smtClean="0"/>
              <a:t>Soft skills development and training </a:t>
            </a:r>
          </a:p>
          <a:p>
            <a:r>
              <a:rPr lang="sr-Latn-ME" sz="7000" dirty="0" smtClean="0"/>
              <a:t>Start-ups </a:t>
            </a:r>
            <a:endParaRPr lang="en-GB" sz="7000" dirty="0" smtClean="0"/>
          </a:p>
          <a:p>
            <a:r>
              <a:rPr lang="sr-Latn-ME" sz="7000" dirty="0" smtClean="0"/>
              <a:t>Introducing ICT in education to improve competences</a:t>
            </a:r>
          </a:p>
          <a:p>
            <a:r>
              <a:rPr lang="sr-Latn-ME" sz="7000" dirty="0" smtClean="0"/>
              <a:t>Video tutorials, seminars, </a:t>
            </a:r>
            <a:r>
              <a:rPr lang="en-GB" sz="7000" dirty="0" smtClean="0"/>
              <a:t>in domicile</a:t>
            </a:r>
            <a:r>
              <a:rPr lang="sr-Latn-ME" sz="7000" dirty="0" smtClean="0"/>
              <a:t> languages, example in laws</a:t>
            </a:r>
          </a:p>
          <a:p>
            <a:r>
              <a:rPr lang="sr-Latn-ME" sz="7000" dirty="0" smtClean="0"/>
              <a:t>Transfer „know how in tourism“ </a:t>
            </a:r>
          </a:p>
          <a:p>
            <a:r>
              <a:rPr lang="sr-Latn-ME" sz="7000" dirty="0" smtClean="0"/>
              <a:t>Inovations in agriculture, buss and hauseholder</a:t>
            </a:r>
            <a:r>
              <a:rPr lang="en-GB" sz="7000" dirty="0" err="1" smtClean="0"/>
              <a:t>ing</a:t>
            </a:r>
            <a:endParaRPr lang="en-GB" sz="7000" dirty="0" smtClean="0"/>
          </a:p>
          <a:p>
            <a:r>
              <a:rPr lang="sr-Latn-ME" sz="7000" dirty="0" smtClean="0"/>
              <a:t>Enhancment of trafic safetly</a:t>
            </a:r>
            <a:endParaRPr lang="en-GB" sz="7000" dirty="0" smtClean="0"/>
          </a:p>
          <a:p>
            <a:r>
              <a:rPr lang="sr-Latn-ME" sz="7000" dirty="0" smtClean="0"/>
              <a:t>New bussines model</a:t>
            </a:r>
          </a:p>
          <a:p>
            <a:r>
              <a:rPr lang="sr-Latn-ME" sz="7000" dirty="0" smtClean="0"/>
              <a:t>Farming </a:t>
            </a:r>
          </a:p>
          <a:p>
            <a:r>
              <a:rPr lang="sr-Latn-ME" sz="7000" dirty="0" smtClean="0"/>
              <a:t>Fourth education revolution</a:t>
            </a:r>
            <a:endParaRPr lang="en-GB" sz="7000" dirty="0" smtClean="0"/>
          </a:p>
          <a:p>
            <a:r>
              <a:rPr lang="sr-Latn-ME" sz="7000" dirty="0" smtClean="0"/>
              <a:t>Using </a:t>
            </a:r>
            <a:r>
              <a:rPr lang="en-GB" sz="7000" dirty="0" smtClean="0"/>
              <a:t>the </a:t>
            </a:r>
            <a:r>
              <a:rPr lang="sr-Latn-ME" sz="7000" dirty="0" smtClean="0"/>
              <a:t>social networks in spreading some inovation</a:t>
            </a:r>
            <a:endParaRPr lang="en-GB" sz="7000" dirty="0" smtClean="0"/>
          </a:p>
          <a:p>
            <a:r>
              <a:rPr lang="sr-Latn-ME" sz="7000" dirty="0" smtClean="0"/>
              <a:t>Disabled persons projects</a:t>
            </a:r>
            <a:endParaRPr lang="en-GB" sz="7000" dirty="0" smtClean="0"/>
          </a:p>
          <a:p>
            <a:r>
              <a:rPr lang="en-GB" sz="7000" dirty="0" err="1" smtClean="0"/>
              <a:t>Etc</a:t>
            </a:r>
            <a:r>
              <a:rPr lang="en-GB" sz="7000" dirty="0" smtClean="0"/>
              <a:t>…</a:t>
            </a:r>
            <a:endParaRPr lang="sr-Latn-ME" sz="7000" b="1" dirty="0" smtClean="0"/>
          </a:p>
          <a:p>
            <a:endParaRPr lang="sr-Latn-ME" b="1" dirty="0" smtClean="0"/>
          </a:p>
          <a:p>
            <a:endParaRPr lang="sr-Latn-ME" dirty="0" smtClean="0"/>
          </a:p>
          <a:p>
            <a:endParaRPr lang="en-GB" dirty="0" smtClean="0"/>
          </a:p>
          <a:p>
            <a:endParaRPr lang="sr-Latn-ME" dirty="0" smtClean="0"/>
          </a:p>
          <a:p>
            <a:endParaRPr lang="sr-Latn-ME" dirty="0" smtClean="0"/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03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970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03586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sr-Latn-ME" b="1" dirty="0" smtClean="0"/>
              <a:t>4 </a:t>
            </a:r>
            <a:r>
              <a:rPr lang="en-GB" b="1" dirty="0" smtClean="0"/>
              <a:t>Impact on socio-economic environment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sr-Latn-ME" dirty="0" smtClean="0"/>
              <a:t>Enhancment of trafic safetly </a:t>
            </a:r>
            <a:endParaRPr lang="en-GB" dirty="0" smtClean="0"/>
          </a:p>
          <a:p>
            <a:r>
              <a:rPr lang="sr-Latn-ME" dirty="0" smtClean="0"/>
              <a:t>Disabled persons projects</a:t>
            </a:r>
            <a:endParaRPr lang="en-GB" dirty="0" smtClean="0"/>
          </a:p>
          <a:p>
            <a:r>
              <a:rPr lang="sr-Latn-ME" dirty="0" smtClean="0"/>
              <a:t>Internships</a:t>
            </a:r>
          </a:p>
          <a:p>
            <a:r>
              <a:rPr lang="sr-Latn-ME" dirty="0" smtClean="0"/>
              <a:t>Mobilities</a:t>
            </a:r>
          </a:p>
          <a:p>
            <a:r>
              <a:rPr lang="en-GB" dirty="0"/>
              <a:t>S</a:t>
            </a:r>
            <a:r>
              <a:rPr lang="sr-Latn-ME" dirty="0" smtClean="0"/>
              <a:t>ocial </a:t>
            </a:r>
            <a:r>
              <a:rPr lang="en-GB" dirty="0"/>
              <a:t>W</a:t>
            </a:r>
            <a:r>
              <a:rPr lang="sr-Latn-ME" dirty="0" smtClean="0"/>
              <a:t>ork</a:t>
            </a:r>
            <a:endParaRPr lang="en-GB" dirty="0" smtClean="0"/>
          </a:p>
          <a:p>
            <a:r>
              <a:rPr lang="sr-Latn-ME" dirty="0" smtClean="0"/>
              <a:t>Internationalisation</a:t>
            </a:r>
            <a:endParaRPr lang="en-GB" dirty="0" smtClean="0"/>
          </a:p>
          <a:p>
            <a:r>
              <a:rPr lang="en-GB" dirty="0" smtClean="0"/>
              <a:t>Tourism</a:t>
            </a:r>
          </a:p>
          <a:p>
            <a:r>
              <a:rPr lang="en-GB" dirty="0" smtClean="0"/>
              <a:t>Energy</a:t>
            </a:r>
          </a:p>
          <a:p>
            <a:r>
              <a:rPr lang="en-GB" dirty="0" smtClean="0"/>
              <a:t>Business</a:t>
            </a:r>
          </a:p>
          <a:p>
            <a:r>
              <a:rPr lang="en-GB" dirty="0" smtClean="0"/>
              <a:t>Many others fields </a:t>
            </a:r>
            <a:endParaRPr lang="sr-Latn-ME" dirty="0" smtClean="0"/>
          </a:p>
          <a:p>
            <a:endParaRPr lang="sr-Latn-ME" dirty="0" smtClean="0"/>
          </a:p>
          <a:p>
            <a:endParaRPr lang="sr-Latn-ME" b="1" dirty="0" smtClean="0"/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03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073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03586"/>
            <a:ext cx="8229600" cy="885254"/>
          </a:xfrm>
        </p:spPr>
        <p:txBody>
          <a:bodyPr>
            <a:normAutofit/>
          </a:bodyPr>
          <a:lstStyle/>
          <a:p>
            <a:r>
              <a:rPr lang="sr-Latn-ME" b="1" dirty="0" smtClean="0"/>
              <a:t>5 Policy</a:t>
            </a:r>
            <a:r>
              <a:rPr lang="en-GB" b="1" dirty="0" smtClean="0"/>
              <a:t>/Strategic Support</a:t>
            </a:r>
            <a:r>
              <a:rPr lang="sr-Latn-ME" b="1" dirty="0" smtClean="0"/>
              <a:t>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sr-Latn-ME" dirty="0" smtClean="0"/>
              <a:t>In Bosnia good examples of cooperation with bodies </a:t>
            </a:r>
            <a:endParaRPr lang="en-GB" dirty="0" smtClean="0"/>
          </a:p>
          <a:p>
            <a:r>
              <a:rPr lang="en-GB" dirty="0" smtClean="0"/>
              <a:t>Good example of Montenegro</a:t>
            </a:r>
          </a:p>
          <a:p>
            <a:r>
              <a:rPr lang="sr-Latn-ME" dirty="0" smtClean="0"/>
              <a:t>Example of strategic support, Government of Vojvodina, coofinancing </a:t>
            </a:r>
          </a:p>
          <a:p>
            <a:r>
              <a:rPr lang="sr-Latn-ME" dirty="0" smtClean="0"/>
              <a:t>Scolarships given for programs </a:t>
            </a:r>
            <a:endParaRPr lang="en-GB" dirty="0" smtClean="0"/>
          </a:p>
          <a:p>
            <a:r>
              <a:rPr lang="en-GB" dirty="0" smtClean="0"/>
              <a:t>cooperation with Ministries in field of LLL</a:t>
            </a:r>
            <a:r>
              <a:rPr lang="sr-Latn-ME" dirty="0" smtClean="0"/>
              <a:t> </a:t>
            </a:r>
            <a:r>
              <a:rPr lang="en-GB" dirty="0" smtClean="0"/>
              <a:t> </a:t>
            </a:r>
          </a:p>
          <a:p>
            <a:r>
              <a:rPr lang="en-GB" dirty="0" smtClean="0"/>
              <a:t>Cooperation with non university sector</a:t>
            </a:r>
          </a:p>
          <a:p>
            <a:r>
              <a:rPr lang="sr-Latn-ME" dirty="0" smtClean="0"/>
              <a:t>There good examples in cooperation with Ministries</a:t>
            </a:r>
            <a:endParaRPr lang="en-GB" dirty="0" smtClean="0"/>
          </a:p>
          <a:p>
            <a:r>
              <a:rPr lang="en-GB" dirty="0" smtClean="0"/>
              <a:t>Excellent support from NEOs</a:t>
            </a:r>
          </a:p>
          <a:p>
            <a:r>
              <a:rPr lang="sr-Latn-ME" dirty="0" smtClean="0"/>
              <a:t>Supporting conferences , workshops, summers schools</a:t>
            </a:r>
          </a:p>
          <a:p>
            <a:endParaRPr lang="sr-Latn-ME" dirty="0" smtClean="0"/>
          </a:p>
          <a:p>
            <a:endParaRPr lang="en-GB" dirty="0" smtClean="0"/>
          </a:p>
          <a:p>
            <a:endParaRPr lang="sr-Latn-ME" dirty="0" smtClean="0"/>
          </a:p>
          <a:p>
            <a:endParaRPr lang="sr-Latn-ME" b="1" dirty="0" smtClean="0"/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03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Stojanovic,Regional Cluster Meeting, Durres, 22-23/10/19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2621-6F8F-4629-A022-8F1ACAE8C4B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51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2018</TotalTime>
  <Words>865</Words>
  <Application>Microsoft Office PowerPoint</Application>
  <PresentationFormat>On-screen Show (4:3)</PresentationFormat>
  <Paragraphs>194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  Regional Cluster Meeting  Capacity Building in Higher Education  projects’ impact in the Western Balkans  22-23 October 2019  Royal &amp; Spa Hotel (Durrës, Albania) </vt:lpstr>
      <vt:lpstr>Methodology</vt:lpstr>
      <vt:lpstr>The impact of CB projects on higher education systems and promoting reforms at Western Balkan</vt:lpstr>
      <vt:lpstr>1 Contribution to HE policies/regulations </vt:lpstr>
      <vt:lpstr>2 Contribution to creating new bodies or regulatory frameworks  </vt:lpstr>
      <vt:lpstr>3 Innovative elements  of the projects</vt:lpstr>
      <vt:lpstr>3 Innovative elements  of the projects</vt:lpstr>
      <vt:lpstr>4 Impact on socio-economic environment</vt:lpstr>
      <vt:lpstr>5 Policy/Strategic Support </vt:lpstr>
      <vt:lpstr>6 Factors /constraints/obstacles/problems    </vt:lpstr>
      <vt:lpstr>6 Factors /constraints/obstacles/problems    </vt:lpstr>
      <vt:lpstr>7 The sustainability of the project results</vt:lpstr>
      <vt:lpstr>8 The measurement of the impact </vt:lpstr>
      <vt:lpstr>Conclusion </vt:lpstr>
      <vt:lpstr>Thank you for your time!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Cluster Meeting  Capacity Building in Higher Education  projects’ impact in the Western Balkans  22-23 October 2019  Royal &amp; Spa Hotel (Durrës, Albania)</dc:title>
  <dc:creator>Radovan Stojanovic</dc:creator>
  <cp:lastModifiedBy>Tara</cp:lastModifiedBy>
  <cp:revision>21</cp:revision>
  <dcterms:created xsi:type="dcterms:W3CDTF">2019-10-22T22:02:28Z</dcterms:created>
  <dcterms:modified xsi:type="dcterms:W3CDTF">2019-10-25T08:27:52Z</dcterms:modified>
</cp:coreProperties>
</file>