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5" r:id="rId4"/>
    <p:sldId id="266" r:id="rId5"/>
    <p:sldId id="267" r:id="rId6"/>
    <p:sldId id="258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83" r:id="rId15"/>
    <p:sldId id="284" r:id="rId16"/>
    <p:sldId id="285" r:id="rId17"/>
    <p:sldId id="286" r:id="rId18"/>
    <p:sldId id="275" r:id="rId19"/>
    <p:sldId id="277" r:id="rId20"/>
    <p:sldId id="276" r:id="rId21"/>
    <p:sldId id="278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339A"/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544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D0000-F298-4108-8B7C-CE212D1A36C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1A3B6-7073-479F-913C-D6D66A9537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36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6C45D-3BC9-4A84-A78B-A06248334B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6C45D-3BC9-4A84-A78B-A06248334B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6C45D-3BC9-4A84-A78B-A06248334B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DA6CE-3E01-4FF0-8363-69308CFC9793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2B19B-9844-4F16-8723-B6F357714C6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9522" y="980728"/>
            <a:ext cx="7971028" cy="45858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hr-HR" sz="4000" b="1" dirty="0" err="1">
                <a:solidFill>
                  <a:srgbClr val="002060"/>
                </a:solidFill>
              </a:rPr>
              <a:t>Training</a:t>
            </a:r>
            <a:r>
              <a:rPr lang="hr-HR" sz="4000" b="1" dirty="0">
                <a:solidFill>
                  <a:srgbClr val="002060"/>
                </a:solidFill>
              </a:rPr>
              <a:t> on </a:t>
            </a:r>
            <a:r>
              <a:rPr lang="hr-HR" sz="4000" b="1" dirty="0" err="1">
                <a:solidFill>
                  <a:srgbClr val="002060"/>
                </a:solidFill>
              </a:rPr>
              <a:t>joint</a:t>
            </a:r>
            <a:r>
              <a:rPr lang="hr-HR" sz="4000" b="1" dirty="0">
                <a:solidFill>
                  <a:srgbClr val="002060"/>
                </a:solidFill>
              </a:rPr>
              <a:t> </a:t>
            </a:r>
            <a:r>
              <a:rPr lang="hr-HR" sz="4000" b="1" dirty="0" err="1">
                <a:solidFill>
                  <a:srgbClr val="002060"/>
                </a:solidFill>
              </a:rPr>
              <a:t>doctoral</a:t>
            </a:r>
            <a:r>
              <a:rPr lang="hr-HR" sz="4000" b="1" dirty="0">
                <a:solidFill>
                  <a:srgbClr val="002060"/>
                </a:solidFill>
              </a:rPr>
              <a:t> </a:t>
            </a:r>
            <a:r>
              <a:rPr lang="hr-HR" sz="4000" b="1" dirty="0" err="1" smtClean="0">
                <a:solidFill>
                  <a:srgbClr val="002060"/>
                </a:solidFill>
              </a:rPr>
              <a:t>studies</a:t>
            </a:r>
            <a:endParaRPr lang="hr-HR" sz="4000" b="1" dirty="0" smtClean="0">
              <a:solidFill>
                <a:srgbClr val="002060"/>
              </a:solidFill>
            </a:endParaRPr>
          </a:p>
          <a:p>
            <a:pPr algn="ctr"/>
            <a:r>
              <a:rPr lang="hr-HR" sz="4000" b="1" dirty="0" err="1" smtClean="0">
                <a:solidFill>
                  <a:srgbClr val="002060"/>
                </a:solidFill>
              </a:rPr>
              <a:t>Joint</a:t>
            </a:r>
            <a:r>
              <a:rPr lang="hr-HR" sz="4000" b="1" dirty="0" smtClean="0">
                <a:solidFill>
                  <a:srgbClr val="002060"/>
                </a:solidFill>
              </a:rPr>
              <a:t> </a:t>
            </a:r>
            <a:r>
              <a:rPr lang="hr-HR" sz="4000" b="1" dirty="0" err="1" smtClean="0">
                <a:solidFill>
                  <a:srgbClr val="002060"/>
                </a:solidFill>
              </a:rPr>
              <a:t>doctoral</a:t>
            </a:r>
            <a:r>
              <a:rPr lang="hr-HR" sz="4000" b="1" dirty="0" smtClean="0">
                <a:solidFill>
                  <a:srgbClr val="002060"/>
                </a:solidFill>
              </a:rPr>
              <a:t> </a:t>
            </a:r>
            <a:r>
              <a:rPr lang="hr-HR" sz="4000" b="1" dirty="0" err="1" smtClean="0">
                <a:solidFill>
                  <a:srgbClr val="002060"/>
                </a:solidFill>
              </a:rPr>
              <a:t>studies</a:t>
            </a:r>
            <a:r>
              <a:rPr lang="hr-HR" sz="4000" b="1" dirty="0" smtClean="0">
                <a:solidFill>
                  <a:srgbClr val="002060"/>
                </a:solidFill>
              </a:rPr>
              <a:t>: </a:t>
            </a:r>
            <a:r>
              <a:rPr lang="hr-HR" sz="4000" b="1" dirty="0" err="1" smtClean="0">
                <a:solidFill>
                  <a:srgbClr val="002060"/>
                </a:solidFill>
              </a:rPr>
              <a:t>Pros</a:t>
            </a:r>
            <a:r>
              <a:rPr lang="hr-HR" sz="4000" b="1" dirty="0" smtClean="0">
                <a:solidFill>
                  <a:srgbClr val="002060"/>
                </a:solidFill>
              </a:rPr>
              <a:t> </a:t>
            </a:r>
            <a:r>
              <a:rPr lang="hr-HR" sz="4000" b="1" dirty="0" err="1" smtClean="0">
                <a:solidFill>
                  <a:srgbClr val="002060"/>
                </a:solidFill>
              </a:rPr>
              <a:t>and</a:t>
            </a:r>
            <a:r>
              <a:rPr lang="hr-HR" sz="4000" b="1" dirty="0" smtClean="0">
                <a:solidFill>
                  <a:srgbClr val="002060"/>
                </a:solidFill>
              </a:rPr>
              <a:t> </a:t>
            </a:r>
            <a:r>
              <a:rPr lang="hr-HR" sz="4000" b="1" dirty="0" err="1" smtClean="0">
                <a:solidFill>
                  <a:srgbClr val="002060"/>
                </a:solidFill>
              </a:rPr>
              <a:t>Cons</a:t>
            </a:r>
            <a:endParaRPr lang="hr-HR" sz="4000" b="1" dirty="0">
              <a:solidFill>
                <a:srgbClr val="002060"/>
              </a:solidFill>
            </a:endParaRPr>
          </a:p>
          <a:p>
            <a:pPr algn="ctr"/>
            <a:endParaRPr lang="en-GB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Melita</a:t>
            </a:r>
            <a:r>
              <a:rPr lang="en-GB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8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Kovacevic</a:t>
            </a:r>
            <a:endParaRPr lang="en-GB" sz="2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University of Zagreb</a:t>
            </a:r>
          </a:p>
          <a:p>
            <a:pPr algn="ctr"/>
            <a:endParaRPr lang="en-GB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hr-H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r-HR" sz="2000" dirty="0" err="1">
                <a:solidFill>
                  <a:srgbClr val="002060"/>
                </a:solidFill>
              </a:rPr>
              <a:t>Reforming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Doctoral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Studies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in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Montenegro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and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Albania</a:t>
            </a:r>
            <a:endParaRPr lang="hr-HR" sz="2000" dirty="0">
              <a:solidFill>
                <a:srgbClr val="002060"/>
              </a:solidFill>
            </a:endParaRPr>
          </a:p>
          <a:p>
            <a:pPr algn="ctr"/>
            <a:r>
              <a:rPr lang="hr-HR" sz="2000" dirty="0" err="1">
                <a:solidFill>
                  <a:srgbClr val="002060"/>
                </a:solidFill>
              </a:rPr>
              <a:t>Banská</a:t>
            </a:r>
            <a:r>
              <a:rPr lang="hr-HR" sz="2000" dirty="0">
                <a:solidFill>
                  <a:srgbClr val="002060"/>
                </a:solidFill>
              </a:rPr>
              <a:t> </a:t>
            </a:r>
            <a:r>
              <a:rPr lang="hr-HR" sz="2000" dirty="0" err="1">
                <a:solidFill>
                  <a:srgbClr val="002060"/>
                </a:solidFill>
              </a:rPr>
              <a:t>Bystrica</a:t>
            </a:r>
            <a:r>
              <a:rPr lang="hr-HR" sz="2000" dirty="0">
                <a:solidFill>
                  <a:srgbClr val="002060"/>
                </a:solidFill>
              </a:rPr>
              <a:t>, </a:t>
            </a:r>
            <a:r>
              <a:rPr lang="hr-HR" sz="2000" dirty="0" err="1">
                <a:solidFill>
                  <a:srgbClr val="002060"/>
                </a:solidFill>
              </a:rPr>
              <a:t>October</a:t>
            </a:r>
            <a:r>
              <a:rPr lang="hr-HR" sz="2000" dirty="0">
                <a:solidFill>
                  <a:srgbClr val="002060"/>
                </a:solidFill>
              </a:rPr>
              <a:t> 3-4, 2019</a:t>
            </a:r>
            <a:endParaRPr lang="en-GB" sz="2000" dirty="0">
              <a:solidFill>
                <a:srgbClr val="002060"/>
              </a:solidFill>
            </a:endParaRPr>
          </a:p>
          <a:p>
            <a:pPr algn="ctr"/>
            <a:endParaRPr lang="en-GB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753"/>
            <a:ext cx="1944216" cy="83574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312" y="187275"/>
            <a:ext cx="2311400" cy="657225"/>
          </a:xfrm>
          <a:prstGeom prst="rect">
            <a:avLst/>
          </a:prstGeom>
          <a:noFill/>
        </p:spPr>
      </p:pic>
      <p:pic>
        <p:nvPicPr>
          <p:cNvPr id="7" name="Picture 6" descr="unizgLogo bijeli.wm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883" y="5123471"/>
            <a:ext cx="1595267" cy="15952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</p:pic>
      <p:pic>
        <p:nvPicPr>
          <p:cNvPr id="8" name="Picture 7" descr="http://www.unizg.hr/uploads/pics/unizg-350G-logo-plava-pozadina.png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85237"/>
            <a:ext cx="1111344" cy="5651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20688"/>
            <a:ext cx="7344816" cy="55399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 of joint programmes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joint or double degree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institutional motivation led by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lvl="1"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strategic partnerships</a:t>
            </a:r>
          </a:p>
          <a:p>
            <a:pPr lvl="1"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to increase internationalisation</a:t>
            </a:r>
          </a:p>
          <a:p>
            <a:pPr lvl="1"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to enhance collaboration in research</a:t>
            </a:r>
          </a:p>
          <a:p>
            <a:pPr lvl="1"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to increase institutional visibility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huge diversity of  JPs</a:t>
            </a:r>
          </a:p>
          <a:p>
            <a:endParaRPr lang="en-GB" dirty="0"/>
          </a:p>
        </p:txBody>
      </p:sp>
      <p:sp>
        <p:nvSpPr>
          <p:cNvPr id="3" name="Down Arrow 2"/>
          <p:cNvSpPr/>
          <p:nvPr/>
        </p:nvSpPr>
        <p:spPr>
          <a:xfrm>
            <a:off x="2627784" y="4725144"/>
            <a:ext cx="36004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PROS</a:t>
            </a:r>
            <a:endParaRPr lang="en-GB" sz="3200" b="1" dirty="0">
              <a:solidFill>
                <a:srgbClr val="45472B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8064896" cy="55399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Main components of the JPs management</a:t>
            </a:r>
          </a:p>
          <a:p>
            <a:endParaRPr lang="en-GB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development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execution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evaluation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sustainability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64704"/>
            <a:ext cx="8810425" cy="55399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Prerequisites for a successful management of joint programmes: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             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en-GB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within the institution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human resources, both academic and non-academic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defined procedures and administrative support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staff flexibility and communicational skills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change management</a:t>
            </a:r>
          </a:p>
          <a:p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various student services needed to support mobility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76672"/>
            <a:ext cx="9144000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Prerequisites for a successful management of joint programmes:</a:t>
            </a:r>
          </a:p>
          <a:p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en-GB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outside the institution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learn and to maintain networking</a:t>
            </a:r>
          </a:p>
          <a:p>
            <a:pPr lvl="1"/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adequate HR units - recruiting adequate staff</a:t>
            </a:r>
          </a:p>
          <a:p>
            <a:pPr lvl="1"/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cooperate with local and regional authorities</a:t>
            </a:r>
          </a:p>
          <a:p>
            <a:pPr lvl="1"/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raise additional funding</a:t>
            </a:r>
          </a:p>
          <a:p>
            <a:pPr lvl="1"/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nurture entrepreneurial approach</a:t>
            </a:r>
          </a:p>
          <a:p>
            <a:pPr lvl="1"/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lvl="1"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 make programmes sustainable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CONS</a:t>
            </a:r>
            <a:endParaRPr lang="en-GB" sz="3200" b="1" dirty="0">
              <a:solidFill>
                <a:srgbClr val="45472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7640168" cy="38779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Structural level</a:t>
            </a:r>
          </a:p>
          <a:p>
            <a:r>
              <a:rPr lang="en-GB" sz="3200" dirty="0">
                <a:solidFill>
                  <a:srgbClr val="002060"/>
                </a:solidFill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Legislation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Institutional regulations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National and/or accreditation procedures </a:t>
            </a:r>
            <a:endParaRPr lang="hr-HR" sz="3200" dirty="0" smtClean="0">
              <a:solidFill>
                <a:srgbClr val="002060"/>
              </a:solidFill>
            </a:endParaRPr>
          </a:p>
          <a:p>
            <a:pPr lvl="0"/>
            <a:r>
              <a:rPr lang="hr-HR" sz="3200" dirty="0" smtClean="0">
                <a:solidFill>
                  <a:srgbClr val="002060"/>
                </a:solidFill>
              </a:rPr>
              <a:t>     </a:t>
            </a:r>
            <a:r>
              <a:rPr lang="en-GB" sz="3200" dirty="0" smtClean="0">
                <a:solidFill>
                  <a:srgbClr val="002060"/>
                </a:solidFill>
              </a:rPr>
              <a:t>and </a:t>
            </a:r>
            <a:r>
              <a:rPr lang="en-GB" sz="3200" dirty="0">
                <a:solidFill>
                  <a:srgbClr val="002060"/>
                </a:solidFill>
              </a:rPr>
              <a:t>criteria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Diploma issuing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62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CONS</a:t>
            </a:r>
            <a:endParaRPr lang="en-GB" sz="3200" b="1" dirty="0">
              <a:solidFill>
                <a:srgbClr val="45472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585123"/>
            <a:ext cx="8144987" cy="36009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Operational level</a:t>
            </a:r>
          </a:p>
          <a:p>
            <a:r>
              <a:rPr lang="en-GB" sz="3200" dirty="0">
                <a:solidFill>
                  <a:srgbClr val="002060"/>
                </a:solidFill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Institutional partnership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Transparent rules and decision bodies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Transparent procedures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Administrative support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No language barrier (language of instruction</a:t>
            </a:r>
            <a:r>
              <a:rPr lang="en-GB" sz="3200" dirty="0" smtClean="0">
                <a:solidFill>
                  <a:srgbClr val="002060"/>
                </a:solidFill>
              </a:rPr>
              <a:t>)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541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CONS</a:t>
            </a:r>
            <a:endParaRPr lang="en-GB" sz="3200" b="1" dirty="0">
              <a:solidFill>
                <a:srgbClr val="45472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484784"/>
            <a:ext cx="6561027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Programme level</a:t>
            </a:r>
          </a:p>
          <a:p>
            <a:r>
              <a:rPr lang="en-GB" sz="3200" dirty="0">
                <a:solidFill>
                  <a:srgbClr val="002060"/>
                </a:solidFill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Responsible academic staff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Enabling functional mobility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Facilities and research environment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Curriculum development – capacity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Student capacity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Financial </a:t>
            </a:r>
            <a:r>
              <a:rPr lang="en-GB" sz="3200" dirty="0" smtClean="0">
                <a:solidFill>
                  <a:srgbClr val="002060"/>
                </a:solidFill>
              </a:rPr>
              <a:t>support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19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CONS</a:t>
            </a:r>
            <a:endParaRPr lang="en-GB" sz="3200" b="1" dirty="0">
              <a:solidFill>
                <a:srgbClr val="45472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77044" y="980728"/>
            <a:ext cx="6409512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Individual  level</a:t>
            </a:r>
          </a:p>
          <a:p>
            <a:r>
              <a:rPr lang="en-GB" sz="3200" dirty="0">
                <a:solidFill>
                  <a:srgbClr val="002060"/>
                </a:solidFill>
              </a:rPr>
              <a:t> 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Mobility issues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Supervision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Language of teaching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Institutional support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Designated office for a support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Transparent rules and procedures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Guidelines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3200" dirty="0">
                <a:solidFill>
                  <a:srgbClr val="002060"/>
                </a:solidFill>
              </a:rPr>
              <a:t>Thesis </a:t>
            </a:r>
            <a:r>
              <a:rPr lang="en-GB" sz="3200" dirty="0" smtClean="0">
                <a:solidFill>
                  <a:srgbClr val="002060"/>
                </a:solidFill>
              </a:rPr>
              <a:t>defence </a:t>
            </a:r>
            <a:r>
              <a:rPr lang="en-GB" sz="3200" dirty="0">
                <a:solidFill>
                  <a:srgbClr val="002060"/>
                </a:solidFill>
              </a:rPr>
              <a:t>and diploma </a:t>
            </a:r>
            <a:r>
              <a:rPr lang="en-GB" sz="3200" dirty="0" smtClean="0">
                <a:solidFill>
                  <a:srgbClr val="002060"/>
                </a:solidFill>
              </a:rPr>
              <a:t>award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18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0688"/>
            <a:ext cx="9144000" cy="523220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How to enhance employability?</a:t>
            </a:r>
          </a:p>
          <a:p>
            <a:endParaRPr lang="en-GB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				Ten recommendations</a:t>
            </a:r>
          </a:p>
          <a:p>
            <a:endParaRPr lang="en-GB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Build up joint solutions (coordinators exchange)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Consistent institutional promotion (Erasmus </a:t>
            </a:r>
            <a:r>
              <a:rPr lang="en-GB" sz="20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Mundus</a:t>
            </a: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Brand Name)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Link academic and labour world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Deploy professional alliances for academia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Establish internships /give a practical learning a place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Mediate  and integrate internships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7. Support confidence, opportunities for more commitment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8. 'Optimize' internationality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9. Support and facilitate student networks</a:t>
            </a:r>
          </a:p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10. Activate complementary abilities (to be employed and to employ yourself)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     			(</a:t>
            </a:r>
            <a:r>
              <a:rPr lang="en-GB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Erasmus </a:t>
            </a:r>
            <a:r>
              <a:rPr lang="en-GB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Mundus</a:t>
            </a:r>
            <a:r>
              <a:rPr lang="en-GB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Practical Guidelines</a:t>
            </a: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2011</a:t>
            </a:r>
            <a:r>
              <a:rPr lang="en-GB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836712"/>
            <a:ext cx="8109912" cy="49859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Good practices prove that JPs bring added value to</a:t>
            </a:r>
            <a:endParaRPr lang="hr-H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institutions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students/graduates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employers</a:t>
            </a:r>
            <a:endParaRPr lang="hr-H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hr-H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 the same time,  there is a need to pay attention and further develop</a:t>
            </a:r>
            <a:endParaRPr lang="hr-H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complex 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management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issues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stable 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partnership and  sustainable </a:t>
            </a:r>
            <a:r>
              <a:rPr lang="en-US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funding</a:t>
            </a: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endParaRPr lang="hr-H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hr-HR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exchange of good practice</a:t>
            </a:r>
            <a:endParaRPr lang="hr-H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08" y="692696"/>
            <a:ext cx="9144000" cy="53860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Topics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University and Society</a:t>
            </a:r>
          </a:p>
          <a:p>
            <a:pPr lvl="1">
              <a:buFont typeface="Wingdings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modern university: new  demands, new roles, </a:t>
            </a:r>
          </a:p>
          <a:p>
            <a:pPr lvl="1"/>
            <a:r>
              <a:rPr lang="en-GB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new missions</a:t>
            </a: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University and Programmes Development</a:t>
            </a:r>
          </a:p>
          <a:p>
            <a:pPr lvl="1">
              <a:buFont typeface="Wingdings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hr-H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ros</a:t>
            </a:r>
            <a:r>
              <a:rPr lang="hr-H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hr-H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</a:t>
            </a:r>
            <a:r>
              <a:rPr lang="hr-H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GB" sz="20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hr-HR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joint programme: its role in academic and work world, their 	contribution to quality, mobility and employability</a:t>
            </a:r>
          </a:p>
          <a:p>
            <a:endParaRPr lang="hr-HR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Instead of </a:t>
            </a:r>
            <a:r>
              <a:rPr lang="hr-HR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onclusion</a:t>
            </a:r>
            <a:endParaRPr lang="en-GB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open questions: challenges for the management  and </a:t>
            </a:r>
            <a:r>
              <a:rPr lang="hr-H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further 	development</a:t>
            </a:r>
            <a:endParaRPr lang="en-GB" sz="2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620688"/>
            <a:ext cx="8820472" cy="52322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2400" dirty="0" smtClean="0">
                <a:latin typeface="Arial" pitchFamily="34" charset="0"/>
                <a:cs typeface="Arial" pitchFamily="34" charset="0"/>
              </a:rPr>
              <a:t>						</a:t>
            </a: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Instead of conclusion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Open questions: Challenges for the management of JP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What are the obstacles in designing/running the programmes?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339A"/>
                </a:solidFill>
                <a:latin typeface="Arial" pitchFamily="34" charset="0"/>
                <a:cs typeface="Arial" pitchFamily="34" charset="0"/>
              </a:rPr>
              <a:t>What do we need to do to increase the number of JPs?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How sustainable are the programmes once EMP  funding is not available</a:t>
            </a:r>
          </a:p>
          <a:p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   any more?  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339A"/>
                </a:solidFill>
                <a:latin typeface="Arial" pitchFamily="34" charset="0"/>
                <a:cs typeface="Arial" pitchFamily="34" charset="0"/>
              </a:rPr>
              <a:t>Are  institutions developing  appropriate strategies to maintain  joint</a:t>
            </a:r>
          </a:p>
          <a:p>
            <a:r>
              <a:rPr lang="en-GB" sz="2000" dirty="0" smtClean="0">
                <a:solidFill>
                  <a:srgbClr val="00339A"/>
                </a:solidFill>
                <a:latin typeface="Arial" pitchFamily="34" charset="0"/>
                <a:cs typeface="Arial" pitchFamily="34" charset="0"/>
              </a:rPr>
              <a:t>   programmes?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How many joint programmes award Joint Degree?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339A"/>
                </a:solidFill>
                <a:latin typeface="Arial" pitchFamily="34" charset="0"/>
                <a:cs typeface="Arial" pitchFamily="34" charset="0"/>
              </a:rPr>
              <a:t>What does need to be done to increase the rate of  EMP that award JD?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What kind of management tools universities/HEI need in order to design</a:t>
            </a:r>
          </a:p>
          <a:p>
            <a:r>
              <a:rPr lang="en-GB" sz="2000" dirty="0" smtClean="0">
                <a:solidFill>
                  <a:srgbClr val="00194C"/>
                </a:solidFill>
                <a:latin typeface="Arial" pitchFamily="34" charset="0"/>
                <a:cs typeface="Arial" pitchFamily="34" charset="0"/>
              </a:rPr>
              <a:t>   and run EMP?</a:t>
            </a:r>
          </a:p>
          <a:p>
            <a:pPr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solidFill>
                  <a:srgbClr val="00339A"/>
                </a:solidFill>
                <a:latin typeface="Arial" pitchFamily="34" charset="0"/>
                <a:cs typeface="Arial" pitchFamily="34" charset="0"/>
              </a:rPr>
              <a:t>How can HEI further contribute with EMJP to graduate employability?</a:t>
            </a:r>
          </a:p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924944"/>
            <a:ext cx="233910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Thank 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you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620688"/>
            <a:ext cx="7992888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Andes ExtraLight" pitchFamily="50" charset="0"/>
              </a:rPr>
              <a:t>The knowledge society: universities play the key role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3568" y="2060848"/>
            <a:ext cx="7740650" cy="3517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800" dirty="0" smtClean="0">
                <a:solidFill>
                  <a:srgbClr val="002060"/>
                </a:solidFill>
              </a:rPr>
              <a:t>Educating future employees and training researchers</a:t>
            </a:r>
          </a:p>
          <a:p>
            <a:pPr lvl="0"/>
            <a:r>
              <a:rPr lang="en-GB" sz="2800" dirty="0" smtClean="0">
                <a:solidFill>
                  <a:srgbClr val="002060"/>
                </a:solidFill>
              </a:rPr>
              <a:t>Key role  in performing basic and collaborative research</a:t>
            </a:r>
          </a:p>
          <a:p>
            <a:pPr lvl="0"/>
            <a:r>
              <a:rPr lang="en-GB" sz="2800" dirty="0" smtClean="0">
                <a:solidFill>
                  <a:srgbClr val="002060"/>
                </a:solidFill>
              </a:rPr>
              <a:t>Performing interdisciplinary research </a:t>
            </a:r>
          </a:p>
          <a:p>
            <a:pPr lvl="0"/>
            <a:r>
              <a:rPr lang="en-GB" sz="2800" dirty="0" smtClean="0">
                <a:solidFill>
                  <a:srgbClr val="002060"/>
                </a:solidFill>
              </a:rPr>
              <a:t>Contributing to social and economic development </a:t>
            </a:r>
          </a:p>
          <a:p>
            <a:pPr lvl="0"/>
            <a:r>
              <a:rPr lang="en-GB" sz="2800" dirty="0" smtClean="0">
                <a:solidFill>
                  <a:srgbClr val="002060"/>
                </a:solidFill>
              </a:rPr>
              <a:t>Fostering international cooperation</a:t>
            </a:r>
            <a:endParaRPr lang="en-GB" sz="2600" dirty="0" smtClean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59632" y="260648"/>
            <a:ext cx="6498108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Andes ExtraLight" pitchFamily="50" charset="0"/>
              </a:rPr>
              <a:t>Internationalisation &amp; Global engagement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11560" y="1196752"/>
            <a:ext cx="7994848" cy="50405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2400" dirty="0" smtClean="0">
                <a:solidFill>
                  <a:srgbClr val="002060"/>
                </a:solidFill>
              </a:rPr>
              <a:t>Fast development of intra-European mobility &amp; joint programmes &gt; 25 years of EU funding through ERASMUS</a:t>
            </a:r>
          </a:p>
          <a:p>
            <a:pPr lvl="0">
              <a:buNone/>
            </a:pPr>
            <a:r>
              <a:rPr lang="en-GB" sz="2400" dirty="0" smtClean="0">
                <a:solidFill>
                  <a:srgbClr val="002060"/>
                </a:solidFill>
              </a:rPr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</a:rPr>
              <a:t>20% EU benchmark for 2020</a:t>
            </a:r>
          </a:p>
          <a:p>
            <a:pPr lvl="1">
              <a:buFont typeface="Courier New" pitchFamily="49" charset="0"/>
              <a:buChar char="o"/>
            </a:pPr>
            <a:endParaRPr lang="en-GB" sz="2000" dirty="0" smtClean="0">
              <a:solidFill>
                <a:srgbClr val="002060"/>
              </a:solidFill>
            </a:endParaRPr>
          </a:p>
          <a:p>
            <a:pPr lvl="0"/>
            <a:r>
              <a:rPr lang="en-GB" sz="2400" dirty="0" smtClean="0">
                <a:solidFill>
                  <a:srgbClr val="002060"/>
                </a:solidFill>
              </a:rPr>
              <a:t>New approaches, the focus is shifting:</a:t>
            </a:r>
          </a:p>
          <a:p>
            <a:pPr lvl="0"/>
            <a:endParaRPr lang="en-GB" sz="2400" dirty="0" smtClean="0">
              <a:solidFill>
                <a:srgbClr val="002060"/>
              </a:solidFill>
            </a:endParaRPr>
          </a:p>
          <a:p>
            <a:pPr lvl="1"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</a:rPr>
              <a:t>Student recruitment - Europe has 1.5 M+ non European students</a:t>
            </a:r>
          </a:p>
          <a:p>
            <a:pPr lvl="1"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</a:rPr>
              <a:t>Graduate students are the main targets</a:t>
            </a:r>
          </a:p>
          <a:p>
            <a:pPr lvl="1"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</a:rPr>
              <a:t>Strategic approaches are being developed by HEIs &amp; governments</a:t>
            </a:r>
          </a:p>
          <a:p>
            <a:pPr lvl="1">
              <a:buFont typeface="Courier New" pitchFamily="49" charset="0"/>
              <a:buChar char="o"/>
            </a:pPr>
            <a:r>
              <a:rPr lang="en-GB" sz="2000" dirty="0" smtClean="0">
                <a:solidFill>
                  <a:srgbClr val="002060"/>
                </a:solidFill>
              </a:rPr>
              <a:t>Fast growing research collaborations and institutional networking, strong focus on master/doctoral  programmes and young researchers</a:t>
            </a:r>
            <a:endParaRPr lang="en-GB" sz="2000" dirty="0" smtClean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99592" y="548680"/>
            <a:ext cx="7186612" cy="765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800" b="1" dirty="0" smtClean="0">
                <a:solidFill>
                  <a:srgbClr val="002060"/>
                </a:solidFill>
                <a:latin typeface="Calibri" panose="020F0502020204030204" pitchFamily="34" charset="0"/>
                <a:cs typeface="Andes ExtraLight" pitchFamily="50" charset="0"/>
              </a:rPr>
              <a:t>Institutional Networking &amp; Linking with Society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83568" y="1988840"/>
            <a:ext cx="7740650" cy="3476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Courier New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importance of </a:t>
            </a:r>
            <a:r>
              <a:rPr lang="en-GB" dirty="0" err="1" smtClean="0">
                <a:solidFill>
                  <a:srgbClr val="002060"/>
                </a:solidFill>
              </a:rPr>
              <a:t>HEi</a:t>
            </a:r>
            <a:r>
              <a:rPr lang="en-GB" dirty="0" smtClean="0">
                <a:solidFill>
                  <a:srgbClr val="002060"/>
                </a:solidFill>
              </a:rPr>
              <a:t> for society and economy 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industry and local/regional/national authorities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research organisations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local/regional HE partners – universities and colleges</a:t>
            </a:r>
          </a:p>
          <a:p>
            <a:pPr lvl="1">
              <a:buFont typeface="Courier New" pitchFamily="49" charset="0"/>
              <a:buChar char="o"/>
            </a:pPr>
            <a:r>
              <a:rPr lang="en-GB" dirty="0" smtClean="0">
                <a:solidFill>
                  <a:srgbClr val="002060"/>
                </a:solidFill>
              </a:rPr>
              <a:t>international HE partners</a:t>
            </a:r>
            <a:endParaRPr lang="en-GB" sz="2600" dirty="0" smtClean="0">
              <a:solidFill>
                <a:srgbClr val="002060"/>
              </a:solidFill>
              <a:latin typeface="Calibri" panose="020F0502020204030204" pitchFamily="34" charset="0"/>
              <a:cs typeface="Arial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700808"/>
            <a:ext cx="7450694" cy="44319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some relevant attributes of the system: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competitiveness, but collaboration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capacity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triple I - interdisciplinary,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intersectoral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international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mobility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employability</a:t>
            </a:r>
          </a:p>
          <a:p>
            <a:pPr>
              <a:buFont typeface="Courier New" pitchFamily="49" charset="0"/>
              <a:buChar char="o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a need for new types of curricula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436096" y="692696"/>
            <a:ext cx="3190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Programmes development</a:t>
            </a:r>
            <a:endParaRPr lang="en-GB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 rot="18069962">
            <a:off x="3289509" y="440842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433719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Joint programmes    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a mean to link academic and world work</a:t>
            </a:r>
          </a:p>
          <a:p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international setting</a:t>
            </a:r>
          </a:p>
          <a:p>
            <a:pPr>
              <a:buFont typeface="Courier New" pitchFamily="49" charset="0"/>
              <a:buChar char="o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build up teaching and research capacity</a:t>
            </a:r>
          </a:p>
          <a:p>
            <a:pPr>
              <a:buFont typeface="Courier New" pitchFamily="49" charset="0"/>
              <a:buChar char="o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enhance mobility</a:t>
            </a:r>
          </a:p>
          <a:p>
            <a:pPr>
              <a:buFont typeface="Courier New" pitchFamily="49" charset="0"/>
              <a:buChar char="o"/>
            </a:pPr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facilitate employability</a:t>
            </a:r>
          </a:p>
          <a:p>
            <a:endParaRPr lang="en-GB" dirty="0"/>
          </a:p>
        </p:txBody>
      </p:sp>
      <p:sp>
        <p:nvSpPr>
          <p:cNvPr id="3" name="Right Arrow 2"/>
          <p:cNvSpPr/>
          <p:nvPr/>
        </p:nvSpPr>
        <p:spPr>
          <a:xfrm>
            <a:off x="1979712" y="1772816"/>
            <a:ext cx="97840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PROS</a:t>
            </a:r>
            <a:endParaRPr lang="en-GB" sz="3200" b="1" dirty="0">
              <a:solidFill>
                <a:srgbClr val="45472B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980728"/>
            <a:ext cx="8722260" cy="48936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Joint programmes and employability 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significantly higher employment rates!  (60% within 2 </a:t>
            </a:r>
            <a:r>
              <a:rPr lang="en-GB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mths</a:t>
            </a:r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!!)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			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			</a:t>
            </a:r>
            <a:r>
              <a:rPr lang="en-GB" sz="2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added value</a:t>
            </a:r>
          </a:p>
          <a:p>
            <a:endParaRPr lang="en-GB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strong links with the employers 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close cooperation with the field of work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internship as part of the curriculum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career guidance and support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development of soft skills, supported and enhanced </a:t>
            </a:r>
          </a:p>
          <a:p>
            <a:r>
              <a:rPr lang="en-GB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during mobility </a:t>
            </a:r>
          </a:p>
          <a:p>
            <a:endParaRPr lang="en-GB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PROS</a:t>
            </a:r>
            <a:endParaRPr lang="en-GB" sz="3200" b="1" dirty="0">
              <a:solidFill>
                <a:srgbClr val="45472B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124744"/>
            <a:ext cx="6763390" cy="46782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Soft skills appreciated by employers</a:t>
            </a:r>
          </a:p>
          <a:p>
            <a:endParaRPr lang="en-GB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				</a:t>
            </a:r>
            <a:r>
              <a:rPr lang="en-GB" sz="28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added value</a:t>
            </a:r>
          </a:p>
          <a:p>
            <a:endParaRPr lang="en-GB" sz="2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communication skills</a:t>
            </a: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foreign language skills</a:t>
            </a: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intercultural skills</a:t>
            </a: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self-confidence</a:t>
            </a: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adaptability</a:t>
            </a:r>
          </a:p>
          <a:p>
            <a:pPr>
              <a:buFont typeface="Courier New" pitchFamily="49" charset="0"/>
              <a:buChar char="o"/>
            </a:pPr>
            <a:r>
              <a:rPr lang="en-GB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ability to lead</a:t>
            </a:r>
          </a:p>
          <a:p>
            <a:endParaRPr lang="en-GB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05264"/>
            <a:ext cx="1944216" cy="8357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68344" y="275892"/>
            <a:ext cx="113157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3200" b="1" dirty="0" smtClean="0">
                <a:solidFill>
                  <a:srgbClr val="45472B"/>
                </a:solidFill>
              </a:rPr>
              <a:t>PROS</a:t>
            </a:r>
            <a:endParaRPr lang="en-GB" sz="3200" b="1" dirty="0">
              <a:solidFill>
                <a:srgbClr val="45472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247</Words>
  <Application>Microsoft Office PowerPoint</Application>
  <PresentationFormat>Prezentácia na obrazovke (4:3)</PresentationFormat>
  <Paragraphs>235</Paragraphs>
  <Slides>21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2" baseType="lpstr"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PMF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Biologija</dc:creator>
  <cp:lastModifiedBy>Bitusikova Alexandra</cp:lastModifiedBy>
  <cp:revision>19</cp:revision>
  <dcterms:created xsi:type="dcterms:W3CDTF">2016-06-26T11:53:29Z</dcterms:created>
  <dcterms:modified xsi:type="dcterms:W3CDTF">2019-10-03T06:39:58Z</dcterms:modified>
</cp:coreProperties>
</file>