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3" r:id="rId2"/>
    <p:sldId id="404" r:id="rId3"/>
    <p:sldId id="405" r:id="rId4"/>
    <p:sldId id="407" r:id="rId5"/>
    <p:sldId id="408" r:id="rId6"/>
    <p:sldId id="409" r:id="rId7"/>
    <p:sldId id="410" r:id="rId8"/>
    <p:sldId id="291" r:id="rId9"/>
    <p:sldId id="288" r:id="rId10"/>
    <p:sldId id="296" r:id="rId11"/>
    <p:sldId id="297" r:id="rId12"/>
    <p:sldId id="321" r:id="rId13"/>
    <p:sldId id="304" r:id="rId14"/>
    <p:sldId id="281" r:id="rId15"/>
    <p:sldId id="283" r:id="rId16"/>
    <p:sldId id="284" r:id="rId17"/>
    <p:sldId id="411" r:id="rId18"/>
    <p:sldId id="406" r:id="rId19"/>
    <p:sldId id="412" r:id="rId20"/>
    <p:sldId id="413" r:id="rId21"/>
    <p:sldId id="445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laden" initials="m" lastIdx="1" clrIdx="0">
    <p:extLst>
      <p:ext uri="{19B8F6BF-5375-455C-9EA6-DF929625EA0E}">
        <p15:presenceInfo xmlns:p15="http://schemas.microsoft.com/office/powerpoint/2012/main" userId="mlad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820000"/>
    <a:srgbClr val="680000"/>
    <a:srgbClr val="A80000"/>
    <a:srgbClr val="00B050"/>
    <a:srgbClr val="0070C0"/>
    <a:srgbClr val="FFEBAB"/>
    <a:srgbClr val="FFE89F"/>
    <a:srgbClr val="CC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20" autoAdjust="0"/>
  </p:normalViewPr>
  <p:slideViewPr>
    <p:cSldViewPr>
      <p:cViewPr varScale="1">
        <p:scale>
          <a:sx n="104" d="100"/>
          <a:sy n="104" d="100"/>
        </p:scale>
        <p:origin x="17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875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612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34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017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004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334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472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149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392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89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40ED-E4EB-4B5A-A7CC-5EB42019F262}" type="datetimeFigureOut">
              <a:rPr lang="hr-HR" smtClean="0"/>
              <a:t>4.11.2022.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2467-C0C2-4BC3-B293-5F827ED8B63D}" type="slidenum">
              <a:rPr lang="hr-HR" smtClean="0"/>
              <a:t>‹Nr.›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801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732" y="1251191"/>
            <a:ext cx="8908529" cy="56015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hr-HR" sz="2400" dirty="0">
              <a:solidFill>
                <a:srgbClr val="4F1919"/>
              </a:solidFill>
            </a:endParaRPr>
          </a:p>
          <a:p>
            <a:pPr algn="ctr"/>
            <a:r>
              <a:rPr lang="en-GB" sz="3200" dirty="0">
                <a:solidFill>
                  <a:srgbClr val="9E0000"/>
                </a:solidFill>
              </a:rPr>
              <a:t>Doctoral Education Today and Tomorrow:</a:t>
            </a:r>
          </a:p>
          <a:p>
            <a:pPr algn="ctr"/>
            <a:r>
              <a:rPr lang="en-GB" sz="3200" dirty="0">
                <a:solidFill>
                  <a:srgbClr val="9E0000"/>
                </a:solidFill>
              </a:rPr>
              <a:t>European and Regional Perspective</a:t>
            </a:r>
          </a:p>
          <a:p>
            <a:pPr algn="ctr"/>
            <a:endParaRPr lang="en-GB" dirty="0">
              <a:solidFill>
                <a:srgbClr val="4F1919"/>
              </a:solidFill>
            </a:endParaRPr>
          </a:p>
          <a:p>
            <a:pPr algn="ctr"/>
            <a:endParaRPr lang="en-GB" dirty="0">
              <a:solidFill>
                <a:srgbClr val="4F1919"/>
              </a:solidFill>
            </a:endParaRPr>
          </a:p>
          <a:p>
            <a:pPr algn="ctr"/>
            <a:endParaRPr lang="en-GB" dirty="0">
              <a:solidFill>
                <a:srgbClr val="4F1919"/>
              </a:solidFill>
            </a:endParaRPr>
          </a:p>
          <a:p>
            <a:pPr algn="ctr"/>
            <a:endParaRPr lang="en-GB" dirty="0">
              <a:solidFill>
                <a:srgbClr val="4F1919"/>
              </a:solidFill>
            </a:endParaRPr>
          </a:p>
          <a:p>
            <a:pPr algn="ctr"/>
            <a:endParaRPr lang="en-GB" dirty="0">
              <a:solidFill>
                <a:srgbClr val="4F1919"/>
              </a:solidFill>
            </a:endParaRPr>
          </a:p>
          <a:p>
            <a:r>
              <a:rPr lang="hr-HR" sz="2800" i="1" dirty="0">
                <a:solidFill>
                  <a:srgbClr val="4F1919"/>
                </a:solidFill>
              </a:rPr>
              <a:t>	</a:t>
            </a:r>
            <a:endParaRPr lang="en-GB" sz="2800" i="1" dirty="0">
              <a:solidFill>
                <a:srgbClr val="4F1919"/>
              </a:solidFill>
            </a:endParaRPr>
          </a:p>
          <a:p>
            <a:endParaRPr lang="en-GB" sz="2800" i="1" dirty="0">
              <a:solidFill>
                <a:srgbClr val="4F1919"/>
              </a:solidFill>
            </a:endParaRPr>
          </a:p>
          <a:p>
            <a:endParaRPr lang="en-GB" sz="2000" dirty="0">
              <a:solidFill>
                <a:srgbClr val="4F1919"/>
              </a:solidFill>
            </a:endParaRPr>
          </a:p>
          <a:p>
            <a:pPr algn="ctr"/>
            <a:endParaRPr lang="en-GB" sz="2000" dirty="0">
              <a:solidFill>
                <a:srgbClr val="4F1919"/>
              </a:solidFill>
            </a:endParaRPr>
          </a:p>
          <a:p>
            <a:pPr algn="ctr"/>
            <a:endParaRPr lang="hr-HR" sz="2400" b="1" dirty="0">
              <a:solidFill>
                <a:srgbClr val="4F1919"/>
              </a:solidFill>
            </a:endParaRPr>
          </a:p>
          <a:p>
            <a:pPr algn="ctr"/>
            <a:r>
              <a:rPr lang="en-US" sz="2000" b="0" i="0" dirty="0">
                <a:solidFill>
                  <a:srgbClr val="4F1919"/>
                </a:solidFill>
                <a:effectLst/>
              </a:rPr>
              <a:t>Conference on PhD Education</a:t>
            </a:r>
          </a:p>
          <a:p>
            <a:pPr algn="ctr"/>
            <a:r>
              <a:rPr lang="en-US" sz="2000" b="0" i="0" dirty="0">
                <a:solidFill>
                  <a:srgbClr val="4F1919"/>
                </a:solidFill>
                <a:effectLst/>
              </a:rPr>
              <a:t>“Recent Trends and MARDS”</a:t>
            </a:r>
            <a:endParaRPr lang="en-GB" sz="2000" dirty="0">
              <a:solidFill>
                <a:srgbClr val="4F1919"/>
              </a:solidFill>
            </a:endParaRPr>
          </a:p>
          <a:p>
            <a:pPr algn="ctr"/>
            <a:r>
              <a:rPr lang="en-GB" sz="2000" dirty="0">
                <a:solidFill>
                  <a:srgbClr val="4F1919"/>
                </a:solidFill>
              </a:rPr>
              <a:t>Podgorica, Nov. 03,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842849-0A3D-ACCD-9795-1901F14C1C0B}"/>
              </a:ext>
            </a:extLst>
          </p:cNvPr>
          <p:cNvSpPr txBox="1"/>
          <p:nvPr/>
        </p:nvSpPr>
        <p:spPr>
          <a:xfrm>
            <a:off x="2546769" y="3212976"/>
            <a:ext cx="4050453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4F1919"/>
                </a:solidFill>
              </a:rPr>
              <a:t>Melita Kovacevic</a:t>
            </a:r>
          </a:p>
          <a:p>
            <a:r>
              <a:rPr lang="hr-HR" sz="2000" dirty="0">
                <a:solidFill>
                  <a:srgbClr val="4F1919"/>
                </a:solidFill>
              </a:rPr>
              <a:t>	</a:t>
            </a:r>
            <a:r>
              <a:rPr lang="en-GB" sz="2000" dirty="0">
                <a:solidFill>
                  <a:srgbClr val="4F1919"/>
                </a:solidFill>
              </a:rPr>
              <a:t>University of Zagreb</a:t>
            </a:r>
            <a:endParaRPr lang="hr-HR" sz="2000" dirty="0">
              <a:solidFill>
                <a:srgbClr val="4F1919"/>
              </a:solidFill>
            </a:endParaRPr>
          </a:p>
          <a:p>
            <a:r>
              <a:rPr lang="hr-HR" sz="2000" dirty="0">
                <a:solidFill>
                  <a:srgbClr val="4F1919"/>
                </a:solidFill>
              </a:rPr>
              <a:t>	</a:t>
            </a:r>
            <a:endParaRPr lang="hr-HR" sz="1800" dirty="0">
              <a:solidFill>
                <a:srgbClr val="4F1919"/>
              </a:solidFill>
            </a:endParaRPr>
          </a:p>
        </p:txBody>
      </p:sp>
      <p:pic>
        <p:nvPicPr>
          <p:cNvPr id="9" name="Picture 8" descr="unizgLogo bijeli.wmf">
            <a:extLst>
              <a:ext uri="{FF2B5EF4-FFF2-40B4-BE49-F238E27FC236}">
                <a16:creationId xmlns:a16="http://schemas.microsoft.com/office/drawing/2014/main" id="{F159C007-20BB-9C84-8877-59CEA5EFB1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206" y="4057265"/>
            <a:ext cx="1142004" cy="114200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C2B9CA4-E751-5EA6-4FF8-D0E940FC2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6" y="5643540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54FA9E-5ABE-F90F-7D0B-25ABBF7BBCF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00" y="134340"/>
            <a:ext cx="2149500" cy="8636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3DEBBD-8BCB-F35B-5005-ED5B73EA153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0287"/>
            <a:ext cx="2496592" cy="8477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0180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96752"/>
            <a:ext cx="855670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However, it has never been so much</a:t>
            </a:r>
          </a:p>
          <a:p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shared experiences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communication among universities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networking on different levels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learning from each other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ion to contribute 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doctoral education community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370506-442C-11C6-BD80-18FCEE992B78}"/>
              </a:ext>
            </a:extLst>
          </p:cNvPr>
          <p:cNvSpPr txBox="1"/>
          <p:nvPr/>
        </p:nvSpPr>
        <p:spPr>
          <a:xfrm>
            <a:off x="6588224" y="188640"/>
            <a:ext cx="2345066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are we today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09BDC-F412-E255-81D7-86515E96FCD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75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908720"/>
            <a:ext cx="779392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Questions we might ask ourselves:</a:t>
            </a:r>
          </a:p>
          <a:p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Did we do enough?</a:t>
            </a:r>
          </a:p>
          <a:p>
            <a:pPr>
              <a:buFont typeface="Wingdings" pitchFamily="2" charset="2"/>
              <a:buChar char="§"/>
            </a:pP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Are doctoral education/schools fit for purpose?</a:t>
            </a:r>
          </a:p>
          <a:p>
            <a:pPr>
              <a:buFont typeface="Wingdings" pitchFamily="2" charset="2"/>
              <a:buChar char="§"/>
            </a:pP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Do established structures facilitate a good quality </a:t>
            </a:r>
          </a:p>
          <a:p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doctoral education?</a:t>
            </a:r>
          </a:p>
          <a:p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Are the established structures ready to meet new </a:t>
            </a:r>
          </a:p>
          <a:p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challenges, a new research era?</a:t>
            </a:r>
          </a:p>
          <a:p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or…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4DBD4C-F448-F31B-BD3E-EF2BA6240E33}"/>
              </a:ext>
            </a:extLst>
          </p:cNvPr>
          <p:cNvSpPr txBox="1"/>
          <p:nvPr/>
        </p:nvSpPr>
        <p:spPr>
          <a:xfrm>
            <a:off x="6588224" y="188640"/>
            <a:ext cx="2345066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are we today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89AFD5-6E48-AC79-DED0-DC63A643D49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82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27918" y="498990"/>
            <a:ext cx="9291390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solidFill>
                  <a:srgbClr val="002060"/>
                </a:solidFill>
              </a:rPr>
              <a:t> 	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Good doctorate is if:</a:t>
            </a:r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Promotes education through independent research,</a:t>
            </a:r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meeting all the ethical standards</a:t>
            </a:r>
          </a:p>
          <a:p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Assures appropriate research environment </a:t>
            </a:r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(facilities, infrastructure, human resources)</a:t>
            </a:r>
          </a:p>
          <a:p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Respects individual interests and research pathways</a:t>
            </a:r>
          </a:p>
          <a:p>
            <a:endParaRPr lang="hr-HR" sz="32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Prepares doctoral candidates for different careers</a:t>
            </a:r>
          </a:p>
          <a:p>
            <a:endParaRPr lang="en-GB" sz="3200" dirty="0"/>
          </a:p>
        </p:txBody>
      </p:sp>
      <p:sp>
        <p:nvSpPr>
          <p:cNvPr id="5" name="Rounded Rectangle 4"/>
          <p:cNvSpPr/>
          <p:nvPr/>
        </p:nvSpPr>
        <p:spPr>
          <a:xfrm>
            <a:off x="323528" y="1556792"/>
            <a:ext cx="8712968" cy="914400"/>
          </a:xfrm>
          <a:prstGeom prst="roundRect">
            <a:avLst/>
          </a:prstGeom>
          <a:solidFill>
            <a:schemeClr val="accent6">
              <a:lumMod val="90000"/>
              <a:alpha val="11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23528" y="3042611"/>
            <a:ext cx="7344816" cy="914400"/>
          </a:xfrm>
          <a:prstGeom prst="roundRect">
            <a:avLst/>
          </a:prstGeom>
          <a:solidFill>
            <a:schemeClr val="accent6">
              <a:lumMod val="90000"/>
              <a:alpha val="11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65558" y="4437112"/>
            <a:ext cx="8712968" cy="576064"/>
          </a:xfrm>
          <a:prstGeom prst="roundRect">
            <a:avLst/>
          </a:prstGeom>
          <a:solidFill>
            <a:schemeClr val="accent6">
              <a:lumMod val="90000"/>
              <a:alpha val="11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23528" y="5440102"/>
            <a:ext cx="8712968" cy="581186"/>
          </a:xfrm>
          <a:prstGeom prst="roundRect">
            <a:avLst/>
          </a:prstGeom>
          <a:solidFill>
            <a:schemeClr val="accent6">
              <a:lumMod val="90000"/>
              <a:alpha val="11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9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4" y="1116986"/>
            <a:ext cx="85239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going to be important for good quality doctoral education?</a:t>
            </a:r>
          </a:p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 Different questions…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590" y="2492896"/>
            <a:ext cx="80298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Structured doctoral education – which format is optimal?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we know what type of doctoral schools is the best?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there new tendencies in policies? Shifts?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 </a:t>
            </a:r>
            <a:r>
              <a:rPr lang="en-GB" sz="24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interdisciplinarity</a:t>
            </a: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still hard to manage?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obstacles for </a:t>
            </a:r>
            <a:r>
              <a:rPr lang="en-GB" sz="24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intersectoral</a:t>
            </a: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doctoral education?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are the key players in maintaining good system?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C70551-1C1B-1C85-AF66-D955F983344A}"/>
              </a:ext>
            </a:extLst>
          </p:cNvPr>
          <p:cNvSpPr txBox="1"/>
          <p:nvPr/>
        </p:nvSpPr>
        <p:spPr>
          <a:xfrm>
            <a:off x="6070127" y="183051"/>
            <a:ext cx="287610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challenges?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C3B6BA-9E4D-8D34-30C1-71366F30191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88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157" y="980728"/>
            <a:ext cx="8639673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European doctoral education is marked 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with multilevel diversity: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Across disciplines 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Across national policies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Expectations for careers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internationalization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Across gender, social classes, ethnicity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complex matrix 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support excellence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4" name="Right Arrow 3"/>
          <p:cNvSpPr/>
          <p:nvPr/>
        </p:nvSpPr>
        <p:spPr>
          <a:xfrm>
            <a:off x="3914961" y="4941167"/>
            <a:ext cx="840134" cy="377935"/>
          </a:xfrm>
          <a:prstGeom prst="rightArrow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90EFB6-BEFB-90FA-EC56-5357A16F8DA4}"/>
              </a:ext>
            </a:extLst>
          </p:cNvPr>
          <p:cNvSpPr txBox="1"/>
          <p:nvPr/>
        </p:nvSpPr>
        <p:spPr>
          <a:xfrm>
            <a:off x="6588224" y="188640"/>
            <a:ext cx="236705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developments?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9F9877-A636-DE52-59E0-9C6E8D33676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88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764704"/>
            <a:ext cx="8768747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More challenges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Demographic changes – how to attract young talents?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to support and maintain brain circulation?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 of postdocs, in Europe and globally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time </a:t>
            </a:r>
            <a:r>
              <a:rPr lang="en-US" sz="2800" i="1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vs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full time doctoral candidates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Doctoral candidates/students status: institutionally, society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Diversity of types of doctoral education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EA40FC-ECE2-B43C-0A36-06BE467C4DC1}"/>
              </a:ext>
            </a:extLst>
          </p:cNvPr>
          <p:cNvSpPr txBox="1"/>
          <p:nvPr/>
        </p:nvSpPr>
        <p:spPr>
          <a:xfrm>
            <a:off x="6588224" y="188640"/>
            <a:ext cx="236705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developments?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8A7B20-D202-1617-75CE-682B87CF7D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109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268760"/>
            <a:ext cx="7470828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Look in the future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we need more PhD holders?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mass education will influence 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doctoral education in the future?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we necessarily facing different profiling 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doctoral education?</a:t>
            </a:r>
            <a:endParaRPr lang="en-GB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BCA5AF-2EF8-2DDF-E120-61750529903C}"/>
              </a:ext>
            </a:extLst>
          </p:cNvPr>
          <p:cNvSpPr txBox="1"/>
          <p:nvPr/>
        </p:nvSpPr>
        <p:spPr>
          <a:xfrm>
            <a:off x="6588224" y="188640"/>
            <a:ext cx="236705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developments?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1452CB-5E70-F9BD-DBF2-A454F28ABF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13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676C96-2658-400C-AA5A-23543D1E599F}"/>
              </a:ext>
            </a:extLst>
          </p:cNvPr>
          <p:cNvSpPr txBox="1"/>
          <p:nvPr/>
        </p:nvSpPr>
        <p:spPr>
          <a:xfrm>
            <a:off x="1331640" y="908720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Trebuchet MS" pitchFamily="34" charset="0"/>
              <a:buAutoNum type="arabicPeriod"/>
            </a:pP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core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component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doctoral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training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is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advancement</a:t>
            </a:r>
            <a:endParaRPr lang="en-GB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      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knowledge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through</a:t>
            </a:r>
            <a:r>
              <a:rPr lang="hr-HR" dirty="0">
                <a:solidFill>
                  <a:srgbClr val="4C004C"/>
                </a:solidFill>
              </a:rPr>
              <a:t> original </a:t>
            </a:r>
            <a:r>
              <a:rPr lang="hr-HR" dirty="0" err="1">
                <a:solidFill>
                  <a:srgbClr val="4C004C"/>
                </a:solidFill>
              </a:rPr>
              <a:t>research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2.    </a:t>
            </a:r>
            <a:r>
              <a:rPr lang="hr-HR" dirty="0" err="1">
                <a:solidFill>
                  <a:srgbClr val="4C004C"/>
                </a:solidFill>
              </a:rPr>
              <a:t>Embedding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institutional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strategies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and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policies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3.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importance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diversity</a:t>
            </a:r>
            <a:endParaRPr lang="en-GB" dirty="0">
              <a:solidFill>
                <a:srgbClr val="4C004C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4.    </a:t>
            </a:r>
            <a:r>
              <a:rPr lang="hr-HR" dirty="0" err="1">
                <a:solidFill>
                  <a:srgbClr val="4C004C"/>
                </a:solidFill>
              </a:rPr>
              <a:t>Doctoral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candidates</a:t>
            </a:r>
            <a:r>
              <a:rPr lang="hr-HR" dirty="0">
                <a:solidFill>
                  <a:srgbClr val="4C004C"/>
                </a:solidFill>
              </a:rPr>
              <a:t> as </a:t>
            </a:r>
            <a:r>
              <a:rPr lang="hr-HR" dirty="0" err="1">
                <a:solidFill>
                  <a:srgbClr val="4C004C"/>
                </a:solidFill>
              </a:rPr>
              <a:t>early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stage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researchers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5.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crucial</a:t>
            </a:r>
            <a:r>
              <a:rPr lang="hr-HR" dirty="0">
                <a:solidFill>
                  <a:srgbClr val="4C004C"/>
                </a:solidFill>
              </a:rPr>
              <a:t> role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supervision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and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assesment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en-GB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6.    </a:t>
            </a:r>
            <a:r>
              <a:rPr lang="hr-HR" dirty="0" err="1">
                <a:solidFill>
                  <a:srgbClr val="4C004C"/>
                </a:solidFill>
              </a:rPr>
              <a:t>Achieving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critical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mass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7.    </a:t>
            </a:r>
            <a:r>
              <a:rPr lang="hr-HR" dirty="0" err="1">
                <a:solidFill>
                  <a:srgbClr val="4C004C"/>
                </a:solidFill>
              </a:rPr>
              <a:t>Duration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8.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promotion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innovative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structures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9.    </a:t>
            </a:r>
            <a:r>
              <a:rPr lang="hr-HR" dirty="0" err="1">
                <a:solidFill>
                  <a:srgbClr val="4C004C"/>
                </a:solidFill>
              </a:rPr>
              <a:t>Increasing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mobility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10.  </a:t>
            </a:r>
            <a:r>
              <a:rPr lang="hr-HR" dirty="0" err="1">
                <a:solidFill>
                  <a:srgbClr val="4C004C"/>
                </a:solidFill>
              </a:rPr>
              <a:t>Ensuring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appropriate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funding</a:t>
            </a:r>
            <a:endParaRPr lang="en-US" dirty="0">
              <a:solidFill>
                <a:srgbClr val="4C004C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FE92126-8C27-4E9F-BC2A-A58AB6540B42}"/>
              </a:ext>
            </a:extLst>
          </p:cNvPr>
          <p:cNvSpPr txBox="1">
            <a:spLocks/>
          </p:cNvSpPr>
          <p:nvPr/>
        </p:nvSpPr>
        <p:spPr>
          <a:xfrm>
            <a:off x="259892" y="262647"/>
            <a:ext cx="8229600" cy="7207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>
                <a:solidFill>
                  <a:srgbClr val="002060"/>
                </a:solidFill>
              </a:rPr>
              <a:t>Salzburg </a:t>
            </a:r>
            <a:r>
              <a:rPr lang="hr-HR" sz="2800" dirty="0" err="1">
                <a:solidFill>
                  <a:srgbClr val="002060"/>
                </a:solidFill>
              </a:rPr>
              <a:t>Principles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73A346-C07E-11E2-3E59-08222DBBF611}"/>
              </a:ext>
            </a:extLst>
          </p:cNvPr>
          <p:cNvSpPr txBox="1"/>
          <p:nvPr/>
        </p:nvSpPr>
        <p:spPr>
          <a:xfrm>
            <a:off x="6146914" y="43532"/>
            <a:ext cx="290502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 perspective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C4A25-3F38-9833-0C5E-980634082550}"/>
              </a:ext>
            </a:extLst>
          </p:cNvPr>
          <p:cNvSpPr txBox="1"/>
          <p:nvPr/>
        </p:nvSpPr>
        <p:spPr>
          <a:xfrm>
            <a:off x="92060" y="63312"/>
            <a:ext cx="238642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has been done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Half Frame 5">
            <a:extLst>
              <a:ext uri="{FF2B5EF4-FFF2-40B4-BE49-F238E27FC236}">
                <a16:creationId xmlns:a16="http://schemas.microsoft.com/office/drawing/2014/main" id="{EFCFCE47-CE92-086E-2998-B146361643A6}"/>
              </a:ext>
            </a:extLst>
          </p:cNvPr>
          <p:cNvSpPr/>
          <p:nvPr/>
        </p:nvSpPr>
        <p:spPr>
          <a:xfrm rot="18684811" flipV="1">
            <a:off x="238577" y="963077"/>
            <a:ext cx="585588" cy="250467"/>
          </a:xfrm>
          <a:prstGeom prst="halfFrame">
            <a:avLst/>
          </a:prstGeom>
          <a:solidFill>
            <a:srgbClr val="00B050"/>
          </a:solidFill>
          <a:ln>
            <a:solidFill>
              <a:srgbClr val="215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Half Frame 17">
            <a:extLst>
              <a:ext uri="{FF2B5EF4-FFF2-40B4-BE49-F238E27FC236}">
                <a16:creationId xmlns:a16="http://schemas.microsoft.com/office/drawing/2014/main" id="{75935EC9-CF15-5C0D-26E0-53A6B91CE5F0}"/>
              </a:ext>
            </a:extLst>
          </p:cNvPr>
          <p:cNvSpPr/>
          <p:nvPr/>
        </p:nvSpPr>
        <p:spPr>
          <a:xfrm rot="18684811" flipV="1">
            <a:off x="239184" y="1716687"/>
            <a:ext cx="584564" cy="251630"/>
          </a:xfrm>
          <a:prstGeom prst="half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Half Frame 18">
            <a:extLst>
              <a:ext uri="{FF2B5EF4-FFF2-40B4-BE49-F238E27FC236}">
                <a16:creationId xmlns:a16="http://schemas.microsoft.com/office/drawing/2014/main" id="{98F71B50-F9D8-D061-9533-6FFD91870DF6}"/>
              </a:ext>
            </a:extLst>
          </p:cNvPr>
          <p:cNvSpPr/>
          <p:nvPr/>
        </p:nvSpPr>
        <p:spPr>
          <a:xfrm rot="18684811" flipV="1">
            <a:off x="285467" y="2288715"/>
            <a:ext cx="598977" cy="235292"/>
          </a:xfrm>
          <a:prstGeom prst="halfFrame">
            <a:avLst/>
          </a:prstGeom>
          <a:solidFill>
            <a:srgbClr val="FF0000"/>
          </a:solidFill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8611E5-A12C-5353-AEC0-ACB92A8311B0}"/>
              </a:ext>
            </a:extLst>
          </p:cNvPr>
          <p:cNvSpPr txBox="1"/>
          <p:nvPr/>
        </p:nvSpPr>
        <p:spPr>
          <a:xfrm>
            <a:off x="808068" y="4850866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875B140-B736-9C2F-941C-53A5294F5477}"/>
              </a:ext>
            </a:extLst>
          </p:cNvPr>
          <p:cNvSpPr txBox="1"/>
          <p:nvPr/>
        </p:nvSpPr>
        <p:spPr>
          <a:xfrm>
            <a:off x="784954" y="805477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Half Frame 22">
            <a:extLst>
              <a:ext uri="{FF2B5EF4-FFF2-40B4-BE49-F238E27FC236}">
                <a16:creationId xmlns:a16="http://schemas.microsoft.com/office/drawing/2014/main" id="{656896D0-1AEC-C37F-08C0-0ADF0A5B1E9E}"/>
              </a:ext>
            </a:extLst>
          </p:cNvPr>
          <p:cNvSpPr/>
          <p:nvPr/>
        </p:nvSpPr>
        <p:spPr>
          <a:xfrm rot="18684811" flipV="1">
            <a:off x="291316" y="2753805"/>
            <a:ext cx="584564" cy="251630"/>
          </a:xfrm>
          <a:prstGeom prst="half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Half Frame 23">
            <a:extLst>
              <a:ext uri="{FF2B5EF4-FFF2-40B4-BE49-F238E27FC236}">
                <a16:creationId xmlns:a16="http://schemas.microsoft.com/office/drawing/2014/main" id="{ACE84CE0-8FF4-B697-41B8-EF20AC6E7F0A}"/>
              </a:ext>
            </a:extLst>
          </p:cNvPr>
          <p:cNvSpPr/>
          <p:nvPr/>
        </p:nvSpPr>
        <p:spPr>
          <a:xfrm rot="18684811" flipV="1">
            <a:off x="266887" y="3317665"/>
            <a:ext cx="584564" cy="251630"/>
          </a:xfrm>
          <a:prstGeom prst="half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Half Frame 24">
            <a:extLst>
              <a:ext uri="{FF2B5EF4-FFF2-40B4-BE49-F238E27FC236}">
                <a16:creationId xmlns:a16="http://schemas.microsoft.com/office/drawing/2014/main" id="{5033BDD7-A19B-4851-AD75-DCEACFB03D1A}"/>
              </a:ext>
            </a:extLst>
          </p:cNvPr>
          <p:cNvSpPr/>
          <p:nvPr/>
        </p:nvSpPr>
        <p:spPr>
          <a:xfrm rot="18684811" flipV="1">
            <a:off x="221577" y="3901483"/>
            <a:ext cx="584564" cy="251630"/>
          </a:xfrm>
          <a:prstGeom prst="half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Half Frame 25">
            <a:extLst>
              <a:ext uri="{FF2B5EF4-FFF2-40B4-BE49-F238E27FC236}">
                <a16:creationId xmlns:a16="http://schemas.microsoft.com/office/drawing/2014/main" id="{E8957F33-1856-15C4-F86B-4B41244EAB4B}"/>
              </a:ext>
            </a:extLst>
          </p:cNvPr>
          <p:cNvSpPr/>
          <p:nvPr/>
        </p:nvSpPr>
        <p:spPr>
          <a:xfrm rot="18684811" flipV="1">
            <a:off x="254698" y="4444895"/>
            <a:ext cx="585588" cy="250467"/>
          </a:xfrm>
          <a:prstGeom prst="halfFrame">
            <a:avLst/>
          </a:prstGeom>
          <a:solidFill>
            <a:srgbClr val="00B050"/>
          </a:solidFill>
          <a:ln>
            <a:solidFill>
              <a:srgbClr val="2159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06B690-439F-7E99-1682-0A1EEC88A05E}"/>
              </a:ext>
            </a:extLst>
          </p:cNvPr>
          <p:cNvSpPr txBox="1"/>
          <p:nvPr/>
        </p:nvSpPr>
        <p:spPr>
          <a:xfrm>
            <a:off x="810938" y="4329722"/>
            <a:ext cx="5004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?</a:t>
            </a:r>
            <a:endParaRPr lang="en-US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Half Frame 27">
            <a:extLst>
              <a:ext uri="{FF2B5EF4-FFF2-40B4-BE49-F238E27FC236}">
                <a16:creationId xmlns:a16="http://schemas.microsoft.com/office/drawing/2014/main" id="{AE605EF8-7308-5EC0-C54B-DDB9A0FB1638}"/>
              </a:ext>
            </a:extLst>
          </p:cNvPr>
          <p:cNvSpPr/>
          <p:nvPr/>
        </p:nvSpPr>
        <p:spPr>
          <a:xfrm rot="18684811" flipV="1">
            <a:off x="285613" y="5566479"/>
            <a:ext cx="584564" cy="251630"/>
          </a:xfrm>
          <a:prstGeom prst="halfFram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Half Frame 28">
            <a:extLst>
              <a:ext uri="{FF2B5EF4-FFF2-40B4-BE49-F238E27FC236}">
                <a16:creationId xmlns:a16="http://schemas.microsoft.com/office/drawing/2014/main" id="{F8D86A23-7B66-A28E-6472-43FC9C1EA843}"/>
              </a:ext>
            </a:extLst>
          </p:cNvPr>
          <p:cNvSpPr/>
          <p:nvPr/>
        </p:nvSpPr>
        <p:spPr>
          <a:xfrm rot="18684811" flipV="1">
            <a:off x="299636" y="6085586"/>
            <a:ext cx="598977" cy="235292"/>
          </a:xfrm>
          <a:prstGeom prst="halfFrame">
            <a:avLst/>
          </a:prstGeom>
          <a:solidFill>
            <a:srgbClr val="FF0000"/>
          </a:solidFill>
          <a:ln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850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436" y="6278207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A203DB-27B0-8CB4-ED30-15648809AE6C}"/>
              </a:ext>
            </a:extLst>
          </p:cNvPr>
          <p:cNvSpPr txBox="1"/>
          <p:nvPr/>
        </p:nvSpPr>
        <p:spPr>
          <a:xfrm>
            <a:off x="2555776" y="188640"/>
            <a:ext cx="6397008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universities in the region keep up with DR ED in Europe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E111E7-2780-D1C8-7F3C-43549654AA83}"/>
              </a:ext>
            </a:extLst>
          </p:cNvPr>
          <p:cNvSpPr txBox="1"/>
          <p:nvPr/>
        </p:nvSpPr>
        <p:spPr>
          <a:xfrm>
            <a:off x="1259632" y="968127"/>
            <a:ext cx="7452681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cs typeface="Calibri" panose="020F0502020204030204" pitchFamily="34" charset="0"/>
              </a:rPr>
              <a:t>Recognising relevance of:</a:t>
            </a:r>
          </a:p>
          <a:p>
            <a:endParaRPr lang="en-GB" sz="2000" dirty="0"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cs typeface="Calibri" panose="020F0502020204030204" pitchFamily="34" charset="0"/>
              </a:rPr>
              <a:t>  Entrance phase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cs typeface="Calibri" panose="020F0502020204030204" pitchFamily="34" charset="0"/>
            </a:endParaRPr>
          </a:p>
          <a:p>
            <a:r>
              <a:rPr lang="en-GB" sz="2000" dirty="0">
                <a:cs typeface="Calibri" panose="020F0502020204030204" pitchFamily="34" charset="0"/>
              </a:rPr>
              <a:t> 	</a:t>
            </a:r>
            <a:r>
              <a:rPr lang="en-GB" sz="2000" dirty="0">
                <a:solidFill>
                  <a:srgbClr val="680000"/>
                </a:solidFill>
                <a:cs typeface="Calibri" panose="020F0502020204030204" pitchFamily="34" charset="0"/>
              </a:rPr>
              <a:t>selection	 interviews  	    research proposal</a:t>
            </a:r>
          </a:p>
          <a:p>
            <a:endParaRPr lang="en-GB" sz="2000" dirty="0"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cs typeface="Calibri" panose="020F0502020204030204" pitchFamily="34" charset="0"/>
              </a:rPr>
              <a:t>  Supervision</a:t>
            </a:r>
          </a:p>
          <a:p>
            <a:endParaRPr lang="en-GB" sz="2000" dirty="0">
              <a:cs typeface="Calibri" panose="020F0502020204030204" pitchFamily="34" charset="0"/>
            </a:endParaRPr>
          </a:p>
          <a:p>
            <a:r>
              <a:rPr lang="en-GB" sz="2000" dirty="0">
                <a:cs typeface="Calibri" panose="020F0502020204030204" pitchFamily="34" charset="0"/>
              </a:rPr>
              <a:t>	</a:t>
            </a:r>
            <a:r>
              <a:rPr lang="en-GB" sz="2000" dirty="0">
                <a:solidFill>
                  <a:srgbClr val="820000"/>
                </a:solidFill>
                <a:cs typeface="Calibri" panose="020F0502020204030204" pitchFamily="34" charset="0"/>
              </a:rPr>
              <a:t>training	 roles and responsibilities</a:t>
            </a:r>
          </a:p>
          <a:p>
            <a:endParaRPr lang="en-GB" sz="2000" dirty="0"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cs typeface="Calibri" panose="020F0502020204030204" pitchFamily="34" charset="0"/>
              </a:rPr>
              <a:t> 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cs typeface="Calibri" panose="020F0502020204030204" pitchFamily="34" charset="0"/>
            </a:endParaRPr>
          </a:p>
          <a:p>
            <a:r>
              <a:rPr lang="en-GB" sz="2000" dirty="0">
                <a:cs typeface="Calibri" panose="020F0502020204030204" pitchFamily="34" charset="0"/>
              </a:rPr>
              <a:t>	</a:t>
            </a:r>
            <a:r>
              <a:rPr lang="en-GB" sz="2000" dirty="0">
                <a:solidFill>
                  <a:srgbClr val="820000"/>
                </a:solidFill>
                <a:cs typeface="Calibri" panose="020F0502020204030204" pitchFamily="34" charset="0"/>
              </a:rPr>
              <a:t>from entry to thesis defence</a:t>
            </a:r>
          </a:p>
          <a:p>
            <a:endParaRPr lang="en-GB" sz="2000" dirty="0"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2060"/>
                </a:solidFill>
                <a:cs typeface="Calibri" panose="020F0502020204030204" pitchFamily="34" charset="0"/>
              </a:rPr>
              <a:t>  Providing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cs typeface="Calibri" panose="020F0502020204030204" pitchFamily="34" charset="0"/>
            </a:endParaRPr>
          </a:p>
          <a:p>
            <a:r>
              <a:rPr lang="en-GB" sz="2000" dirty="0">
                <a:cs typeface="Calibri" panose="020F0502020204030204" pitchFamily="34" charset="0"/>
              </a:rPr>
              <a:t>	</a:t>
            </a:r>
            <a:r>
              <a:rPr lang="en-GB" sz="2000" dirty="0">
                <a:solidFill>
                  <a:srgbClr val="820000"/>
                </a:solidFill>
                <a:cs typeface="Calibri" panose="020F0502020204030204" pitchFamily="34" charset="0"/>
              </a:rPr>
              <a:t>professional staff</a:t>
            </a:r>
            <a:endParaRPr lang="en-US" sz="2000" dirty="0">
              <a:solidFill>
                <a:srgbClr val="820000"/>
              </a:solidFill>
              <a:cs typeface="Calibri" panose="020F0502020204030204" pitchFamily="34" charset="0"/>
            </a:endParaRP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A318635E-F04E-B5BE-DB59-ED1CF5D30A5B}"/>
              </a:ext>
            </a:extLst>
          </p:cNvPr>
          <p:cNvSpPr/>
          <p:nvPr/>
        </p:nvSpPr>
        <p:spPr>
          <a:xfrm>
            <a:off x="3591620" y="3645493"/>
            <a:ext cx="288032" cy="21602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5EE060D8-0214-FBBD-748A-11135A22FD52}"/>
              </a:ext>
            </a:extLst>
          </p:cNvPr>
          <p:cNvSpPr/>
          <p:nvPr/>
        </p:nvSpPr>
        <p:spPr>
          <a:xfrm>
            <a:off x="5744160" y="2348880"/>
            <a:ext cx="288032" cy="21602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FD8695AB-07E6-D075-952D-0B9135668AC6}"/>
              </a:ext>
            </a:extLst>
          </p:cNvPr>
          <p:cNvSpPr/>
          <p:nvPr/>
        </p:nvSpPr>
        <p:spPr>
          <a:xfrm>
            <a:off x="3596680" y="2348880"/>
            <a:ext cx="288032" cy="21602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0282D9D-912C-5467-EA59-A2B768B23B24}"/>
              </a:ext>
            </a:extLst>
          </p:cNvPr>
          <p:cNvSpPr/>
          <p:nvPr/>
        </p:nvSpPr>
        <p:spPr>
          <a:xfrm>
            <a:off x="2149639" y="2174286"/>
            <a:ext cx="6562674" cy="56521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E60A2C-EE52-BDFA-92D2-1F3731483296}"/>
              </a:ext>
            </a:extLst>
          </p:cNvPr>
          <p:cNvSpPr/>
          <p:nvPr/>
        </p:nvSpPr>
        <p:spPr>
          <a:xfrm>
            <a:off x="2149143" y="3429000"/>
            <a:ext cx="5375185" cy="56521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097F91-6968-C38D-8C03-50EC2FA8F238}"/>
              </a:ext>
            </a:extLst>
          </p:cNvPr>
          <p:cNvSpPr/>
          <p:nvPr/>
        </p:nvSpPr>
        <p:spPr>
          <a:xfrm>
            <a:off x="2149143" y="4743171"/>
            <a:ext cx="3883050" cy="56521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73A640-4732-5AE1-4A6E-40877BB00C03}"/>
              </a:ext>
            </a:extLst>
          </p:cNvPr>
          <p:cNvSpPr/>
          <p:nvPr/>
        </p:nvSpPr>
        <p:spPr>
          <a:xfrm>
            <a:off x="2149142" y="6035816"/>
            <a:ext cx="2422858" cy="565212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3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249608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A203DB-27B0-8CB4-ED30-15648809AE6C}"/>
              </a:ext>
            </a:extLst>
          </p:cNvPr>
          <p:cNvSpPr txBox="1"/>
          <p:nvPr/>
        </p:nvSpPr>
        <p:spPr>
          <a:xfrm>
            <a:off x="2915816" y="188640"/>
            <a:ext cx="601068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 for everyone involved in DR ED in the region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16788-0626-872B-C9B0-F18884D2BAEE}"/>
              </a:ext>
            </a:extLst>
          </p:cNvPr>
          <p:cNvSpPr txBox="1"/>
          <p:nvPr/>
        </p:nvSpPr>
        <p:spPr>
          <a:xfrm>
            <a:off x="813382" y="760050"/>
            <a:ext cx="8113118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Did we develop adequate regulations and policies?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we have doctoral schools?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not, what is the reason?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we select the best students to be doctoral researchers?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much attention do we pay to supervision?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our supervisors active researchers who regularly publish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we support professionalisation of our staff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doctoral education?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Did we assure sufficient funding?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we have adequate infrastructure?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0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FA8137-9EB7-4CF5-B8D8-B0ACE9969B5B}"/>
              </a:ext>
            </a:extLst>
          </p:cNvPr>
          <p:cNvSpPr txBox="1"/>
          <p:nvPr/>
        </p:nvSpPr>
        <p:spPr>
          <a:xfrm>
            <a:off x="1151112" y="1484784"/>
            <a:ext cx="799288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Doctoral education in Europe in last two decades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has been done?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challenges?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we predict new developments?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Doctoral education in the region in last two decades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has been done?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universiti</a:t>
            </a:r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in the region keep the pace?</a:t>
            </a:r>
            <a:endParaRPr lang="en-GB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question instead conclusion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BB41FB-F151-0CFF-1098-DD025028D9DF}"/>
              </a:ext>
            </a:extLst>
          </p:cNvPr>
          <p:cNvSpPr txBox="1"/>
          <p:nvPr/>
        </p:nvSpPr>
        <p:spPr>
          <a:xfrm>
            <a:off x="7308304" y="389855"/>
            <a:ext cx="1327671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46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A203DB-27B0-8CB4-ED30-15648809AE6C}"/>
              </a:ext>
            </a:extLst>
          </p:cNvPr>
          <p:cNvSpPr txBox="1"/>
          <p:nvPr/>
        </p:nvSpPr>
        <p:spPr>
          <a:xfrm>
            <a:off x="5220072" y="188640"/>
            <a:ext cx="376199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question instead of conclusion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5793EA-7026-0C71-908B-11497E9CDFE5}"/>
              </a:ext>
            </a:extLst>
          </p:cNvPr>
          <p:cNvSpPr txBox="1"/>
          <p:nvPr/>
        </p:nvSpPr>
        <p:spPr>
          <a:xfrm>
            <a:off x="7830402" y="3026671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1E1D7-7ED7-C09D-AD92-E92AFC3FFDD0}"/>
              </a:ext>
            </a:extLst>
          </p:cNvPr>
          <p:cNvSpPr txBox="1"/>
          <p:nvPr/>
        </p:nvSpPr>
        <p:spPr>
          <a:xfrm>
            <a:off x="3261029" y="519277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7E120F-DD73-9332-BCA6-0093AADB3532}"/>
              </a:ext>
            </a:extLst>
          </p:cNvPr>
          <p:cNvSpPr txBox="1"/>
          <p:nvPr/>
        </p:nvSpPr>
        <p:spPr>
          <a:xfrm>
            <a:off x="1275728" y="1220231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9DA92F-CC43-C3BC-D9B0-C1975FDA4851}"/>
              </a:ext>
            </a:extLst>
          </p:cNvPr>
          <p:cNvSpPr txBox="1"/>
          <p:nvPr/>
        </p:nvSpPr>
        <p:spPr>
          <a:xfrm>
            <a:off x="935930" y="2952658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829969-191E-0257-E32D-FF8896DFBE4D}"/>
              </a:ext>
            </a:extLst>
          </p:cNvPr>
          <p:cNvSpPr txBox="1"/>
          <p:nvPr/>
        </p:nvSpPr>
        <p:spPr>
          <a:xfrm>
            <a:off x="2315532" y="4261092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773ACE-8457-AFC8-612D-6EA8D5973596}"/>
              </a:ext>
            </a:extLst>
          </p:cNvPr>
          <p:cNvSpPr txBox="1"/>
          <p:nvPr/>
        </p:nvSpPr>
        <p:spPr>
          <a:xfrm>
            <a:off x="4477668" y="4585170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DBD518-8321-E26A-1360-149D5A8376D1}"/>
              </a:ext>
            </a:extLst>
          </p:cNvPr>
          <p:cNvSpPr txBox="1"/>
          <p:nvPr/>
        </p:nvSpPr>
        <p:spPr>
          <a:xfrm>
            <a:off x="5213667" y="776923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869A3-ECF5-C1A5-EDD9-2F81F3265DB7}"/>
              </a:ext>
            </a:extLst>
          </p:cNvPr>
          <p:cNvSpPr txBox="1"/>
          <p:nvPr/>
        </p:nvSpPr>
        <p:spPr>
          <a:xfrm>
            <a:off x="6320564" y="4203699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43412D-E43E-B0E3-C309-44BF1C459F9E}"/>
              </a:ext>
            </a:extLst>
          </p:cNvPr>
          <p:cNvSpPr txBox="1"/>
          <p:nvPr/>
        </p:nvSpPr>
        <p:spPr>
          <a:xfrm>
            <a:off x="6893936" y="1349038"/>
            <a:ext cx="7553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9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8A35BC6-A717-02E4-D009-1D876F2D81C3}"/>
              </a:ext>
            </a:extLst>
          </p:cNvPr>
          <p:cNvSpPr/>
          <p:nvPr/>
        </p:nvSpPr>
        <p:spPr>
          <a:xfrm>
            <a:off x="1899995" y="1928499"/>
            <a:ext cx="5217221" cy="269361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8F6C0F4-F902-C83D-EA2D-5F5CC3ED41FF}"/>
              </a:ext>
            </a:extLst>
          </p:cNvPr>
          <p:cNvSpPr txBox="1"/>
          <p:nvPr/>
        </p:nvSpPr>
        <p:spPr>
          <a:xfrm>
            <a:off x="2087461" y="2703673"/>
            <a:ext cx="48422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rgbClr val="82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needs to be done </a:t>
            </a:r>
          </a:p>
          <a:p>
            <a:pPr algn="ctr"/>
            <a:r>
              <a:rPr lang="en-GB" sz="3600" dirty="0">
                <a:solidFill>
                  <a:srgbClr val="82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forthcoming time?</a:t>
            </a:r>
            <a:endParaRPr lang="en-US" sz="3600" dirty="0">
              <a:solidFill>
                <a:srgbClr val="82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1637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>
            <a:extLst>
              <a:ext uri="{FF2B5EF4-FFF2-40B4-BE49-F238E27FC236}">
                <a16:creationId xmlns:a16="http://schemas.microsoft.com/office/drawing/2014/main" id="{3E7BBE0E-9047-09DE-E1AF-09832E55893C}"/>
              </a:ext>
            </a:extLst>
          </p:cNvPr>
          <p:cNvSpPr txBox="1">
            <a:spLocks noChangeArrowheads="1"/>
          </p:cNvSpPr>
          <p:nvPr/>
        </p:nvSpPr>
        <p:spPr>
          <a:xfrm>
            <a:off x="2314700" y="2109281"/>
            <a:ext cx="4201516" cy="23042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numCol="1"/>
          <a:lstStyle/>
          <a:p>
            <a:r>
              <a:rPr lang="hr-HR" sz="7200" b="1" dirty="0" err="1">
                <a:solidFill>
                  <a:srgbClr val="4F191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</a:t>
            </a:r>
            <a:r>
              <a:rPr lang="hr-HR" sz="7200" b="1" dirty="0">
                <a:solidFill>
                  <a:srgbClr val="4F191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7200" b="1" dirty="0" err="1">
                <a:solidFill>
                  <a:srgbClr val="4F191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</a:t>
            </a:r>
            <a:endParaRPr lang="en-GB" sz="7200" b="1" dirty="0">
              <a:solidFill>
                <a:srgbClr val="4F191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200" b="1" dirty="0">
                <a:solidFill>
                  <a:srgbClr val="4F191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GB" sz="7200" b="1" dirty="0" err="1">
                <a:solidFill>
                  <a:srgbClr val="9E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</a:t>
            </a:r>
            <a:r>
              <a:rPr lang="en-GB" sz="7200" b="1" dirty="0">
                <a:solidFill>
                  <a:srgbClr val="9E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sz="7200" b="1" dirty="0">
              <a:solidFill>
                <a:srgbClr val="9E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97F22-A1AE-2D44-ADB3-951ED34B2460}"/>
              </a:ext>
            </a:extLst>
          </p:cNvPr>
          <p:cNvSpPr txBox="1"/>
          <p:nvPr/>
        </p:nvSpPr>
        <p:spPr>
          <a:xfrm>
            <a:off x="3685382" y="6153096"/>
            <a:ext cx="407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21596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melita.kovacevic@unizg.hr</a:t>
            </a:r>
            <a:endParaRPr lang="en-US" sz="2800" dirty="0">
              <a:solidFill>
                <a:srgbClr val="21596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unizgLogo bijeli.wmf">
            <a:extLst>
              <a:ext uri="{FF2B5EF4-FFF2-40B4-BE49-F238E27FC236}">
                <a16:creationId xmlns:a16="http://schemas.microsoft.com/office/drawing/2014/main" id="{A0F03CA1-A66C-EFB7-4781-23C24576A2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484" y="5523554"/>
            <a:ext cx="1142004" cy="1142004"/>
          </a:xfrm>
          <a:prstGeom prst="rect">
            <a:avLst/>
          </a:prstGeom>
          <a:solidFill>
            <a:srgbClr val="002060"/>
          </a:solidFill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CB1C576-368A-6734-ABCA-6A61933C151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00" y="134340"/>
            <a:ext cx="2149500" cy="8636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3CD2D5-95A9-FA58-7902-178D462CF73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0287"/>
            <a:ext cx="2496592" cy="847737"/>
          </a:xfrm>
          <a:prstGeom prst="rect">
            <a:avLst/>
          </a:prstGeom>
          <a:noFill/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C0784CDB-EA66-2505-B660-C778BBC43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36" y="5643540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70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ADB0A2-BCAE-0654-BA9C-487CA04CC560}"/>
              </a:ext>
            </a:extLst>
          </p:cNvPr>
          <p:cNvSpPr txBox="1"/>
          <p:nvPr/>
        </p:nvSpPr>
        <p:spPr>
          <a:xfrm>
            <a:off x="4572000" y="188640"/>
            <a:ext cx="4332212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my motivation for this speech?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A02F0C-1415-F2B6-ECA4-A38AF15D716D}"/>
              </a:ext>
            </a:extLst>
          </p:cNvPr>
          <p:cNvSpPr txBox="1"/>
          <p:nvPr/>
        </p:nvSpPr>
        <p:spPr>
          <a:xfrm>
            <a:off x="395536" y="1213008"/>
            <a:ext cx="8645380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present in Europe re doctoral education for almost 20 years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participated actively and followed all the changes and reforms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involved directly as a policy person, professor, </a:t>
            </a:r>
          </a:p>
          <a:p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 and supervisor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observing slow or slower pace of changes in region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number of gaps when comparing regional </a:t>
            </a:r>
          </a:p>
          <a:p>
            <a:r>
              <a:rPr lang="en-GB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overall European development in doctoral education</a:t>
            </a:r>
            <a:endParaRPr lang="en-US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859FC-8C74-CB31-1BE5-FD2E9CC5C74B}"/>
              </a:ext>
            </a:extLst>
          </p:cNvPr>
          <p:cNvSpPr txBox="1"/>
          <p:nvPr/>
        </p:nvSpPr>
        <p:spPr>
          <a:xfrm>
            <a:off x="3563888" y="5747282"/>
            <a:ext cx="4842929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 searching for many answers</a:t>
            </a:r>
            <a:endParaRPr lang="en-US" sz="2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322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26BE50-3FD2-CCE4-EFD0-4509E552601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ADB0A2-BCAE-0654-BA9C-487CA04CC560}"/>
              </a:ext>
            </a:extLst>
          </p:cNvPr>
          <p:cNvSpPr txBox="1"/>
          <p:nvPr/>
        </p:nvSpPr>
        <p:spPr>
          <a:xfrm>
            <a:off x="5364088" y="177986"/>
            <a:ext cx="354603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question for everyone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A02F0C-1415-F2B6-ECA4-A38AF15D716D}"/>
              </a:ext>
            </a:extLst>
          </p:cNvPr>
          <p:cNvSpPr txBox="1"/>
          <p:nvPr/>
        </p:nvSpPr>
        <p:spPr>
          <a:xfrm>
            <a:off x="530886" y="1628800"/>
            <a:ext cx="85870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 read departmental-university-national regulations on DR ED?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 you ‘google’ to find out what is happening at different universities</a:t>
            </a:r>
          </a:p>
          <a:p>
            <a:r>
              <a:rPr lang="en-GB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region or Europe?</a:t>
            </a:r>
          </a:p>
          <a:p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familiar with different associations, networks that deal with DR ED?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familiar with associations that are dedicated to doctoral researchers?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attend any meeting or conference in Europe dedicated to DR ED?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does it mean to you professionalisation in DR ED? </a:t>
            </a:r>
          </a:p>
        </p:txBody>
      </p:sp>
    </p:spTree>
    <p:extLst>
      <p:ext uri="{BB962C8B-B14F-4D97-AF65-F5344CB8AC3E}">
        <p14:creationId xmlns:p14="http://schemas.microsoft.com/office/powerpoint/2010/main" val="65530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E98C46-0DB1-401F-868A-6F16885E9A96}"/>
              </a:ext>
            </a:extLst>
          </p:cNvPr>
          <p:cNvSpPr txBox="1"/>
          <p:nvPr/>
        </p:nvSpPr>
        <p:spPr>
          <a:xfrm>
            <a:off x="6028077" y="188640"/>
            <a:ext cx="295702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 perspective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ADA06E-4C00-41E3-BBCC-A1FE88AFA880}"/>
              </a:ext>
            </a:extLst>
          </p:cNvPr>
          <p:cNvSpPr txBox="1"/>
          <p:nvPr/>
        </p:nvSpPr>
        <p:spPr>
          <a:xfrm>
            <a:off x="370246" y="1700808"/>
            <a:ext cx="8614859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 of doctoral education in Europe and world wide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Structural doctoral education (doctoral schools)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Moving away from standard 1 to 1 supervision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policies, recommendations, regulations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032110-9446-02C8-A0A3-7FC6474F8BD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15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E98C46-0DB1-401F-868A-6F16885E9A96}"/>
              </a:ext>
            </a:extLst>
          </p:cNvPr>
          <p:cNvSpPr txBox="1"/>
          <p:nvPr/>
        </p:nvSpPr>
        <p:spPr>
          <a:xfrm>
            <a:off x="6679481" y="166043"/>
            <a:ext cx="2294924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Supervision process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AAC902-1D6B-4D25-89E0-BA4FBDDBADCD}"/>
              </a:ext>
            </a:extLst>
          </p:cNvPr>
          <p:cNvSpPr txBox="1"/>
          <p:nvPr/>
        </p:nvSpPr>
        <p:spPr>
          <a:xfrm>
            <a:off x="644333" y="2125909"/>
            <a:ext cx="8124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4C004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component </a:t>
            </a:r>
            <a:r>
              <a:rPr lang="en-GB" sz="2000" dirty="0">
                <a:solidFill>
                  <a:srgbClr val="4C004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doctoral training is the advancement of knowledge through </a:t>
            </a:r>
            <a:r>
              <a:rPr lang="en-GB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original research</a:t>
            </a:r>
            <a:r>
              <a:rPr lang="en-GB" sz="2000" dirty="0">
                <a:solidFill>
                  <a:srgbClr val="4C004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At the same time, it is recognised that doctoral training must increasingly meet the needs of an employment market that is wider than academia.</a:t>
            </a:r>
            <a:endParaRPr lang="en-US" sz="2000" dirty="0">
              <a:solidFill>
                <a:srgbClr val="4C004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09A406-5B26-4A36-82AB-ECEAD584C8E3}"/>
              </a:ext>
            </a:extLst>
          </p:cNvPr>
          <p:cNvSpPr txBox="1"/>
          <p:nvPr/>
        </p:nvSpPr>
        <p:spPr>
          <a:xfrm>
            <a:off x="5076056" y="3677264"/>
            <a:ext cx="2510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Salzburg Principles, 2005</a:t>
            </a:r>
            <a:endParaRPr lang="en-US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55E9F-3E70-496C-8561-546AEE813E87}"/>
              </a:ext>
            </a:extLst>
          </p:cNvPr>
          <p:cNvSpPr txBox="1"/>
          <p:nvPr/>
        </p:nvSpPr>
        <p:spPr>
          <a:xfrm>
            <a:off x="1051100" y="4747494"/>
            <a:ext cx="70418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TRAINING FOR RESEARCH BY DOING RESEARCH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640BFC-1E08-4FE2-8D5D-1065F6F62AF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7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676C96-2658-400C-AA5A-23543D1E599F}"/>
              </a:ext>
            </a:extLst>
          </p:cNvPr>
          <p:cNvSpPr txBox="1"/>
          <p:nvPr/>
        </p:nvSpPr>
        <p:spPr>
          <a:xfrm>
            <a:off x="683144" y="908720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Trebuchet MS" pitchFamily="34" charset="0"/>
              <a:buAutoNum type="arabicPeriod"/>
            </a:pP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core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component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doctoral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training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is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advancement</a:t>
            </a:r>
            <a:endParaRPr lang="en-GB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      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knowledge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through</a:t>
            </a:r>
            <a:r>
              <a:rPr lang="hr-HR" dirty="0">
                <a:solidFill>
                  <a:srgbClr val="4C004C"/>
                </a:solidFill>
              </a:rPr>
              <a:t> original </a:t>
            </a:r>
            <a:r>
              <a:rPr lang="hr-HR" dirty="0" err="1">
                <a:solidFill>
                  <a:srgbClr val="4C004C"/>
                </a:solidFill>
              </a:rPr>
              <a:t>research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2.    </a:t>
            </a:r>
            <a:r>
              <a:rPr lang="hr-HR" dirty="0" err="1">
                <a:solidFill>
                  <a:srgbClr val="4C004C"/>
                </a:solidFill>
              </a:rPr>
              <a:t>Embedding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institutional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strategies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and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policies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3.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importance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diversity</a:t>
            </a:r>
            <a:endParaRPr lang="en-GB" dirty="0">
              <a:solidFill>
                <a:srgbClr val="4C004C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4.    </a:t>
            </a:r>
            <a:r>
              <a:rPr lang="hr-HR" dirty="0" err="1">
                <a:solidFill>
                  <a:srgbClr val="4C004C"/>
                </a:solidFill>
              </a:rPr>
              <a:t>Doctoral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candidates</a:t>
            </a:r>
            <a:r>
              <a:rPr lang="hr-HR" dirty="0">
                <a:solidFill>
                  <a:srgbClr val="4C004C"/>
                </a:solidFill>
              </a:rPr>
              <a:t> as </a:t>
            </a:r>
            <a:r>
              <a:rPr lang="hr-HR" dirty="0" err="1">
                <a:solidFill>
                  <a:srgbClr val="4C004C"/>
                </a:solidFill>
              </a:rPr>
              <a:t>early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stage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researchers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5.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crucial</a:t>
            </a:r>
            <a:r>
              <a:rPr lang="hr-HR" dirty="0">
                <a:solidFill>
                  <a:srgbClr val="4C004C"/>
                </a:solidFill>
              </a:rPr>
              <a:t> role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supervision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and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assesment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Trebuchet MS" pitchFamily="34" charset="0"/>
              <a:buAutoNum type="arabicPeriod"/>
            </a:pPr>
            <a:endParaRPr lang="en-GB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6.    </a:t>
            </a:r>
            <a:r>
              <a:rPr lang="hr-HR" dirty="0" err="1">
                <a:solidFill>
                  <a:srgbClr val="4C004C"/>
                </a:solidFill>
              </a:rPr>
              <a:t>Achieving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critical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mass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7.    </a:t>
            </a:r>
            <a:r>
              <a:rPr lang="hr-HR" dirty="0" err="1">
                <a:solidFill>
                  <a:srgbClr val="4C004C"/>
                </a:solidFill>
              </a:rPr>
              <a:t>Duration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8.    </a:t>
            </a:r>
            <a:r>
              <a:rPr lang="hr-HR" dirty="0" err="1">
                <a:solidFill>
                  <a:srgbClr val="4C004C"/>
                </a:solidFill>
              </a:rPr>
              <a:t>The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promotion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of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innovative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structures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9.    </a:t>
            </a:r>
            <a:r>
              <a:rPr lang="hr-HR" dirty="0" err="1">
                <a:solidFill>
                  <a:srgbClr val="4C004C"/>
                </a:solidFill>
              </a:rPr>
              <a:t>Increasing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mobility</a:t>
            </a:r>
            <a:endParaRPr lang="en-GB" dirty="0">
              <a:solidFill>
                <a:srgbClr val="4C004C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hr-HR" dirty="0">
              <a:solidFill>
                <a:srgbClr val="4C004C"/>
              </a:solidFill>
            </a:endParaRPr>
          </a:p>
          <a:p>
            <a:r>
              <a:rPr lang="en-GB" dirty="0">
                <a:solidFill>
                  <a:srgbClr val="4C004C"/>
                </a:solidFill>
              </a:rPr>
              <a:t>10.  </a:t>
            </a:r>
            <a:r>
              <a:rPr lang="hr-HR" dirty="0" err="1">
                <a:solidFill>
                  <a:srgbClr val="4C004C"/>
                </a:solidFill>
              </a:rPr>
              <a:t>Ensuring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appropriate</a:t>
            </a:r>
            <a:r>
              <a:rPr lang="hr-HR" dirty="0">
                <a:solidFill>
                  <a:srgbClr val="4C004C"/>
                </a:solidFill>
              </a:rPr>
              <a:t> </a:t>
            </a:r>
            <a:r>
              <a:rPr lang="hr-HR" dirty="0" err="1">
                <a:solidFill>
                  <a:srgbClr val="4C004C"/>
                </a:solidFill>
              </a:rPr>
              <a:t>funding</a:t>
            </a:r>
            <a:endParaRPr lang="en-US" dirty="0">
              <a:solidFill>
                <a:srgbClr val="4C004C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FE92126-8C27-4E9F-BC2A-A58AB6540B42}"/>
              </a:ext>
            </a:extLst>
          </p:cNvPr>
          <p:cNvSpPr txBox="1">
            <a:spLocks/>
          </p:cNvSpPr>
          <p:nvPr/>
        </p:nvSpPr>
        <p:spPr>
          <a:xfrm>
            <a:off x="261720" y="187995"/>
            <a:ext cx="8229600" cy="72072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2800" dirty="0">
                <a:solidFill>
                  <a:srgbClr val="002060"/>
                </a:solidFill>
              </a:rPr>
              <a:t>Salzburg </a:t>
            </a:r>
            <a:r>
              <a:rPr lang="hr-HR" sz="2800" dirty="0" err="1">
                <a:solidFill>
                  <a:srgbClr val="002060"/>
                </a:solidFill>
              </a:rPr>
              <a:t>Principles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929883-1E8F-37B1-3FC9-14732C2E4F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316" y="6262953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089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7981" y="845393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hr-HR" dirty="0"/>
              <a:t> </a:t>
            </a:r>
            <a:endParaRPr lang="en-GB" dirty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99"/>
                </a:solidFill>
              </a:rPr>
              <a:t>A structured PhD generally includes the research training of a conventional degree, together with other elements that </a:t>
            </a:r>
            <a:r>
              <a:rPr lang="en-US" sz="2000" b="1" dirty="0">
                <a:solidFill>
                  <a:srgbClr val="000099"/>
                </a:solidFill>
              </a:rPr>
              <a:t>keep students on track and help to prepare them for a variety of post-PhD careers</a:t>
            </a:r>
            <a:r>
              <a:rPr lang="en-US" sz="2000" dirty="0">
                <a:solidFill>
                  <a:srgbClr val="000099"/>
                </a:solidFill>
              </a:rPr>
              <a:t>. Students have </a:t>
            </a:r>
            <a:r>
              <a:rPr lang="en-US" sz="2000" b="1" dirty="0">
                <a:solidFill>
                  <a:srgbClr val="000099"/>
                </a:solidFill>
              </a:rPr>
              <a:t>multiple advisers and administrators to guide</a:t>
            </a:r>
            <a:r>
              <a:rPr lang="en-US" sz="2000" dirty="0">
                <a:solidFill>
                  <a:srgbClr val="000099"/>
                </a:solidFill>
              </a:rPr>
              <a:t> them, receive </a:t>
            </a:r>
            <a:r>
              <a:rPr lang="en-US" sz="2000" b="1" dirty="0">
                <a:solidFill>
                  <a:srgbClr val="000099"/>
                </a:solidFill>
              </a:rPr>
              <a:t>formal training in scientific and soft skills</a:t>
            </a:r>
            <a:r>
              <a:rPr lang="en-US" sz="2000" dirty="0">
                <a:solidFill>
                  <a:srgbClr val="000099"/>
                </a:solidFill>
              </a:rPr>
              <a:t> and have </a:t>
            </a:r>
            <a:r>
              <a:rPr lang="en-US" sz="2000" b="1" dirty="0">
                <a:solidFill>
                  <a:srgbClr val="000099"/>
                </a:solidFill>
              </a:rPr>
              <a:t>opportunities for travel and interdisciplinary </a:t>
            </a:r>
            <a:r>
              <a:rPr lang="en-US" sz="2000" dirty="0">
                <a:solidFill>
                  <a:srgbClr val="000099"/>
                </a:solidFill>
              </a:rPr>
              <a:t>study. In principle, they receive </a:t>
            </a:r>
            <a:r>
              <a:rPr lang="en-US" sz="2000" b="1" dirty="0">
                <a:solidFill>
                  <a:srgbClr val="000099"/>
                </a:solidFill>
              </a:rPr>
              <a:t>a broader education than any single supervisor could provide</a:t>
            </a:r>
            <a:r>
              <a:rPr lang="en-US" sz="2000" dirty="0">
                <a:solidFill>
                  <a:srgbClr val="000099"/>
                </a:solidFill>
              </a:rPr>
              <a:t>.” </a:t>
            </a:r>
            <a:endParaRPr lang="en-GB" sz="2000" dirty="0">
              <a:solidFill>
                <a:srgbClr val="000099"/>
              </a:solidFill>
            </a:endParaRPr>
          </a:p>
          <a:p>
            <a:endParaRPr lang="hr-HR" sz="2000" dirty="0">
              <a:solidFill>
                <a:srgbClr val="000099"/>
              </a:solidFill>
            </a:endParaRPr>
          </a:p>
          <a:p>
            <a:r>
              <a:rPr lang="en-US" dirty="0">
                <a:solidFill>
                  <a:srgbClr val="000099"/>
                </a:solidFill>
              </a:rPr>
              <a:t>Cited from  </a:t>
            </a:r>
            <a:r>
              <a:rPr lang="en-US" i="1" dirty="0">
                <a:solidFill>
                  <a:srgbClr val="000099"/>
                </a:solidFill>
              </a:rPr>
              <a:t>Graduate students: Structured study, </a:t>
            </a:r>
            <a:r>
              <a:rPr lang="en-US" dirty="0">
                <a:solidFill>
                  <a:srgbClr val="000099"/>
                </a:solidFill>
              </a:rPr>
              <a:t>Nature 493, 259-261 (2013)</a:t>
            </a:r>
            <a:endParaRPr lang="en-GB" dirty="0">
              <a:solidFill>
                <a:srgbClr val="000099"/>
              </a:solidFill>
            </a:endParaRPr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F664C4-B9C1-A2BD-4A97-330ECB420432}"/>
              </a:ext>
            </a:extLst>
          </p:cNvPr>
          <p:cNvSpPr txBox="1"/>
          <p:nvPr/>
        </p:nvSpPr>
        <p:spPr>
          <a:xfrm>
            <a:off x="6588224" y="188640"/>
            <a:ext cx="238642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has been done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582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1947" y="1242070"/>
            <a:ext cx="7632700" cy="5635650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diversification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of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HE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diversification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of institution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institutional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classification, ranking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funding</a:t>
            </a:r>
            <a:endParaRPr lang="hr-HR" sz="2800" dirty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new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players, sometimes slow dynamic</a:t>
            </a:r>
          </a:p>
          <a:p>
            <a:pPr>
              <a:buFont typeface="Arial" charset="0"/>
              <a:buNone/>
              <a:defRPr/>
            </a:pP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	 </a:t>
            </a:r>
            <a:r>
              <a:rPr lang="hr-HR" sz="2800" dirty="0" err="1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old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players .......</a:t>
            </a:r>
          </a:p>
          <a:p>
            <a:pPr>
              <a:buFont typeface="Arial" charset="0"/>
              <a:buNone/>
              <a:defRPr/>
            </a:pPr>
            <a:endParaRPr lang="hr-HR" sz="2200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  <a:p>
            <a:pPr>
              <a:buFont typeface="Arial" charset="0"/>
              <a:buNone/>
              <a:defRPr/>
            </a:pPr>
            <a:r>
              <a:rPr lang="hr-HR" sz="22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	</a:t>
            </a:r>
          </a:p>
          <a:p>
            <a:pPr>
              <a:buFont typeface="Arial" charset="0"/>
              <a:buNone/>
              <a:defRPr/>
            </a:pPr>
            <a:r>
              <a:rPr lang="hr-HR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 </a:t>
            </a:r>
            <a:r>
              <a:rPr lang="hr-HR" sz="2800" dirty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changes are quick and significant</a:t>
            </a:r>
            <a:r>
              <a:rPr lang="hr-HR" dirty="0"/>
              <a:t>	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 rot="5400000">
            <a:off x="4290120" y="1572035"/>
            <a:ext cx="390525" cy="6264696"/>
          </a:xfrm>
          <a:prstGeom prst="rightBrace">
            <a:avLst>
              <a:gd name="adj1" fmla="val 38788"/>
              <a:gd name="adj2" fmla="val 50000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lIns="28319" tIns="14159" rIns="28319" bIns="14159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FBB20A-3B21-B2A3-D424-65D870752E18}"/>
              </a:ext>
            </a:extLst>
          </p:cNvPr>
          <p:cNvSpPr txBox="1"/>
          <p:nvPr/>
        </p:nvSpPr>
        <p:spPr>
          <a:xfrm>
            <a:off x="6588224" y="188640"/>
            <a:ext cx="2386423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has been done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7C2899-25D2-041E-8E62-56BE4C536A8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7312"/>
            <a:ext cx="1619672" cy="5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2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1176</Words>
  <Application>Microsoft Office PowerPoint</Application>
  <PresentationFormat>Bildschirmpräsentation (4:3)</PresentationFormat>
  <Paragraphs>257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30" baseType="lpstr">
      <vt:lpstr>Arial</vt:lpstr>
      <vt:lpstr>Calibri</vt:lpstr>
      <vt:lpstr>Courier New</vt:lpstr>
      <vt:lpstr>Symbol</vt:lpstr>
      <vt:lpstr>Times New Roman</vt:lpstr>
      <vt:lpstr>Trebuchet MS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mladen</dc:creator>
  <cp:lastModifiedBy>Lucas Zinner</cp:lastModifiedBy>
  <cp:revision>125</cp:revision>
  <dcterms:created xsi:type="dcterms:W3CDTF">2017-08-15T07:13:25Z</dcterms:created>
  <dcterms:modified xsi:type="dcterms:W3CDTF">2022-11-04T08:25:45Z</dcterms:modified>
</cp:coreProperties>
</file>