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6" r:id="rId4"/>
    <p:sldId id="267" r:id="rId5"/>
    <p:sldId id="268" r:id="rId6"/>
    <p:sldId id="269" r:id="rId7"/>
    <p:sldId id="257" r:id="rId8"/>
    <p:sldId id="259" r:id="rId9"/>
    <p:sldId id="261" r:id="rId10"/>
    <p:sldId id="260" r:id="rId11"/>
    <p:sldId id="264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46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1718542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Doctoral </a:t>
            </a:r>
            <a:r>
              <a:rPr lang="sk-SK" sz="3600" b="1" dirty="0" err="1" smtClean="0">
                <a:solidFill>
                  <a:schemeClr val="tx2"/>
                </a:solidFill>
              </a:rPr>
              <a:t>Education</a:t>
            </a:r>
            <a:r>
              <a:rPr lang="sk-SK" sz="3600" b="1" dirty="0" smtClean="0">
                <a:solidFill>
                  <a:schemeClr val="tx2"/>
                </a:solidFill>
              </a:rPr>
              <a:t> in </a:t>
            </a:r>
            <a:r>
              <a:rPr lang="sk-SK" sz="3600" b="1" dirty="0" err="1" smtClean="0">
                <a:solidFill>
                  <a:schemeClr val="tx2"/>
                </a:solidFill>
              </a:rPr>
              <a:t>Europe</a:t>
            </a:r>
            <a:r>
              <a:rPr lang="sk-SK" sz="3600" b="1" dirty="0" smtClean="0">
                <a:solidFill>
                  <a:schemeClr val="tx2"/>
                </a:solidFill>
              </a:rPr>
              <a:t>:</a:t>
            </a:r>
            <a:br>
              <a:rPr lang="sk-SK" sz="3600" b="1" dirty="0" smtClean="0">
                <a:solidFill>
                  <a:schemeClr val="tx2"/>
                </a:solidFill>
              </a:rPr>
            </a:br>
            <a:r>
              <a:rPr lang="sk-SK" sz="3600" b="1" dirty="0" err="1" smtClean="0">
                <a:solidFill>
                  <a:schemeClr val="tx2"/>
                </a:solidFill>
              </a:rPr>
              <a:t>An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Introduction</a:t>
            </a:r>
            <a:r>
              <a:rPr lang="sk-SK" sz="3600" dirty="0"/>
              <a:t/>
            </a:r>
            <a:br>
              <a:rPr lang="sk-SK" sz="3600" dirty="0"/>
            </a:b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24258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solidFill>
                  <a:srgbClr val="002060"/>
                </a:solidFill>
              </a:rPr>
              <a:t>Prof.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sk-SK" sz="2800" dirty="0" smtClean="0">
                <a:solidFill>
                  <a:srgbClr val="002060"/>
                </a:solidFill>
              </a:rPr>
              <a:t>Dr. Alexandra Bitusikova, PhD.</a:t>
            </a:r>
            <a:endParaRPr lang="en-GB" sz="2800" dirty="0" smtClean="0">
              <a:solidFill>
                <a:srgbClr val="002060"/>
              </a:solidFill>
            </a:endParaRPr>
          </a:p>
          <a:p>
            <a:r>
              <a:rPr lang="sk-SK" sz="2400" dirty="0" smtClean="0">
                <a:solidFill>
                  <a:srgbClr val="002060"/>
                </a:solidFill>
              </a:rPr>
              <a:t>Matej </a:t>
            </a:r>
            <a:r>
              <a:rPr lang="sk-SK" sz="2400" dirty="0" err="1" smtClean="0">
                <a:solidFill>
                  <a:srgbClr val="002060"/>
                </a:solidFill>
              </a:rPr>
              <a:t>Bel</a:t>
            </a:r>
            <a:r>
              <a:rPr lang="sk-SK" sz="2400" dirty="0" smtClean="0">
                <a:solidFill>
                  <a:srgbClr val="002060"/>
                </a:solidFill>
              </a:rPr>
              <a:t> </a:t>
            </a:r>
            <a:r>
              <a:rPr lang="sk-SK" sz="2400" dirty="0" err="1" smtClean="0">
                <a:solidFill>
                  <a:srgbClr val="002060"/>
                </a:solidFill>
              </a:rPr>
              <a:t>University</a:t>
            </a:r>
            <a:r>
              <a:rPr lang="sk-SK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sk-SK" sz="2400" dirty="0" smtClean="0">
                <a:solidFill>
                  <a:srgbClr val="002060"/>
                </a:solidFill>
              </a:rPr>
              <a:t>Banská Bystrica, 3 </a:t>
            </a:r>
            <a:r>
              <a:rPr lang="sk-SK" sz="2400" dirty="0" err="1" smtClean="0">
                <a:solidFill>
                  <a:srgbClr val="002060"/>
                </a:solidFill>
              </a:rPr>
              <a:t>October</a:t>
            </a:r>
            <a:r>
              <a:rPr lang="sk-SK" sz="2400" dirty="0" smtClean="0">
                <a:solidFill>
                  <a:srgbClr val="002060"/>
                </a:solidFill>
              </a:rPr>
              <a:t> 2019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k-SK" dirty="0" smtClean="0"/>
              <a:t>Banská Bystrica, 2019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941168"/>
            <a:ext cx="671381" cy="6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chemeClr val="tx2"/>
                </a:solidFill>
              </a:rPr>
              <a:t>Why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international</a:t>
            </a:r>
            <a:r>
              <a:rPr lang="sk-SK" sz="3600" b="1" dirty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joint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programmes</a:t>
            </a:r>
            <a:r>
              <a:rPr lang="sk-SK" sz="3600" b="1" dirty="0" smtClean="0">
                <a:solidFill>
                  <a:schemeClr val="tx2"/>
                </a:solidFill>
              </a:rPr>
              <a:t>?</a:t>
            </a:r>
            <a:endParaRPr lang="sk-SK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altLang="sk-SK" sz="2800" b="1" dirty="0">
                <a:solidFill>
                  <a:schemeClr val="tx2"/>
                </a:solidFill>
              </a:rPr>
              <a:t>Global problems require global solutions </a:t>
            </a:r>
            <a:r>
              <a:rPr lang="nl-BE" altLang="sk-SK" sz="2800" dirty="0">
                <a:solidFill>
                  <a:schemeClr val="tx2"/>
                </a:solidFill>
              </a:rPr>
              <a:t>– not possible without international cooperation</a:t>
            </a:r>
            <a:endParaRPr lang="sk-SK" altLang="sk-SK" sz="2800" dirty="0">
              <a:solidFill>
                <a:schemeClr val="tx2"/>
              </a:solidFill>
            </a:endParaRPr>
          </a:p>
          <a:p>
            <a:r>
              <a:rPr lang="sk-SK" altLang="sk-SK" sz="2800" dirty="0">
                <a:solidFill>
                  <a:schemeClr val="tx2"/>
                </a:solidFill>
              </a:rPr>
              <a:t>The </a:t>
            </a:r>
            <a:r>
              <a:rPr lang="sk-SK" altLang="sk-SK" sz="2800" b="1" dirty="0" err="1">
                <a:solidFill>
                  <a:schemeClr val="tx2"/>
                </a:solidFill>
              </a:rPr>
              <a:t>need</a:t>
            </a:r>
            <a:r>
              <a:rPr lang="sk-SK" altLang="sk-SK" sz="2800" b="1" dirty="0">
                <a:solidFill>
                  <a:schemeClr val="tx2"/>
                </a:solidFill>
              </a:rPr>
              <a:t> </a:t>
            </a:r>
            <a:r>
              <a:rPr lang="sk-SK" altLang="sk-SK" sz="2800" b="1" dirty="0" err="1">
                <a:solidFill>
                  <a:schemeClr val="tx2"/>
                </a:solidFill>
              </a:rPr>
              <a:t>for</a:t>
            </a:r>
            <a:r>
              <a:rPr lang="sk-SK" altLang="sk-SK" sz="2800" b="1" dirty="0">
                <a:solidFill>
                  <a:schemeClr val="tx2"/>
                </a:solidFill>
              </a:rPr>
              <a:t> </a:t>
            </a:r>
            <a:r>
              <a:rPr lang="sk-SK" altLang="sk-SK" sz="2800" b="1" dirty="0" err="1">
                <a:solidFill>
                  <a:schemeClr val="tx2"/>
                </a:solidFill>
              </a:rPr>
              <a:t>global</a:t>
            </a:r>
            <a:r>
              <a:rPr lang="sk-SK" altLang="sk-SK" sz="2800" b="1" dirty="0">
                <a:solidFill>
                  <a:schemeClr val="tx2"/>
                </a:solidFill>
              </a:rPr>
              <a:t> </a:t>
            </a:r>
            <a:r>
              <a:rPr lang="sk-SK" altLang="sk-SK" sz="2800" b="1" dirty="0" err="1">
                <a:solidFill>
                  <a:schemeClr val="tx2"/>
                </a:solidFill>
              </a:rPr>
              <a:t>competences</a:t>
            </a:r>
            <a:r>
              <a:rPr lang="sk-SK" altLang="sk-SK" sz="2800" b="1" dirty="0">
                <a:solidFill>
                  <a:schemeClr val="tx2"/>
                </a:solidFill>
              </a:rPr>
              <a:t> </a:t>
            </a:r>
            <a:r>
              <a:rPr lang="sk-SK" altLang="sk-SK" sz="2800" dirty="0">
                <a:solidFill>
                  <a:schemeClr val="tx2"/>
                </a:solidFill>
              </a:rPr>
              <a:t>of </a:t>
            </a:r>
            <a:r>
              <a:rPr lang="sk-SK" altLang="sk-SK" sz="2800" dirty="0" err="1">
                <a:solidFill>
                  <a:schemeClr val="tx2"/>
                </a:solidFill>
              </a:rPr>
              <a:t>doctoral</a:t>
            </a:r>
            <a:r>
              <a:rPr lang="sk-SK" altLang="sk-SK" sz="2800" dirty="0">
                <a:solidFill>
                  <a:schemeClr val="tx2"/>
                </a:solidFill>
              </a:rPr>
              <a:t> </a:t>
            </a:r>
            <a:r>
              <a:rPr lang="sk-SK" altLang="sk-SK" sz="2800" dirty="0" err="1">
                <a:solidFill>
                  <a:schemeClr val="tx2"/>
                </a:solidFill>
              </a:rPr>
              <a:t>candidates</a:t>
            </a:r>
            <a:r>
              <a:rPr lang="sk-SK" altLang="sk-SK" sz="2800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sk-SK" altLang="sk-SK" dirty="0" err="1">
                <a:solidFill>
                  <a:schemeClr val="tx2"/>
                </a:solidFill>
              </a:rPr>
              <a:t>Ability</a:t>
            </a:r>
            <a:r>
              <a:rPr lang="sk-SK" altLang="sk-SK" dirty="0">
                <a:solidFill>
                  <a:schemeClr val="tx2"/>
                </a:solidFill>
              </a:rPr>
              <a:t> to </a:t>
            </a:r>
            <a:r>
              <a:rPr lang="sk-SK" altLang="sk-SK" dirty="0" err="1">
                <a:solidFill>
                  <a:schemeClr val="tx2"/>
                </a:solidFill>
              </a:rPr>
              <a:t>work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>
                <a:solidFill>
                  <a:schemeClr val="tx2"/>
                </a:solidFill>
              </a:rPr>
              <a:t>across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>
                <a:solidFill>
                  <a:schemeClr val="tx2"/>
                </a:solidFill>
              </a:rPr>
              <a:t>countries</a:t>
            </a:r>
            <a:endParaRPr lang="sk-SK" altLang="sk-SK" dirty="0">
              <a:solidFill>
                <a:schemeClr val="tx2"/>
              </a:solidFill>
            </a:endParaRPr>
          </a:p>
          <a:p>
            <a:pPr lvl="1"/>
            <a:r>
              <a:rPr lang="sk-SK" altLang="sk-SK" dirty="0" err="1">
                <a:solidFill>
                  <a:schemeClr val="tx2"/>
                </a:solidFill>
              </a:rPr>
              <a:t>Communication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>
                <a:solidFill>
                  <a:schemeClr val="tx2"/>
                </a:solidFill>
              </a:rPr>
              <a:t>across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>
                <a:solidFill>
                  <a:schemeClr val="tx2"/>
                </a:solidFill>
              </a:rPr>
              <a:t>cultures</a:t>
            </a:r>
            <a:endParaRPr lang="sk-SK" altLang="sk-SK" dirty="0">
              <a:solidFill>
                <a:schemeClr val="tx2"/>
              </a:solidFill>
            </a:endParaRPr>
          </a:p>
          <a:p>
            <a:pPr lvl="1"/>
            <a:r>
              <a:rPr lang="sk-SK" altLang="sk-SK" dirty="0" err="1">
                <a:solidFill>
                  <a:schemeClr val="tx2"/>
                </a:solidFill>
              </a:rPr>
              <a:t>Knowledge</a:t>
            </a:r>
            <a:r>
              <a:rPr lang="sk-SK" altLang="sk-SK" dirty="0">
                <a:solidFill>
                  <a:schemeClr val="tx2"/>
                </a:solidFill>
              </a:rPr>
              <a:t> of </a:t>
            </a:r>
            <a:r>
              <a:rPr lang="sk-SK" altLang="sk-SK" dirty="0" err="1">
                <a:solidFill>
                  <a:schemeClr val="tx2"/>
                </a:solidFill>
              </a:rPr>
              <a:t>global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>
                <a:solidFill>
                  <a:schemeClr val="tx2"/>
                </a:solidFill>
              </a:rPr>
              <a:t>organisations</a:t>
            </a:r>
            <a:r>
              <a:rPr lang="sk-SK" altLang="sk-SK" dirty="0">
                <a:solidFill>
                  <a:schemeClr val="tx2"/>
                </a:solidFill>
              </a:rPr>
              <a:t> and </a:t>
            </a:r>
            <a:r>
              <a:rPr lang="sk-SK" altLang="sk-SK" dirty="0" err="1">
                <a:solidFill>
                  <a:schemeClr val="tx2"/>
                </a:solidFill>
              </a:rPr>
              <a:t>contexts</a:t>
            </a:r>
            <a:endParaRPr lang="sk-SK" altLang="sk-SK" dirty="0">
              <a:solidFill>
                <a:schemeClr val="tx2"/>
              </a:solidFill>
            </a:endParaRPr>
          </a:p>
          <a:p>
            <a:pPr lvl="1"/>
            <a:r>
              <a:rPr lang="sk-SK" altLang="sk-SK" dirty="0" err="1">
                <a:solidFill>
                  <a:schemeClr val="tx2"/>
                </a:solidFill>
              </a:rPr>
              <a:t>Personal</a:t>
            </a:r>
            <a:r>
              <a:rPr lang="sk-SK" altLang="sk-SK" dirty="0">
                <a:solidFill>
                  <a:schemeClr val="tx2"/>
                </a:solidFill>
              </a:rPr>
              <a:t> adaptability to </a:t>
            </a:r>
            <a:r>
              <a:rPr lang="sk-SK" altLang="sk-SK" dirty="0" err="1">
                <a:solidFill>
                  <a:schemeClr val="tx2"/>
                </a:solidFill>
              </a:rPr>
              <a:t>diverse</a:t>
            </a:r>
            <a:r>
              <a:rPr lang="sk-SK" altLang="sk-SK" dirty="0">
                <a:solidFill>
                  <a:schemeClr val="tx2"/>
                </a:solidFill>
              </a:rPr>
              <a:t> </a:t>
            </a:r>
            <a:r>
              <a:rPr lang="sk-SK" altLang="sk-SK" dirty="0" err="1" smtClean="0">
                <a:solidFill>
                  <a:schemeClr val="tx2"/>
                </a:solidFill>
              </a:rPr>
              <a:t>cultures</a:t>
            </a:r>
            <a:endParaRPr lang="sk-SK" altLang="sk-SK" dirty="0" smtClean="0">
              <a:solidFill>
                <a:schemeClr val="tx2"/>
              </a:solidFill>
            </a:endParaRPr>
          </a:p>
          <a:p>
            <a:r>
              <a:rPr lang="sk-SK" altLang="sk-SK" sz="2800" dirty="0" err="1" smtClean="0">
                <a:solidFill>
                  <a:schemeClr val="tx2"/>
                </a:solidFill>
              </a:rPr>
              <a:t>Joint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doctoral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programmes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provide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better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career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opportunities</a:t>
            </a:r>
            <a:r>
              <a:rPr lang="sk-SK" altLang="sk-SK" sz="2800" dirty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for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doctoral</a:t>
            </a:r>
            <a:r>
              <a:rPr lang="sk-SK" altLang="sk-SK" sz="2800" dirty="0" smtClean="0">
                <a:solidFill>
                  <a:schemeClr val="tx2"/>
                </a:solidFill>
              </a:rPr>
              <a:t> </a:t>
            </a:r>
            <a:r>
              <a:rPr lang="sk-SK" altLang="sk-SK" sz="2800" dirty="0" err="1" smtClean="0">
                <a:solidFill>
                  <a:schemeClr val="tx2"/>
                </a:solidFill>
              </a:rPr>
              <a:t>candidates</a:t>
            </a:r>
            <a:r>
              <a:rPr lang="sk-SK" altLang="sk-SK" sz="2800" dirty="0" smtClean="0">
                <a:solidFill>
                  <a:schemeClr val="tx2"/>
                </a:solidFill>
              </a:rPr>
              <a:t>  </a:t>
            </a:r>
            <a:endParaRPr lang="sk-SK" altLang="sk-SK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06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err="1" smtClean="0">
                <a:solidFill>
                  <a:schemeClr val="tx2"/>
                </a:solidFill>
              </a:rPr>
              <a:t>Important</a:t>
            </a:r>
            <a:r>
              <a:rPr lang="sk-SK" sz="4000" b="1" dirty="0" smtClean="0">
                <a:solidFill>
                  <a:schemeClr val="tx2"/>
                </a:solidFill>
              </a:rPr>
              <a:t> to </a:t>
            </a:r>
            <a:r>
              <a:rPr lang="sk-SK" sz="4000" b="1" dirty="0" err="1" smtClean="0">
                <a:solidFill>
                  <a:schemeClr val="tx2"/>
                </a:solidFill>
              </a:rPr>
              <a:t>know</a:t>
            </a:r>
            <a:r>
              <a:rPr lang="sk-SK" sz="4000" b="1" dirty="0" smtClean="0">
                <a:solidFill>
                  <a:schemeClr val="tx2"/>
                </a:solidFill>
              </a:rPr>
              <a:t> </a:t>
            </a:r>
            <a:endParaRPr lang="sk-SK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000" dirty="0" err="1" smtClean="0">
                <a:solidFill>
                  <a:schemeClr val="tx2"/>
                </a:solidFill>
              </a:rPr>
              <a:t>Practitioners</a:t>
            </a:r>
            <a:r>
              <a:rPr lang="sk-SK" sz="3000" dirty="0" smtClean="0">
                <a:solidFill>
                  <a:schemeClr val="tx2"/>
                </a:solidFill>
              </a:rPr>
              <a:t> in </a:t>
            </a:r>
            <a:r>
              <a:rPr lang="sk-SK" sz="3000" dirty="0" err="1" smtClean="0">
                <a:solidFill>
                  <a:schemeClr val="tx2"/>
                </a:solidFill>
              </a:rPr>
              <a:t>many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c</a:t>
            </a:r>
            <a:r>
              <a:rPr lang="sk-SK" sz="3000" dirty="0" err="1" smtClean="0">
                <a:solidFill>
                  <a:schemeClr val="tx2"/>
                </a:solidFill>
              </a:rPr>
              <a:t>ollaborative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doctoral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programmes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agree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that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smtClean="0">
                <a:solidFill>
                  <a:schemeClr val="tx2"/>
                </a:solidFill>
              </a:rPr>
              <a:t>in </a:t>
            </a:r>
            <a:r>
              <a:rPr lang="sk-SK" sz="3000" dirty="0" err="1" smtClean="0">
                <a:solidFill>
                  <a:schemeClr val="tx2"/>
                </a:solidFill>
              </a:rPr>
              <a:t>addition</a:t>
            </a:r>
            <a:r>
              <a:rPr lang="sk-SK" sz="3000" dirty="0" smtClean="0">
                <a:solidFill>
                  <a:schemeClr val="tx2"/>
                </a:solidFill>
              </a:rPr>
              <a:t> to </a:t>
            </a:r>
            <a:r>
              <a:rPr lang="sk-SK" sz="3000" dirty="0" err="1" smtClean="0">
                <a:solidFill>
                  <a:schemeClr val="tx2"/>
                </a:solidFill>
              </a:rPr>
              <a:t>very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good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formal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preparation</a:t>
            </a:r>
            <a:r>
              <a:rPr lang="sk-SK" sz="3000" dirty="0" smtClean="0">
                <a:solidFill>
                  <a:schemeClr val="tx2"/>
                </a:solidFill>
              </a:rPr>
              <a:t> and </a:t>
            </a:r>
            <a:r>
              <a:rPr lang="sk-SK" sz="3000" dirty="0" err="1" smtClean="0">
                <a:solidFill>
                  <a:schemeClr val="tx2"/>
                </a:solidFill>
              </a:rPr>
              <a:t>agreements</a:t>
            </a:r>
            <a:r>
              <a:rPr lang="sk-SK" sz="3000" dirty="0" smtClean="0">
                <a:solidFill>
                  <a:schemeClr val="tx2"/>
                </a:solidFill>
              </a:rPr>
              <a:t>, </a:t>
            </a:r>
            <a:r>
              <a:rPr lang="sk-SK" sz="3000" dirty="0" err="1" smtClean="0">
                <a:solidFill>
                  <a:schemeClr val="tx2"/>
                </a:solidFill>
              </a:rPr>
              <a:t>success</a:t>
            </a:r>
            <a:r>
              <a:rPr lang="sk-SK" sz="3000" dirty="0" smtClean="0">
                <a:solidFill>
                  <a:schemeClr val="tx2"/>
                </a:solidFill>
              </a:rPr>
              <a:t> of </a:t>
            </a:r>
            <a:r>
              <a:rPr lang="sk-SK" sz="3000" dirty="0" err="1" smtClean="0">
                <a:solidFill>
                  <a:schemeClr val="tx2"/>
                </a:solidFill>
              </a:rPr>
              <a:t>such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programme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also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depends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upon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the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quality</a:t>
            </a:r>
            <a:r>
              <a:rPr lang="sk-SK" sz="3000" dirty="0">
                <a:solidFill>
                  <a:schemeClr val="tx2"/>
                </a:solidFill>
              </a:rPr>
              <a:t> of </a:t>
            </a:r>
            <a:r>
              <a:rPr lang="sk-SK" sz="3000" dirty="0" err="1" smtClean="0">
                <a:solidFill>
                  <a:schemeClr val="tx2"/>
                </a:solidFill>
              </a:rPr>
              <a:t>the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personal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component</a:t>
            </a:r>
            <a:r>
              <a:rPr lang="sk-SK" sz="3000" dirty="0" smtClean="0">
                <a:solidFill>
                  <a:schemeClr val="tx2"/>
                </a:solidFill>
              </a:rPr>
              <a:t>: </a:t>
            </a:r>
            <a:r>
              <a:rPr lang="sk-SK" sz="3000" dirty="0" err="1" smtClean="0">
                <a:solidFill>
                  <a:schemeClr val="tx2"/>
                </a:solidFill>
              </a:rPr>
              <a:t>the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ability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smtClean="0">
                <a:solidFill>
                  <a:schemeClr val="tx2"/>
                </a:solidFill>
              </a:rPr>
              <a:t>to team </a:t>
            </a:r>
            <a:r>
              <a:rPr lang="sk-SK" sz="3000" dirty="0" err="1">
                <a:solidFill>
                  <a:schemeClr val="tx2"/>
                </a:solidFill>
              </a:rPr>
              <a:t>up</a:t>
            </a:r>
            <a:r>
              <a:rPr lang="sk-SK" sz="3000" dirty="0">
                <a:solidFill>
                  <a:schemeClr val="tx2"/>
                </a:solidFill>
              </a:rPr>
              <a:t> to </a:t>
            </a:r>
            <a:r>
              <a:rPr lang="sk-SK" sz="3000" dirty="0" err="1">
                <a:solidFill>
                  <a:schemeClr val="tx2"/>
                </a:solidFill>
              </a:rPr>
              <a:t>solve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err="1">
                <a:solidFill>
                  <a:schemeClr val="tx2"/>
                </a:solidFill>
              </a:rPr>
              <a:t>problems</a:t>
            </a:r>
            <a:r>
              <a:rPr lang="sk-SK" sz="3000" dirty="0">
                <a:solidFill>
                  <a:schemeClr val="tx2"/>
                </a:solidFill>
              </a:rPr>
              <a:t>, </a:t>
            </a:r>
            <a:r>
              <a:rPr lang="sk-SK" sz="3000" dirty="0" err="1">
                <a:solidFill>
                  <a:schemeClr val="tx2"/>
                </a:solidFill>
              </a:rPr>
              <a:t>achieve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excellent</a:t>
            </a:r>
            <a:r>
              <a:rPr lang="sk-SK" sz="3000" dirty="0" smtClean="0">
                <a:solidFill>
                  <a:schemeClr val="tx2"/>
                </a:solidFill>
              </a:rPr>
              <a:t> </a:t>
            </a:r>
            <a:r>
              <a:rPr lang="sk-SK" sz="3000" dirty="0" err="1" smtClean="0">
                <a:solidFill>
                  <a:schemeClr val="tx2"/>
                </a:solidFill>
              </a:rPr>
              <a:t>performance</a:t>
            </a:r>
            <a:r>
              <a:rPr lang="sk-SK" sz="3000" dirty="0">
                <a:solidFill>
                  <a:schemeClr val="tx2"/>
                </a:solidFill>
              </a:rPr>
              <a:t>, and </a:t>
            </a:r>
            <a:r>
              <a:rPr lang="sk-SK" sz="3000" dirty="0" err="1">
                <a:solidFill>
                  <a:schemeClr val="tx2"/>
                </a:solidFill>
              </a:rPr>
              <a:t>establish</a:t>
            </a:r>
            <a:r>
              <a:rPr lang="sk-SK" sz="3000" dirty="0">
                <a:solidFill>
                  <a:schemeClr val="tx2"/>
                </a:solidFill>
              </a:rPr>
              <a:t> </a:t>
            </a:r>
            <a:r>
              <a:rPr lang="sk-SK" sz="3000" b="1" dirty="0" err="1">
                <a:solidFill>
                  <a:schemeClr val="tx2"/>
                </a:solidFill>
              </a:rPr>
              <a:t>good</a:t>
            </a:r>
            <a:r>
              <a:rPr lang="sk-SK" sz="3000" b="1" dirty="0">
                <a:solidFill>
                  <a:schemeClr val="tx2"/>
                </a:solidFill>
              </a:rPr>
              <a:t> </a:t>
            </a:r>
            <a:r>
              <a:rPr lang="sk-SK" sz="3000" b="1" dirty="0" err="1">
                <a:solidFill>
                  <a:schemeClr val="tx2"/>
                </a:solidFill>
              </a:rPr>
              <a:t>levels</a:t>
            </a:r>
            <a:r>
              <a:rPr lang="sk-SK" sz="3000" b="1" dirty="0">
                <a:solidFill>
                  <a:schemeClr val="tx2"/>
                </a:solidFill>
              </a:rPr>
              <a:t> </a:t>
            </a:r>
            <a:r>
              <a:rPr lang="sk-SK" sz="3000" b="1" dirty="0" smtClean="0">
                <a:solidFill>
                  <a:schemeClr val="tx2"/>
                </a:solidFill>
              </a:rPr>
              <a:t>of </a:t>
            </a:r>
            <a:r>
              <a:rPr lang="sk-SK" sz="3000" b="1" dirty="0" err="1" smtClean="0">
                <a:solidFill>
                  <a:schemeClr val="tx2"/>
                </a:solidFill>
              </a:rPr>
              <a:t>mutual</a:t>
            </a:r>
            <a:r>
              <a:rPr lang="sk-SK" sz="3000" b="1" dirty="0" smtClean="0">
                <a:solidFill>
                  <a:schemeClr val="tx2"/>
                </a:solidFill>
              </a:rPr>
              <a:t> </a:t>
            </a:r>
            <a:r>
              <a:rPr lang="sk-SK" sz="3000" b="1" dirty="0">
                <a:solidFill>
                  <a:schemeClr val="tx2"/>
                </a:solidFill>
              </a:rPr>
              <a:t>trust </a:t>
            </a:r>
            <a:r>
              <a:rPr lang="sk-SK" sz="3000" b="1" dirty="0" err="1">
                <a:solidFill>
                  <a:schemeClr val="tx2"/>
                </a:solidFill>
              </a:rPr>
              <a:t>between</a:t>
            </a:r>
            <a:r>
              <a:rPr lang="sk-SK" sz="3000" b="1" dirty="0">
                <a:solidFill>
                  <a:schemeClr val="tx2"/>
                </a:solidFill>
              </a:rPr>
              <a:t> </a:t>
            </a:r>
            <a:r>
              <a:rPr lang="sk-SK" sz="3000" b="1" dirty="0" err="1" smtClean="0">
                <a:solidFill>
                  <a:schemeClr val="tx2"/>
                </a:solidFill>
              </a:rPr>
              <a:t>all</a:t>
            </a:r>
            <a:r>
              <a:rPr lang="sk-SK" sz="3000" b="1" dirty="0" smtClean="0">
                <a:solidFill>
                  <a:schemeClr val="tx2"/>
                </a:solidFill>
              </a:rPr>
              <a:t> </a:t>
            </a:r>
            <a:r>
              <a:rPr lang="sk-SK" sz="3000" b="1" dirty="0" err="1" smtClean="0">
                <a:solidFill>
                  <a:schemeClr val="tx2"/>
                </a:solidFill>
              </a:rPr>
              <a:t>participating</a:t>
            </a:r>
            <a:r>
              <a:rPr lang="sk-SK" sz="3000" b="1" dirty="0" smtClean="0">
                <a:solidFill>
                  <a:schemeClr val="tx2"/>
                </a:solidFill>
              </a:rPr>
              <a:t> </a:t>
            </a:r>
            <a:r>
              <a:rPr lang="sk-SK" sz="3000" b="1" dirty="0" err="1" smtClean="0">
                <a:solidFill>
                  <a:schemeClr val="tx2"/>
                </a:solidFill>
              </a:rPr>
              <a:t>institutions</a:t>
            </a:r>
            <a:r>
              <a:rPr lang="sk-SK" sz="3000" b="1" dirty="0">
                <a:solidFill>
                  <a:schemeClr val="tx2"/>
                </a:solidFill>
              </a:rPr>
              <a:t> </a:t>
            </a:r>
            <a:r>
              <a:rPr lang="sk-SK" sz="3000" dirty="0" smtClean="0">
                <a:solidFill>
                  <a:schemeClr val="tx2"/>
                </a:solidFill>
              </a:rPr>
              <a:t>(DOC-CAREERS 1, 2)</a:t>
            </a:r>
            <a:endParaRPr lang="sk-SK" sz="3000" dirty="0">
              <a:solidFill>
                <a:schemeClr val="tx2"/>
              </a:solidFill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6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Thank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you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very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much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19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Structure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8800" indent="-558800">
              <a:defRPr/>
            </a:pPr>
            <a:r>
              <a:rPr lang="en-US" altLang="sk-SK" sz="3600" dirty="0">
                <a:solidFill>
                  <a:schemeClr val="tx2"/>
                </a:solidFill>
              </a:rPr>
              <a:t>Doctoral education</a:t>
            </a:r>
            <a:r>
              <a:rPr lang="sk-SK" altLang="sk-SK" sz="3600" dirty="0">
                <a:solidFill>
                  <a:schemeClr val="tx2"/>
                </a:solidFill>
              </a:rPr>
              <a:t>:</a:t>
            </a:r>
            <a:r>
              <a:rPr lang="en-US" altLang="sk-SK" sz="3600" dirty="0">
                <a:solidFill>
                  <a:schemeClr val="tx2"/>
                </a:solidFill>
              </a:rPr>
              <a:t> </a:t>
            </a:r>
            <a:r>
              <a:rPr lang="sk-SK" altLang="sk-SK" sz="3600" dirty="0" err="1">
                <a:solidFill>
                  <a:schemeClr val="tx2"/>
                </a:solidFill>
              </a:rPr>
              <a:t>European</a:t>
            </a:r>
            <a:r>
              <a:rPr lang="sk-SK" altLang="sk-SK" sz="3600" dirty="0">
                <a:solidFill>
                  <a:schemeClr val="tx2"/>
                </a:solidFill>
              </a:rPr>
              <a:t>/ </a:t>
            </a:r>
            <a:r>
              <a:rPr lang="sk-SK" altLang="sk-SK" sz="3600" dirty="0" err="1">
                <a:solidFill>
                  <a:schemeClr val="tx2"/>
                </a:solidFill>
              </a:rPr>
              <a:t>global</a:t>
            </a:r>
            <a:r>
              <a:rPr lang="sk-SK" altLang="sk-SK" sz="3600" dirty="0">
                <a:solidFill>
                  <a:schemeClr val="tx2"/>
                </a:solidFill>
              </a:rPr>
              <a:t> </a:t>
            </a:r>
            <a:r>
              <a:rPr lang="sk-SK" altLang="sk-SK" sz="3600" dirty="0" err="1" smtClean="0">
                <a:solidFill>
                  <a:schemeClr val="tx2"/>
                </a:solidFill>
              </a:rPr>
              <a:t>contexts</a:t>
            </a:r>
            <a:endParaRPr lang="sk-SK" altLang="sk-SK" sz="3600" dirty="0" smtClean="0">
              <a:solidFill>
                <a:schemeClr val="tx2"/>
              </a:solidFill>
            </a:endParaRPr>
          </a:p>
          <a:p>
            <a:pPr marL="558800" indent="-558800">
              <a:defRPr/>
            </a:pPr>
            <a:r>
              <a:rPr lang="sk-SK" altLang="sk-SK" sz="3600" dirty="0" err="1" smtClean="0">
                <a:solidFill>
                  <a:schemeClr val="tx2"/>
                </a:solidFill>
              </a:rPr>
              <a:t>Key</a:t>
            </a:r>
            <a:r>
              <a:rPr lang="sk-SK" altLang="sk-SK" sz="3600" dirty="0" smtClean="0">
                <a:solidFill>
                  <a:schemeClr val="tx2"/>
                </a:solidFill>
              </a:rPr>
              <a:t> </a:t>
            </a:r>
            <a:r>
              <a:rPr lang="sk-SK" altLang="sk-SK" sz="3600" dirty="0" err="1">
                <a:solidFill>
                  <a:schemeClr val="tx2"/>
                </a:solidFill>
              </a:rPr>
              <a:t>trends</a:t>
            </a:r>
            <a:r>
              <a:rPr lang="sk-SK" altLang="sk-SK" sz="3600" dirty="0">
                <a:solidFill>
                  <a:schemeClr val="tx2"/>
                </a:solidFill>
              </a:rPr>
              <a:t> in </a:t>
            </a:r>
            <a:r>
              <a:rPr lang="sk-SK" altLang="sk-SK" sz="3600" dirty="0" err="1">
                <a:solidFill>
                  <a:schemeClr val="tx2"/>
                </a:solidFill>
              </a:rPr>
              <a:t>doctoral</a:t>
            </a:r>
            <a:r>
              <a:rPr lang="sk-SK" altLang="sk-SK" sz="3600" dirty="0">
                <a:solidFill>
                  <a:schemeClr val="tx2"/>
                </a:solidFill>
              </a:rPr>
              <a:t> </a:t>
            </a:r>
            <a:r>
              <a:rPr lang="sk-SK" altLang="sk-SK" sz="3600" dirty="0" err="1">
                <a:solidFill>
                  <a:schemeClr val="tx2"/>
                </a:solidFill>
              </a:rPr>
              <a:t>education</a:t>
            </a:r>
            <a:r>
              <a:rPr lang="sk-SK" altLang="sk-SK" sz="3600" dirty="0">
                <a:solidFill>
                  <a:schemeClr val="tx2"/>
                </a:solidFill>
              </a:rPr>
              <a:t> in </a:t>
            </a:r>
            <a:r>
              <a:rPr lang="sk-SK" altLang="sk-SK" sz="3600" dirty="0" err="1">
                <a:solidFill>
                  <a:schemeClr val="tx2"/>
                </a:solidFill>
              </a:rPr>
              <a:t>Europe</a:t>
            </a:r>
            <a:r>
              <a:rPr lang="en-US" altLang="sk-SK" sz="3600" dirty="0">
                <a:solidFill>
                  <a:schemeClr val="tx2"/>
                </a:solidFill>
              </a:rPr>
              <a:t> </a:t>
            </a:r>
            <a:endParaRPr lang="sk-SK" altLang="sk-SK" sz="3600" dirty="0" smtClean="0">
              <a:solidFill>
                <a:schemeClr val="tx2"/>
              </a:solidFill>
            </a:endParaRPr>
          </a:p>
          <a:p>
            <a:pPr marL="558800" indent="-558800">
              <a:defRPr/>
            </a:pPr>
            <a:r>
              <a:rPr lang="sk-SK" sz="3600" dirty="0" err="1" smtClean="0">
                <a:solidFill>
                  <a:schemeClr val="tx2"/>
                </a:solidFill>
              </a:rPr>
              <a:t>Internationalisation</a:t>
            </a:r>
            <a:r>
              <a:rPr lang="sk-SK" sz="3600" dirty="0" smtClean="0">
                <a:solidFill>
                  <a:schemeClr val="tx2"/>
                </a:solidFill>
              </a:rPr>
              <a:t> </a:t>
            </a:r>
          </a:p>
          <a:p>
            <a:pPr marL="558800" indent="-558800">
              <a:defRPr/>
            </a:pPr>
            <a:r>
              <a:rPr lang="sk-SK" sz="3600" dirty="0" err="1" smtClean="0">
                <a:solidFill>
                  <a:schemeClr val="tx2"/>
                </a:solidFill>
              </a:rPr>
              <a:t>Concept</a:t>
            </a:r>
            <a:r>
              <a:rPr lang="sk-SK" sz="3600" dirty="0" smtClean="0">
                <a:solidFill>
                  <a:schemeClr val="tx2"/>
                </a:solidFill>
              </a:rPr>
              <a:t> of </a:t>
            </a:r>
            <a:r>
              <a:rPr lang="sk-SK" sz="3600" dirty="0" err="1" smtClean="0">
                <a:solidFill>
                  <a:schemeClr val="tx2"/>
                </a:solidFill>
              </a:rPr>
              <a:t>collaborative</a:t>
            </a:r>
            <a:r>
              <a:rPr lang="sk-SK" sz="3600" dirty="0" smtClean="0">
                <a:solidFill>
                  <a:schemeClr val="tx2"/>
                </a:solidFill>
              </a:rPr>
              <a:t> </a:t>
            </a:r>
            <a:r>
              <a:rPr lang="sk-SK" sz="3600" dirty="0" err="1" smtClean="0">
                <a:solidFill>
                  <a:schemeClr val="tx2"/>
                </a:solidFill>
              </a:rPr>
              <a:t>doctoral</a:t>
            </a:r>
            <a:r>
              <a:rPr lang="sk-SK" sz="3600" dirty="0" smtClean="0">
                <a:solidFill>
                  <a:schemeClr val="tx2"/>
                </a:solidFill>
              </a:rPr>
              <a:t> </a:t>
            </a:r>
            <a:r>
              <a:rPr lang="sk-SK" sz="3600" dirty="0" err="1" smtClean="0">
                <a:solidFill>
                  <a:schemeClr val="tx2"/>
                </a:solidFill>
              </a:rPr>
              <a:t>programmes</a:t>
            </a:r>
            <a:endParaRPr lang="sk-SK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13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>
                <a:solidFill>
                  <a:schemeClr val="tx2"/>
                </a:solidFill>
              </a:rPr>
              <a:t>Doctoral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Education</a:t>
            </a:r>
            <a:r>
              <a:rPr lang="sk-SK" b="1" dirty="0" smtClean="0">
                <a:solidFill>
                  <a:schemeClr val="tx2"/>
                </a:solidFill>
              </a:rPr>
              <a:t>: </a:t>
            </a:r>
            <a:br>
              <a:rPr lang="sk-SK" b="1" dirty="0" smtClean="0">
                <a:solidFill>
                  <a:schemeClr val="tx2"/>
                </a:solidFill>
              </a:rPr>
            </a:br>
            <a:r>
              <a:rPr lang="sk-SK" b="1" dirty="0" err="1" smtClean="0">
                <a:solidFill>
                  <a:schemeClr val="tx2"/>
                </a:solidFill>
              </a:rPr>
              <a:t>European</a:t>
            </a:r>
            <a:r>
              <a:rPr lang="sk-SK" b="1" dirty="0" smtClean="0">
                <a:solidFill>
                  <a:schemeClr val="tx2"/>
                </a:solidFill>
              </a:rPr>
              <a:t>/ </a:t>
            </a:r>
            <a:r>
              <a:rPr lang="sk-SK" b="1" dirty="0" err="1" smtClean="0">
                <a:solidFill>
                  <a:schemeClr val="tx2"/>
                </a:solidFill>
              </a:rPr>
              <a:t>global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contexts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2000" b="1" dirty="0">
                <a:solidFill>
                  <a:schemeClr val="tx2"/>
                </a:solidFill>
              </a:rPr>
              <a:t>KEY MESSAGES: </a:t>
            </a:r>
          </a:p>
          <a:p>
            <a:pPr lvl="1">
              <a:defRPr/>
            </a:pPr>
            <a:r>
              <a:rPr lang="sk-SK" sz="2000" dirty="0">
                <a:solidFill>
                  <a:schemeClr val="tx2"/>
                </a:solidFill>
              </a:rPr>
              <a:t>M</a:t>
            </a:r>
            <a:r>
              <a:rPr lang="fr-BE" sz="2000" dirty="0">
                <a:solidFill>
                  <a:schemeClr val="tx2"/>
                </a:solidFill>
              </a:rPr>
              <a:t>ajor transformation</a:t>
            </a:r>
            <a:r>
              <a:rPr lang="sk-SK" sz="2000" dirty="0">
                <a:solidFill>
                  <a:schemeClr val="tx2"/>
                </a:solidFill>
              </a:rPr>
              <a:t> of </a:t>
            </a:r>
            <a:r>
              <a:rPr lang="sk-SK" sz="2000" dirty="0" err="1">
                <a:solidFill>
                  <a:schemeClr val="tx2"/>
                </a:solidFill>
              </a:rPr>
              <a:t>doctoral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education</a:t>
            </a:r>
            <a:r>
              <a:rPr lang="sk-SK" sz="2000" dirty="0">
                <a:solidFill>
                  <a:schemeClr val="tx2"/>
                </a:solidFill>
              </a:rPr>
              <a:t>: </a:t>
            </a:r>
            <a:r>
              <a:rPr lang="fr-BE" sz="2000" dirty="0">
                <a:solidFill>
                  <a:schemeClr val="tx2"/>
                </a:solidFill>
              </a:rPr>
              <a:t>a </a:t>
            </a:r>
            <a:r>
              <a:rPr lang="sk-SK" sz="2000" dirty="0" err="1">
                <a:solidFill>
                  <a:schemeClr val="tx2"/>
                </a:solidFill>
              </a:rPr>
              <a:t>silent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fr-BE" sz="2000" dirty="0">
                <a:solidFill>
                  <a:schemeClr val="tx2"/>
                </a:solidFill>
              </a:rPr>
              <a:t>revolution</a:t>
            </a:r>
          </a:p>
          <a:p>
            <a:pPr lvl="1">
              <a:defRPr/>
            </a:pPr>
            <a:r>
              <a:rPr lang="sk-SK" sz="2000" dirty="0" err="1">
                <a:solidFill>
                  <a:schemeClr val="tx2"/>
                </a:solidFill>
              </a:rPr>
              <a:t>Diversity</a:t>
            </a:r>
            <a:r>
              <a:rPr lang="sk-SK" sz="2000" dirty="0">
                <a:solidFill>
                  <a:schemeClr val="tx2"/>
                </a:solidFill>
              </a:rPr>
              <a:t> (</a:t>
            </a:r>
            <a:r>
              <a:rPr lang="sk-SK" sz="2000" dirty="0" err="1">
                <a:solidFill>
                  <a:schemeClr val="tx2"/>
                </a:solidFill>
              </a:rPr>
              <a:t>different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national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traditions</a:t>
            </a:r>
            <a:r>
              <a:rPr lang="sk-SK" sz="2000" dirty="0">
                <a:solidFill>
                  <a:schemeClr val="tx2"/>
                </a:solidFill>
              </a:rPr>
              <a:t> and </a:t>
            </a:r>
            <a:r>
              <a:rPr lang="sk-SK" sz="2000" dirty="0" err="1">
                <a:solidFill>
                  <a:schemeClr val="tx2"/>
                </a:solidFill>
              </a:rPr>
              <a:t>legislations</a:t>
            </a:r>
            <a:r>
              <a:rPr lang="sk-SK" sz="2000" dirty="0">
                <a:solidFill>
                  <a:schemeClr val="tx2"/>
                </a:solidFill>
              </a:rPr>
              <a:t>)</a:t>
            </a:r>
            <a:endParaRPr lang="fr-BE" sz="2000" dirty="0">
              <a:solidFill>
                <a:schemeClr val="tx2"/>
              </a:solidFill>
            </a:endParaRPr>
          </a:p>
          <a:p>
            <a:pPr lvl="1">
              <a:defRPr/>
            </a:pPr>
            <a:r>
              <a:rPr lang="sk-SK" sz="2000" dirty="0" err="1">
                <a:solidFill>
                  <a:schemeClr val="tx2"/>
                </a:solidFill>
              </a:rPr>
              <a:t>High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political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attention</a:t>
            </a:r>
            <a:r>
              <a:rPr lang="sk-SK" sz="2000" dirty="0">
                <a:solidFill>
                  <a:schemeClr val="tx2"/>
                </a:solidFill>
              </a:rPr>
              <a:t>:</a:t>
            </a:r>
          </a:p>
          <a:p>
            <a:pPr lvl="2">
              <a:defRPr/>
            </a:pPr>
            <a:r>
              <a:rPr lang="sk-SK" sz="2000" dirty="0">
                <a:solidFill>
                  <a:schemeClr val="tx2"/>
                </a:solidFill>
              </a:rPr>
              <a:t>Bologna </a:t>
            </a:r>
            <a:r>
              <a:rPr lang="sk-SK" sz="2000" dirty="0" err="1">
                <a:solidFill>
                  <a:schemeClr val="tx2"/>
                </a:solidFill>
              </a:rPr>
              <a:t>Process</a:t>
            </a:r>
            <a:r>
              <a:rPr lang="sk-SK" sz="2000" dirty="0">
                <a:solidFill>
                  <a:schemeClr val="tx2"/>
                </a:solidFill>
              </a:rPr>
              <a:t> (</a:t>
            </a:r>
            <a:r>
              <a:rPr lang="sk-SK" sz="2000" dirty="0" err="1">
                <a:solidFill>
                  <a:schemeClr val="tx2"/>
                </a:solidFill>
              </a:rPr>
              <a:t>doctoral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education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included</a:t>
            </a:r>
            <a:r>
              <a:rPr lang="sk-SK" sz="2000" dirty="0">
                <a:solidFill>
                  <a:schemeClr val="tx2"/>
                </a:solidFill>
              </a:rPr>
              <a:t> in 2003)</a:t>
            </a:r>
          </a:p>
          <a:p>
            <a:pPr lvl="2">
              <a:defRPr/>
            </a:pPr>
            <a:r>
              <a:rPr lang="fr-BE" sz="2000" dirty="0">
                <a:solidFill>
                  <a:schemeClr val="tx2"/>
                </a:solidFill>
              </a:rPr>
              <a:t>EU </a:t>
            </a:r>
            <a:r>
              <a:rPr lang="sk-SK" sz="2000" dirty="0" err="1">
                <a:solidFill>
                  <a:schemeClr val="tx2"/>
                </a:solidFill>
              </a:rPr>
              <a:t>policies</a:t>
            </a:r>
            <a:r>
              <a:rPr lang="sk-SK" sz="2000" dirty="0">
                <a:solidFill>
                  <a:schemeClr val="tx2"/>
                </a:solidFill>
              </a:rPr>
              <a:t>: </a:t>
            </a:r>
            <a:r>
              <a:rPr lang="fr-BE" sz="2000" dirty="0">
                <a:solidFill>
                  <a:schemeClr val="tx2"/>
                </a:solidFill>
              </a:rPr>
              <a:t>Lisbon objectives, ERA Green Paper, Modernisation Agenda for universities, Grand challenges</a:t>
            </a:r>
            <a:r>
              <a:rPr lang="sk-SK" sz="2000" dirty="0">
                <a:solidFill>
                  <a:schemeClr val="tx2"/>
                </a:solidFill>
              </a:rPr>
              <a:t>,</a:t>
            </a:r>
            <a:r>
              <a:rPr lang="fr-BE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Innovation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Union</a:t>
            </a:r>
            <a:r>
              <a:rPr lang="sk-SK" sz="2000" dirty="0">
                <a:solidFill>
                  <a:schemeClr val="tx2"/>
                </a:solidFill>
              </a:rPr>
              <a:t>: A </a:t>
            </a:r>
            <a:r>
              <a:rPr lang="sk-SK" sz="2000" dirty="0" err="1">
                <a:solidFill>
                  <a:schemeClr val="tx2"/>
                </a:solidFill>
              </a:rPr>
              <a:t>Europe</a:t>
            </a:r>
            <a:r>
              <a:rPr lang="sk-SK" sz="2000" dirty="0">
                <a:solidFill>
                  <a:schemeClr val="tx2"/>
                </a:solidFill>
              </a:rPr>
              <a:t> 2020 </a:t>
            </a:r>
            <a:r>
              <a:rPr lang="sk-SK" sz="2000" dirty="0" err="1">
                <a:solidFill>
                  <a:schemeClr val="tx2"/>
                </a:solidFill>
              </a:rPr>
              <a:t>Initiative</a:t>
            </a:r>
            <a:r>
              <a:rPr lang="sk-SK" sz="2000" dirty="0">
                <a:solidFill>
                  <a:schemeClr val="tx2"/>
                </a:solidFill>
              </a:rPr>
              <a:t>, </a:t>
            </a:r>
            <a:r>
              <a:rPr lang="en-US" sz="2000" dirty="0">
                <a:solidFill>
                  <a:schemeClr val="tx2"/>
                </a:solidFill>
              </a:rPr>
              <a:t>Principles for Innovative Doctoral Training</a:t>
            </a:r>
            <a:r>
              <a:rPr lang="sk-SK" sz="2000" dirty="0">
                <a:solidFill>
                  <a:schemeClr val="tx2"/>
                </a:solidFill>
              </a:rPr>
              <a:t>, </a:t>
            </a:r>
            <a:r>
              <a:rPr lang="en-US" sz="2000" dirty="0">
                <a:solidFill>
                  <a:schemeClr val="tx2"/>
                </a:solidFill>
              </a:rPr>
              <a:t>Report of Mapping Exercise on Doctoral Training</a:t>
            </a:r>
            <a:r>
              <a:rPr lang="sk-SK" sz="2000" dirty="0">
                <a:solidFill>
                  <a:schemeClr val="tx2"/>
                </a:solidFill>
              </a:rPr>
              <a:t>)</a:t>
            </a:r>
          </a:p>
          <a:p>
            <a:pPr lvl="2">
              <a:defRPr/>
            </a:pPr>
            <a:r>
              <a:rPr lang="sk-SK" sz="2000" dirty="0">
                <a:solidFill>
                  <a:schemeClr val="tx2"/>
                </a:solidFill>
              </a:rPr>
              <a:t>National </a:t>
            </a:r>
            <a:r>
              <a:rPr lang="sk-SK" sz="2000" dirty="0" err="1">
                <a:solidFill>
                  <a:schemeClr val="tx2"/>
                </a:solidFill>
              </a:rPr>
              <a:t>policies</a:t>
            </a:r>
            <a:r>
              <a:rPr lang="sk-SK" sz="2000" dirty="0">
                <a:solidFill>
                  <a:schemeClr val="tx2"/>
                </a:solidFill>
              </a:rPr>
              <a:t>, </a:t>
            </a:r>
            <a:r>
              <a:rPr lang="sk-SK" sz="2000" dirty="0" err="1">
                <a:solidFill>
                  <a:schemeClr val="tx2"/>
                </a:solidFill>
              </a:rPr>
              <a:t>strategies</a:t>
            </a:r>
            <a:r>
              <a:rPr lang="sk-SK" sz="2000" dirty="0">
                <a:solidFill>
                  <a:schemeClr val="tx2"/>
                </a:solidFill>
              </a:rPr>
              <a:t> and </a:t>
            </a:r>
            <a:r>
              <a:rPr lang="sk-SK" sz="2000" dirty="0" err="1">
                <a:solidFill>
                  <a:schemeClr val="tx2"/>
                </a:solidFill>
              </a:rPr>
              <a:t>legislation</a:t>
            </a:r>
            <a:endParaRPr lang="sk-SK" sz="2000" dirty="0">
              <a:solidFill>
                <a:schemeClr val="tx2"/>
              </a:solidFill>
            </a:endParaRPr>
          </a:p>
          <a:p>
            <a:pPr lvl="2">
              <a:defRPr/>
            </a:pPr>
            <a:r>
              <a:rPr lang="sk-SK" sz="2000" dirty="0" err="1">
                <a:solidFill>
                  <a:schemeClr val="tx2"/>
                </a:solidFill>
              </a:rPr>
              <a:t>Global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context</a:t>
            </a:r>
            <a:r>
              <a:rPr lang="sk-SK" sz="2000" dirty="0">
                <a:solidFill>
                  <a:schemeClr val="tx2"/>
                </a:solidFill>
              </a:rPr>
              <a:t> (</a:t>
            </a:r>
            <a:r>
              <a:rPr lang="sk-SK" sz="2000" dirty="0" err="1">
                <a:solidFill>
                  <a:schemeClr val="tx2"/>
                </a:solidFill>
              </a:rPr>
              <a:t>global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labour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market</a:t>
            </a:r>
            <a:r>
              <a:rPr lang="sk-SK" sz="2000" dirty="0">
                <a:solidFill>
                  <a:schemeClr val="tx2"/>
                </a:solidFill>
              </a:rPr>
              <a:t> and </a:t>
            </a:r>
            <a:r>
              <a:rPr lang="sk-SK" sz="2000" dirty="0" err="1">
                <a:solidFill>
                  <a:schemeClr val="tx2"/>
                </a:solidFill>
              </a:rPr>
              <a:t>war</a:t>
            </a:r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err="1">
                <a:solidFill>
                  <a:schemeClr val="tx2"/>
                </a:solidFill>
              </a:rPr>
              <a:t>for</a:t>
            </a:r>
            <a:r>
              <a:rPr lang="sk-SK" sz="2000" dirty="0">
                <a:solidFill>
                  <a:schemeClr val="tx2"/>
                </a:solidFill>
              </a:rPr>
              <a:t> talent) </a:t>
            </a:r>
          </a:p>
          <a:p>
            <a:pPr>
              <a:defRPr/>
            </a:pPr>
            <a:r>
              <a:rPr lang="sk-SK" sz="2000" dirty="0">
                <a:solidFill>
                  <a:schemeClr val="tx2"/>
                </a:solidFill>
              </a:rPr>
              <a:t>EUA Salzburg </a:t>
            </a:r>
            <a:r>
              <a:rPr lang="sk-SK" sz="2000" dirty="0" err="1">
                <a:solidFill>
                  <a:schemeClr val="tx2"/>
                </a:solidFill>
              </a:rPr>
              <a:t>Principles</a:t>
            </a:r>
            <a:r>
              <a:rPr lang="sk-SK" sz="2000" dirty="0">
                <a:solidFill>
                  <a:schemeClr val="tx2"/>
                </a:solidFill>
              </a:rPr>
              <a:t> 2005 and CDE Salzburg II </a:t>
            </a:r>
            <a:r>
              <a:rPr lang="sk-SK" sz="2000" dirty="0" smtClean="0">
                <a:solidFill>
                  <a:schemeClr val="tx2"/>
                </a:solidFill>
              </a:rPr>
              <a:t>– 2010</a:t>
            </a:r>
          </a:p>
          <a:p>
            <a:pPr marL="0" indent="0">
              <a:buNone/>
              <a:defRPr/>
            </a:pPr>
            <a:endParaRPr lang="fr-BE" sz="20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7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Key</a:t>
            </a:r>
            <a:r>
              <a:rPr lang="sk-SK" b="1" dirty="0" smtClean="0">
                <a:solidFill>
                  <a:schemeClr val="tx2"/>
                </a:solidFill>
              </a:rPr>
              <a:t> (</a:t>
            </a:r>
            <a:r>
              <a:rPr lang="sk-SK" b="1" dirty="0" err="1" smtClean="0">
                <a:solidFill>
                  <a:schemeClr val="tx2"/>
                </a:solidFill>
              </a:rPr>
              <a:t>selected</a:t>
            </a:r>
            <a:r>
              <a:rPr lang="sk-SK" b="1" dirty="0" smtClean="0">
                <a:solidFill>
                  <a:schemeClr val="tx2"/>
                </a:solidFill>
              </a:rPr>
              <a:t>) </a:t>
            </a:r>
            <a:r>
              <a:rPr lang="sk-SK" b="1" dirty="0" err="1" smtClean="0">
                <a:solidFill>
                  <a:schemeClr val="tx2"/>
                </a:solidFill>
              </a:rPr>
              <a:t>trends</a:t>
            </a:r>
            <a:r>
              <a:rPr lang="sk-SK" b="1" dirty="0" smtClean="0">
                <a:solidFill>
                  <a:schemeClr val="tx2"/>
                </a:solidFill>
              </a:rPr>
              <a:t> (1)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000" b="1" dirty="0" smtClean="0">
                <a:solidFill>
                  <a:schemeClr val="tx2"/>
                </a:solidFill>
              </a:rPr>
              <a:t>1. </a:t>
            </a:r>
            <a:r>
              <a:rPr lang="en-US" altLang="sk-SK" sz="2000" b="1" dirty="0" smtClean="0">
                <a:solidFill>
                  <a:schemeClr val="tx2"/>
                </a:solidFill>
              </a:rPr>
              <a:t>Trend </a:t>
            </a:r>
            <a:r>
              <a:rPr lang="en-US" altLang="sk-SK" sz="2000" b="1" dirty="0">
                <a:solidFill>
                  <a:schemeClr val="tx2"/>
                </a:solidFill>
              </a:rPr>
              <a:t>towards structured </a:t>
            </a:r>
            <a:r>
              <a:rPr lang="en-US" altLang="sk-SK" sz="2000" b="1" dirty="0" err="1">
                <a:solidFill>
                  <a:schemeClr val="tx2"/>
                </a:solidFill>
              </a:rPr>
              <a:t>programmes</a:t>
            </a:r>
            <a:r>
              <a:rPr lang="en-US" altLang="sk-SK" sz="2000" b="1" dirty="0">
                <a:solidFill>
                  <a:schemeClr val="tx2"/>
                </a:solidFill>
              </a:rPr>
              <a:t> and doctoral/ research/ graduate schools</a:t>
            </a:r>
            <a:endParaRPr lang="sk-SK" altLang="sk-SK" sz="2000" b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sk-SK" sz="2000" dirty="0">
                <a:solidFill>
                  <a:schemeClr val="tx2"/>
                </a:solidFill>
              </a:rPr>
              <a:t>The rise of the doctoral</a:t>
            </a:r>
            <a:r>
              <a:rPr lang="sk-SK" altLang="sk-SK" sz="2000" dirty="0">
                <a:solidFill>
                  <a:schemeClr val="tx2"/>
                </a:solidFill>
              </a:rPr>
              <a:t>/ </a:t>
            </a:r>
            <a:r>
              <a:rPr lang="sk-SK" altLang="sk-SK" sz="2000" dirty="0" err="1">
                <a:solidFill>
                  <a:schemeClr val="tx2"/>
                </a:solidFill>
              </a:rPr>
              <a:t>graduate</a:t>
            </a:r>
            <a:r>
              <a:rPr lang="sk-SK" altLang="sk-SK" sz="2000" dirty="0">
                <a:solidFill>
                  <a:schemeClr val="tx2"/>
                </a:solidFill>
              </a:rPr>
              <a:t>/ </a:t>
            </a:r>
            <a:r>
              <a:rPr lang="sk-SK" altLang="sk-SK" sz="2000" dirty="0" err="1">
                <a:solidFill>
                  <a:schemeClr val="tx2"/>
                </a:solidFill>
              </a:rPr>
              <a:t>research</a:t>
            </a:r>
            <a:r>
              <a:rPr lang="en-US" altLang="sk-SK" sz="2000" dirty="0">
                <a:solidFill>
                  <a:schemeClr val="tx2"/>
                </a:solidFill>
              </a:rPr>
              <a:t> school (30% of institutions 200</a:t>
            </a:r>
            <a:r>
              <a:rPr lang="sk-SK" altLang="sk-SK" sz="2000" dirty="0">
                <a:solidFill>
                  <a:schemeClr val="tx2"/>
                </a:solidFill>
              </a:rPr>
              <a:t>6</a:t>
            </a:r>
            <a:r>
              <a:rPr lang="en-US" altLang="sk-SK" sz="2000" dirty="0">
                <a:solidFill>
                  <a:schemeClr val="tx2"/>
                </a:solidFill>
              </a:rPr>
              <a:t> to</a:t>
            </a:r>
            <a:r>
              <a:rPr lang="sk-SK" altLang="sk-SK" sz="2000" dirty="0">
                <a:solidFill>
                  <a:schemeClr val="tx2"/>
                </a:solidFill>
              </a:rPr>
              <a:t> 65% 2010, </a:t>
            </a:r>
            <a:r>
              <a:rPr lang="sk-SK" altLang="sk-SK" sz="2000" dirty="0" err="1">
                <a:solidFill>
                  <a:schemeClr val="tx2"/>
                </a:solidFill>
              </a:rPr>
              <a:t>now</a:t>
            </a:r>
            <a:r>
              <a:rPr lang="sk-SK" altLang="sk-SK" sz="2000" dirty="0">
                <a:solidFill>
                  <a:schemeClr val="tx2"/>
                </a:solidFill>
              </a:rPr>
              <a:t> more </a:t>
            </a:r>
            <a:r>
              <a:rPr lang="sk-SK" altLang="sk-SK" sz="2000" dirty="0" err="1">
                <a:solidFill>
                  <a:schemeClr val="tx2"/>
                </a:solidFill>
              </a:rPr>
              <a:t>than</a:t>
            </a:r>
            <a:r>
              <a:rPr lang="sk-SK" altLang="sk-SK" sz="2000" dirty="0">
                <a:solidFill>
                  <a:schemeClr val="tx2"/>
                </a:solidFill>
              </a:rPr>
              <a:t> 80</a:t>
            </a:r>
            <a:r>
              <a:rPr lang="sk-SK" altLang="sk-SK" sz="2000" dirty="0" smtClean="0">
                <a:solidFill>
                  <a:schemeClr val="tx2"/>
                </a:solidFill>
              </a:rPr>
              <a:t>%)</a:t>
            </a:r>
            <a:endParaRPr lang="sk-SK" altLang="sk-SK" sz="2000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sk-SK" sz="2000" dirty="0" smtClean="0">
                <a:solidFill>
                  <a:schemeClr val="tx2"/>
                </a:solidFill>
              </a:rPr>
              <a:t>Divers</a:t>
            </a:r>
            <a:r>
              <a:rPr lang="sk-SK" altLang="sk-SK" sz="2000" dirty="0" err="1">
                <a:solidFill>
                  <a:schemeClr val="tx2"/>
                </a:solidFill>
              </a:rPr>
              <a:t>ity</a:t>
            </a:r>
            <a:r>
              <a:rPr lang="sk-SK" altLang="sk-SK" sz="2000" dirty="0">
                <a:solidFill>
                  <a:schemeClr val="tx2"/>
                </a:solidFill>
              </a:rPr>
              <a:t> of</a:t>
            </a:r>
            <a:r>
              <a:rPr lang="en-US" altLang="sk-SK" sz="2000" dirty="0">
                <a:solidFill>
                  <a:schemeClr val="tx2"/>
                </a:solidFill>
              </a:rPr>
              <a:t> model</a:t>
            </a:r>
            <a:r>
              <a:rPr lang="sk-SK" altLang="sk-SK" sz="2000" dirty="0">
                <a:solidFill>
                  <a:schemeClr val="tx2"/>
                </a:solidFill>
              </a:rPr>
              <a:t>s </a:t>
            </a:r>
            <a:r>
              <a:rPr lang="sk-SK" altLang="sk-SK" sz="2000" dirty="0" smtClean="0">
                <a:solidFill>
                  <a:schemeClr val="tx2"/>
                </a:solidFill>
              </a:rPr>
              <a:t>(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faculty-based</a:t>
            </a:r>
            <a:r>
              <a:rPr lang="sk-SK" altLang="sk-SK" sz="2000" dirty="0" smtClean="0">
                <a:solidFill>
                  <a:schemeClr val="tx2"/>
                </a:solidFill>
              </a:rPr>
              <a:t>,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university-based</a:t>
            </a:r>
            <a:r>
              <a:rPr lang="sk-SK" altLang="sk-SK" sz="2000" dirty="0" smtClean="0">
                <a:solidFill>
                  <a:schemeClr val="tx2"/>
                </a:solidFill>
              </a:rPr>
              <a:t>,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thematic</a:t>
            </a:r>
            <a:r>
              <a:rPr lang="sk-SK" altLang="sk-SK" sz="2000" dirty="0" smtClean="0">
                <a:solidFill>
                  <a:schemeClr val="tx2"/>
                </a:solidFill>
              </a:rPr>
              <a:t>,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interdisciplinary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etc</a:t>
            </a:r>
            <a:r>
              <a:rPr lang="sk-SK" altLang="sk-SK" sz="2000" dirty="0" smtClean="0">
                <a:solidFill>
                  <a:schemeClr val="tx2"/>
                </a:solidFill>
              </a:rPr>
              <a:t>.)</a:t>
            </a:r>
            <a:endParaRPr lang="sk-SK" altLang="sk-SK" dirty="0" smtClean="0"/>
          </a:p>
          <a:p>
            <a:pPr>
              <a:lnSpc>
                <a:spcPct val="90000"/>
              </a:lnSpc>
            </a:pPr>
            <a:r>
              <a:rPr lang="sk-SK" altLang="sk-SK" sz="2000" b="1" dirty="0" smtClean="0">
                <a:solidFill>
                  <a:schemeClr val="tx2"/>
                </a:solidFill>
              </a:rPr>
              <a:t>2. </a:t>
            </a:r>
            <a:r>
              <a:rPr lang="sk-SK" altLang="sk-SK" sz="2000" b="1" dirty="0" err="1" smtClean="0">
                <a:solidFill>
                  <a:schemeClr val="tx2"/>
                </a:solidFill>
              </a:rPr>
              <a:t>Supervision</a:t>
            </a:r>
            <a:r>
              <a:rPr lang="sk-SK" altLang="sk-SK" sz="2000" b="1" dirty="0" smtClean="0">
                <a:solidFill>
                  <a:schemeClr val="tx2"/>
                </a:solidFill>
              </a:rPr>
              <a:t> and </a:t>
            </a:r>
            <a:r>
              <a:rPr lang="sk-SK" altLang="sk-SK" sz="2000" b="1" dirty="0" err="1" smtClean="0">
                <a:solidFill>
                  <a:schemeClr val="tx2"/>
                </a:solidFill>
              </a:rPr>
              <a:t>assessment</a:t>
            </a:r>
            <a:endParaRPr lang="sk-SK" altLang="sk-SK" sz="2000" b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sk-SK" sz="2000" dirty="0" smtClean="0">
                <a:solidFill>
                  <a:schemeClr val="tx2"/>
                </a:solidFill>
              </a:rPr>
              <a:t>Supervision </a:t>
            </a:r>
            <a:r>
              <a:rPr lang="en-US" altLang="sk-SK" sz="2000" dirty="0">
                <a:solidFill>
                  <a:schemeClr val="tx2"/>
                </a:solidFill>
              </a:rPr>
              <a:t>– a major topic of </a:t>
            </a:r>
            <a:r>
              <a:rPr lang="sk-SK" altLang="sk-SK" sz="2000" dirty="0" err="1">
                <a:solidFill>
                  <a:schemeClr val="tx2"/>
                </a:solidFill>
              </a:rPr>
              <a:t>the</a:t>
            </a:r>
            <a:r>
              <a:rPr lang="sk-SK" altLang="sk-SK" sz="2000" dirty="0">
                <a:solidFill>
                  <a:schemeClr val="tx2"/>
                </a:solidFill>
              </a:rPr>
              <a:t> </a:t>
            </a:r>
            <a:r>
              <a:rPr lang="en-US" altLang="sk-SK" sz="2000" dirty="0">
                <a:solidFill>
                  <a:schemeClr val="tx2"/>
                </a:solidFill>
              </a:rPr>
              <a:t>debate </a:t>
            </a:r>
            <a:r>
              <a:rPr lang="sk-SK" altLang="sk-SK" sz="2000" dirty="0">
                <a:solidFill>
                  <a:schemeClr val="tx2"/>
                </a:solidFill>
              </a:rPr>
              <a:t>and</a:t>
            </a:r>
            <a:r>
              <a:rPr lang="en-US" altLang="sk-SK" sz="2000" dirty="0">
                <a:solidFill>
                  <a:schemeClr val="tx2"/>
                </a:solidFill>
              </a:rPr>
              <a:t> an important aspect of quality </a:t>
            </a:r>
            <a:r>
              <a:rPr lang="en-US" altLang="sk-SK" sz="2000" dirty="0" smtClean="0">
                <a:solidFill>
                  <a:schemeClr val="tx2"/>
                </a:solidFill>
              </a:rPr>
              <a:t>assurance</a:t>
            </a:r>
            <a:endParaRPr lang="sk-SK" altLang="sk-SK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 altLang="sk-SK" sz="2000" dirty="0">
                <a:solidFill>
                  <a:schemeClr val="tx2"/>
                </a:solidFill>
              </a:rPr>
              <a:t>A</a:t>
            </a:r>
            <a:r>
              <a:rPr lang="en-US" altLang="sk-SK" sz="2000" dirty="0" smtClean="0">
                <a:solidFill>
                  <a:schemeClr val="tx2"/>
                </a:solidFill>
              </a:rPr>
              <a:t> </a:t>
            </a:r>
            <a:r>
              <a:rPr lang="en-US" altLang="sk-SK" sz="2000" dirty="0">
                <a:solidFill>
                  <a:schemeClr val="tx2"/>
                </a:solidFill>
              </a:rPr>
              <a:t>collective effort with clearly defined responsibilities of PhD candidate, supervisor and </a:t>
            </a:r>
            <a:r>
              <a:rPr lang="en-US" altLang="sk-SK" sz="2000" dirty="0" smtClean="0">
                <a:solidFill>
                  <a:schemeClr val="tx2"/>
                </a:solidFill>
              </a:rPr>
              <a:t>institution</a:t>
            </a:r>
            <a:endParaRPr lang="sk-SK" altLang="sk-SK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2"/>
                </a:solidFill>
              </a:rPr>
              <a:t>Trend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towards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multiple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supervision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2"/>
                </a:solidFill>
              </a:rPr>
              <a:t>Professional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development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for</a:t>
            </a:r>
            <a:r>
              <a:rPr lang="sk-SK" altLang="sk-SK" sz="2000" dirty="0" smtClean="0">
                <a:solidFill>
                  <a:schemeClr val="tx2"/>
                </a:solidFill>
              </a:rPr>
              <a:t>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supoervisors</a:t>
            </a:r>
            <a:endParaRPr lang="sk-SK" altLang="sk-SK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2"/>
                </a:solidFill>
              </a:rPr>
              <a:t>Monitoring of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supervisors</a:t>
            </a:r>
            <a:r>
              <a:rPr lang="sk-SK" altLang="sk-SK" sz="2000" dirty="0" smtClean="0">
                <a:solidFill>
                  <a:schemeClr val="tx2"/>
                </a:solidFill>
              </a:rPr>
              <a:t> (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carrots</a:t>
            </a:r>
            <a:r>
              <a:rPr lang="sk-SK" altLang="sk-SK" sz="2000" dirty="0" smtClean="0">
                <a:solidFill>
                  <a:schemeClr val="tx2"/>
                </a:solidFill>
              </a:rPr>
              <a:t> and </a:t>
            </a:r>
            <a:r>
              <a:rPr lang="sk-SK" altLang="sk-SK" sz="2000" dirty="0" err="1" smtClean="0">
                <a:solidFill>
                  <a:schemeClr val="tx2"/>
                </a:solidFill>
              </a:rPr>
              <a:t>sticks</a:t>
            </a:r>
            <a:r>
              <a:rPr lang="sk-SK" altLang="sk-SK" sz="2000" dirty="0" smtClean="0">
                <a:solidFill>
                  <a:schemeClr val="tx2"/>
                </a:solidFill>
              </a:rPr>
              <a:t>)</a:t>
            </a:r>
            <a:endParaRPr lang="sk-SK" altLang="sk-SK" sz="2000" dirty="0">
              <a:solidFill>
                <a:schemeClr val="tx2"/>
              </a:solidFill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66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Key</a:t>
            </a:r>
            <a:r>
              <a:rPr lang="sk-SK" b="1" dirty="0" smtClean="0">
                <a:solidFill>
                  <a:schemeClr val="tx2"/>
                </a:solidFill>
              </a:rPr>
              <a:t> (</a:t>
            </a:r>
            <a:r>
              <a:rPr lang="sk-SK" b="1" dirty="0" err="1" smtClean="0">
                <a:solidFill>
                  <a:schemeClr val="tx2"/>
                </a:solidFill>
              </a:rPr>
              <a:t>selected</a:t>
            </a:r>
            <a:r>
              <a:rPr lang="sk-SK" b="1" dirty="0" smtClean="0">
                <a:solidFill>
                  <a:schemeClr val="tx2"/>
                </a:solidFill>
              </a:rPr>
              <a:t>) </a:t>
            </a:r>
            <a:r>
              <a:rPr lang="sk-SK" b="1" dirty="0" err="1" smtClean="0">
                <a:solidFill>
                  <a:schemeClr val="tx2"/>
                </a:solidFill>
              </a:rPr>
              <a:t>trends</a:t>
            </a:r>
            <a:r>
              <a:rPr lang="sk-SK" b="1" dirty="0" smtClean="0">
                <a:solidFill>
                  <a:schemeClr val="tx2"/>
                </a:solidFill>
              </a:rPr>
              <a:t> (2)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k-SK" altLang="sk-SK" sz="2100" b="1" dirty="0" smtClean="0">
                <a:solidFill>
                  <a:schemeClr val="tx2"/>
                </a:solidFill>
              </a:rPr>
              <a:t>3. </a:t>
            </a:r>
            <a:r>
              <a:rPr lang="sk-SK" altLang="sk-SK" sz="2100" b="1" dirty="0" err="1" smtClean="0">
                <a:solidFill>
                  <a:schemeClr val="tx2"/>
                </a:solidFill>
              </a:rPr>
              <a:t>Career</a:t>
            </a:r>
            <a:r>
              <a:rPr lang="sk-SK" altLang="sk-SK" sz="2100" b="1" dirty="0" smtClean="0">
                <a:solidFill>
                  <a:schemeClr val="tx2"/>
                </a:solidFill>
              </a:rPr>
              <a:t> </a:t>
            </a:r>
            <a:r>
              <a:rPr lang="sk-SK" altLang="sk-SK" sz="2100" b="1" dirty="0" err="1" smtClean="0">
                <a:solidFill>
                  <a:schemeClr val="tx2"/>
                </a:solidFill>
              </a:rPr>
              <a:t>development</a:t>
            </a:r>
            <a:r>
              <a:rPr lang="sk-SK" altLang="sk-SK" sz="2100" b="1" dirty="0" smtClean="0">
                <a:solidFill>
                  <a:schemeClr val="tx2"/>
                </a:solidFill>
              </a:rPr>
              <a:t> </a:t>
            </a:r>
            <a:endParaRPr lang="sk-SK" altLang="sk-SK" sz="2100" b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 altLang="sk-SK" sz="2100" dirty="0" err="1" smtClean="0">
                <a:solidFill>
                  <a:schemeClr val="tx2"/>
                </a:solidFill>
              </a:rPr>
              <a:t>Focus</a:t>
            </a:r>
            <a:r>
              <a:rPr lang="sk-SK" altLang="sk-SK" sz="2100" dirty="0" smtClean="0">
                <a:solidFill>
                  <a:schemeClr val="tx2"/>
                </a:solidFill>
              </a:rPr>
              <a:t> on </a:t>
            </a:r>
            <a:r>
              <a:rPr lang="nl-BE" altLang="sk-SK" sz="2100" dirty="0">
                <a:solidFill>
                  <a:schemeClr val="tx2"/>
                </a:solidFill>
              </a:rPr>
              <a:t>a wide range of careers for doctoral </a:t>
            </a:r>
            <a:r>
              <a:rPr lang="nl-BE" altLang="sk-SK" sz="2100" dirty="0" smtClean="0">
                <a:solidFill>
                  <a:schemeClr val="tx2"/>
                </a:solidFill>
              </a:rPr>
              <a:t>holders </a:t>
            </a:r>
            <a:endParaRPr lang="sk-SK" altLang="sk-SK" sz="21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nl-BE" altLang="sk-SK" sz="2100" dirty="0" smtClean="0">
                <a:solidFill>
                  <a:schemeClr val="tx2"/>
                </a:solidFill>
              </a:rPr>
              <a:t>Institutional </a:t>
            </a:r>
            <a:r>
              <a:rPr lang="nl-BE" altLang="sk-SK" sz="2100" dirty="0">
                <a:solidFill>
                  <a:schemeClr val="tx2"/>
                </a:solidFill>
              </a:rPr>
              <a:t>responsibility to provide support for professional development </a:t>
            </a:r>
            <a:r>
              <a:rPr lang="nl-BE" altLang="sk-SK" sz="2100" dirty="0" smtClean="0">
                <a:solidFill>
                  <a:schemeClr val="tx2"/>
                </a:solidFill>
              </a:rPr>
              <a:t>(by </a:t>
            </a:r>
            <a:r>
              <a:rPr lang="nl-BE" altLang="sk-SK" sz="2100" dirty="0">
                <a:solidFill>
                  <a:schemeClr val="tx2"/>
                </a:solidFill>
              </a:rPr>
              <a:t>offering transferable skills training</a:t>
            </a:r>
            <a:r>
              <a:rPr lang="sk-SK" altLang="sk-SK" sz="2100" dirty="0">
                <a:solidFill>
                  <a:schemeClr val="tx2"/>
                </a:solidFill>
              </a:rPr>
              <a:t>, </a:t>
            </a:r>
            <a:r>
              <a:rPr lang="sk-SK" altLang="sk-SK" sz="2100" dirty="0" err="1">
                <a:solidFill>
                  <a:schemeClr val="tx2"/>
                </a:solidFill>
              </a:rPr>
              <a:t>career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services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etc</a:t>
            </a:r>
            <a:r>
              <a:rPr lang="sk-SK" altLang="sk-SK" sz="2100" dirty="0">
                <a:solidFill>
                  <a:schemeClr val="tx2"/>
                </a:solidFill>
              </a:rPr>
              <a:t>.</a:t>
            </a:r>
            <a:r>
              <a:rPr lang="nl-BE" altLang="sk-SK" sz="2100" dirty="0" smtClean="0">
                <a:solidFill>
                  <a:schemeClr val="tx2"/>
                </a:solidFill>
              </a:rPr>
              <a:t>)</a:t>
            </a:r>
            <a:endParaRPr lang="sk-SK" altLang="sk-SK" sz="21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sk-SK" sz="2100" dirty="0" smtClean="0">
                <a:solidFill>
                  <a:schemeClr val="tx2"/>
                </a:solidFill>
              </a:rPr>
              <a:t>The </a:t>
            </a:r>
            <a:r>
              <a:rPr lang="en-US" altLang="sk-SK" sz="2100" dirty="0">
                <a:solidFill>
                  <a:schemeClr val="tx2"/>
                </a:solidFill>
              </a:rPr>
              <a:t>aim: to raise awareness </a:t>
            </a:r>
            <a:r>
              <a:rPr lang="en-GB" altLang="sk-SK" sz="2100" dirty="0">
                <a:solidFill>
                  <a:schemeClr val="tx2"/>
                </a:solidFill>
              </a:rPr>
              <a:t>among doctoral candidates of the importance of </a:t>
            </a:r>
            <a:r>
              <a:rPr lang="en-GB" altLang="sk-SK" sz="2100" dirty="0" smtClean="0">
                <a:solidFill>
                  <a:schemeClr val="tx2"/>
                </a:solidFill>
              </a:rPr>
              <a:t>recognising</a:t>
            </a:r>
            <a:r>
              <a:rPr lang="sk-SK" altLang="sk-SK" sz="2100" dirty="0" smtClean="0">
                <a:solidFill>
                  <a:schemeClr val="tx2"/>
                </a:solidFill>
              </a:rPr>
              <a:t>/ </a:t>
            </a:r>
            <a:r>
              <a:rPr lang="en-GB" altLang="sk-SK" sz="2100" dirty="0" smtClean="0">
                <a:solidFill>
                  <a:schemeClr val="tx2"/>
                </a:solidFill>
              </a:rPr>
              <a:t>enhancing </a:t>
            </a:r>
            <a:r>
              <a:rPr lang="en-GB" altLang="sk-SK" sz="2100" dirty="0">
                <a:solidFill>
                  <a:schemeClr val="tx2"/>
                </a:solidFill>
              </a:rPr>
              <a:t>the skills that they develop </a:t>
            </a:r>
            <a:r>
              <a:rPr lang="en-GB" altLang="sk-SK" sz="2100" dirty="0" smtClean="0">
                <a:solidFill>
                  <a:schemeClr val="tx2"/>
                </a:solidFill>
              </a:rPr>
              <a:t>through research</a:t>
            </a:r>
            <a:endParaRPr lang="sk-SK" altLang="sk-SK" sz="21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sk-SK" altLang="sk-SK" sz="2100" b="1" dirty="0" smtClean="0">
                <a:solidFill>
                  <a:schemeClr val="tx2"/>
                </a:solidFill>
              </a:rPr>
              <a:t>4. </a:t>
            </a:r>
            <a:r>
              <a:rPr lang="sk-SK" altLang="sk-SK" sz="2100" b="1" dirty="0" err="1" smtClean="0">
                <a:solidFill>
                  <a:schemeClr val="tx2"/>
                </a:solidFill>
              </a:rPr>
              <a:t>Internationalisation</a:t>
            </a:r>
            <a:r>
              <a:rPr lang="sk-SK" altLang="sk-SK" sz="2100" b="1" dirty="0" smtClean="0">
                <a:solidFill>
                  <a:schemeClr val="tx2"/>
                </a:solidFill>
              </a:rPr>
              <a:t> and mobility</a:t>
            </a:r>
            <a:endParaRPr lang="sk-SK" altLang="sk-SK" sz="2100" b="1" dirty="0">
              <a:solidFill>
                <a:schemeClr val="tx2"/>
              </a:solidFill>
            </a:endParaRPr>
          </a:p>
          <a:p>
            <a:pPr lvl="1"/>
            <a:r>
              <a:rPr lang="sk-SK" altLang="sk-SK" sz="2100" dirty="0" err="1" smtClean="0">
                <a:solidFill>
                  <a:schemeClr val="tx2"/>
                </a:solidFill>
              </a:rPr>
              <a:t>Internationalisation</a:t>
            </a:r>
            <a:r>
              <a:rPr lang="sk-SK" altLang="sk-SK" sz="2100" dirty="0" smtClean="0">
                <a:solidFill>
                  <a:schemeClr val="tx2"/>
                </a:solidFill>
              </a:rPr>
              <a:t> has </a:t>
            </a:r>
            <a:r>
              <a:rPr lang="sk-SK" altLang="sk-SK" sz="2100" dirty="0">
                <a:solidFill>
                  <a:schemeClr val="tx2"/>
                </a:solidFill>
              </a:rPr>
              <a:t>to </a:t>
            </a:r>
            <a:r>
              <a:rPr lang="sk-SK" altLang="sk-SK" sz="2100" dirty="0" err="1">
                <a:solidFill>
                  <a:schemeClr val="tx2"/>
                </a:solidFill>
              </a:rPr>
              <a:t>be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embedded</a:t>
            </a:r>
            <a:r>
              <a:rPr lang="sk-SK" altLang="sk-SK" sz="2100" dirty="0">
                <a:solidFill>
                  <a:schemeClr val="tx2"/>
                </a:solidFill>
              </a:rPr>
              <a:t> in </a:t>
            </a:r>
            <a:r>
              <a:rPr lang="sk-SK" altLang="sk-SK" sz="2100" dirty="0" err="1">
                <a:solidFill>
                  <a:schemeClr val="tx2"/>
                </a:solidFill>
              </a:rPr>
              <a:t>institutional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strategy</a:t>
            </a:r>
            <a:endParaRPr lang="sk-SK" altLang="sk-SK" sz="2100" dirty="0" smtClean="0">
              <a:solidFill>
                <a:schemeClr val="tx2"/>
              </a:solidFill>
            </a:endParaRPr>
          </a:p>
          <a:p>
            <a:pPr lvl="1"/>
            <a:r>
              <a:rPr lang="sk-SK" altLang="sk-SK" sz="2100" dirty="0" err="1" smtClean="0">
                <a:solidFill>
                  <a:schemeClr val="tx2"/>
                </a:solidFill>
              </a:rPr>
              <a:t>It</a:t>
            </a:r>
            <a:r>
              <a:rPr lang="sk-SK" altLang="sk-SK" sz="2100" dirty="0" smtClean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should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take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into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account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capacity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building</a:t>
            </a:r>
            <a:r>
              <a:rPr lang="sk-SK" altLang="sk-SK" sz="2100" dirty="0">
                <a:solidFill>
                  <a:schemeClr val="tx2"/>
                </a:solidFill>
              </a:rPr>
              <a:t> in </a:t>
            </a:r>
            <a:r>
              <a:rPr lang="sk-SK" altLang="sk-SK" sz="2100" dirty="0" err="1">
                <a:solidFill>
                  <a:schemeClr val="tx2"/>
                </a:solidFill>
              </a:rPr>
              <a:t>all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involved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institutions</a:t>
            </a:r>
            <a:r>
              <a:rPr lang="sk-SK" altLang="sk-SK" sz="2100" dirty="0">
                <a:solidFill>
                  <a:schemeClr val="tx2"/>
                </a:solidFill>
              </a:rPr>
              <a:t> and </a:t>
            </a:r>
            <a:r>
              <a:rPr lang="en-GB" altLang="sk-SK" sz="2100" dirty="0">
                <a:solidFill>
                  <a:schemeClr val="tx2"/>
                </a:solidFill>
              </a:rPr>
              <a:t>include mechanisms that facilitate the return of scholars to their home country</a:t>
            </a:r>
            <a:r>
              <a:rPr lang="sk-SK" altLang="sk-SK" sz="2100" dirty="0">
                <a:solidFill>
                  <a:schemeClr val="tx2"/>
                </a:solidFill>
              </a:rPr>
              <a:t> (</a:t>
            </a:r>
            <a:r>
              <a:rPr lang="sk-SK" altLang="sk-SK" sz="2100" dirty="0" err="1">
                <a:solidFill>
                  <a:schemeClr val="tx2"/>
                </a:solidFill>
              </a:rPr>
              <a:t>brain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circulation</a:t>
            </a:r>
            <a:r>
              <a:rPr lang="sk-SK" altLang="sk-SK" sz="2100" dirty="0" smtClean="0">
                <a:solidFill>
                  <a:schemeClr val="tx2"/>
                </a:solidFill>
              </a:rPr>
              <a:t>) –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including</a:t>
            </a:r>
            <a:r>
              <a:rPr lang="sk-SK" altLang="sk-SK" sz="2100" dirty="0" smtClean="0">
                <a:solidFill>
                  <a:schemeClr val="tx2"/>
                </a:solidFill>
              </a:rPr>
              <a:t>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joint</a:t>
            </a:r>
            <a:r>
              <a:rPr lang="sk-SK" altLang="sk-SK" sz="2100" dirty="0" smtClean="0">
                <a:solidFill>
                  <a:schemeClr val="tx2"/>
                </a:solidFill>
              </a:rPr>
              <a:t>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doctoral</a:t>
            </a:r>
            <a:r>
              <a:rPr lang="sk-SK" altLang="sk-SK" sz="2100" dirty="0" smtClean="0">
                <a:solidFill>
                  <a:schemeClr val="tx2"/>
                </a:solidFill>
              </a:rPr>
              <a:t> </a:t>
            </a:r>
            <a:r>
              <a:rPr lang="sk-SK" altLang="sk-SK" sz="2100" dirty="0" err="1" smtClean="0">
                <a:solidFill>
                  <a:schemeClr val="tx2"/>
                </a:solidFill>
              </a:rPr>
              <a:t>programmes</a:t>
            </a:r>
            <a:endParaRPr lang="sk-SK" altLang="sk-SK" sz="2100" dirty="0" smtClean="0">
              <a:solidFill>
                <a:schemeClr val="tx2"/>
              </a:solidFill>
            </a:endParaRPr>
          </a:p>
          <a:p>
            <a:pPr lvl="1"/>
            <a:r>
              <a:rPr lang="sk-SK" altLang="sk-SK" sz="2100" dirty="0" smtClean="0">
                <a:solidFill>
                  <a:schemeClr val="tx2"/>
                </a:solidFill>
              </a:rPr>
              <a:t>The </a:t>
            </a:r>
            <a:r>
              <a:rPr lang="sk-SK" altLang="sk-SK" sz="2100" dirty="0" err="1">
                <a:solidFill>
                  <a:schemeClr val="tx2"/>
                </a:solidFill>
              </a:rPr>
              <a:t>aim</a:t>
            </a:r>
            <a:r>
              <a:rPr lang="sk-SK" altLang="sk-SK" sz="2100" dirty="0">
                <a:solidFill>
                  <a:schemeClr val="tx2"/>
                </a:solidFill>
              </a:rPr>
              <a:t>: </a:t>
            </a:r>
            <a:r>
              <a:rPr lang="sk-SK" altLang="sk-SK" sz="2100" dirty="0" err="1">
                <a:solidFill>
                  <a:schemeClr val="tx2"/>
                </a:solidFill>
              </a:rPr>
              <a:t>building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an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inclusive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global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research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community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that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covers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different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countries</a:t>
            </a:r>
            <a:r>
              <a:rPr lang="sk-SK" altLang="sk-SK" sz="2100" dirty="0">
                <a:solidFill>
                  <a:schemeClr val="tx2"/>
                </a:solidFill>
              </a:rPr>
              <a:t>, </a:t>
            </a:r>
            <a:r>
              <a:rPr lang="sk-SK" altLang="sk-SK" sz="2100" dirty="0" err="1">
                <a:solidFill>
                  <a:schemeClr val="tx2"/>
                </a:solidFill>
              </a:rPr>
              <a:t>disciplines</a:t>
            </a:r>
            <a:r>
              <a:rPr lang="sk-SK" altLang="sk-SK" sz="2100" dirty="0">
                <a:solidFill>
                  <a:schemeClr val="tx2"/>
                </a:solidFill>
              </a:rPr>
              <a:t>, </a:t>
            </a:r>
            <a:r>
              <a:rPr lang="sk-SK" altLang="sk-SK" sz="2100" dirty="0" err="1">
                <a:solidFill>
                  <a:schemeClr val="tx2"/>
                </a:solidFill>
              </a:rPr>
              <a:t>contexts</a:t>
            </a:r>
            <a:r>
              <a:rPr lang="sk-SK" altLang="sk-SK" sz="2100" dirty="0">
                <a:solidFill>
                  <a:schemeClr val="tx2"/>
                </a:solidFill>
              </a:rPr>
              <a:t> and </a:t>
            </a:r>
            <a:r>
              <a:rPr lang="sk-SK" altLang="sk-SK" sz="2100" dirty="0" err="1">
                <a:solidFill>
                  <a:schemeClr val="tx2"/>
                </a:solidFill>
              </a:rPr>
              <a:t>that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encourages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research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benefitial</a:t>
            </a:r>
            <a:r>
              <a:rPr lang="sk-SK" altLang="sk-SK" sz="2100" dirty="0">
                <a:solidFill>
                  <a:schemeClr val="tx2"/>
                </a:solidFill>
              </a:rPr>
              <a:t> </a:t>
            </a:r>
            <a:r>
              <a:rPr lang="sk-SK" altLang="sk-SK" sz="2100" dirty="0" err="1">
                <a:solidFill>
                  <a:schemeClr val="tx2"/>
                </a:solidFill>
              </a:rPr>
              <a:t>for</a:t>
            </a:r>
            <a:r>
              <a:rPr lang="sk-SK" altLang="sk-SK" sz="2100" dirty="0">
                <a:solidFill>
                  <a:schemeClr val="tx2"/>
                </a:solidFill>
              </a:rPr>
              <a:t> humanity 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</a:t>
            </a:r>
            <a:r>
              <a:rPr lang="en-GB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42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err="1" smtClean="0">
                <a:solidFill>
                  <a:schemeClr val="tx2"/>
                </a:solidFill>
              </a:rPr>
              <a:t>Internationalisation</a:t>
            </a:r>
            <a:r>
              <a:rPr lang="sk-SK" sz="4000" b="1" dirty="0" smtClean="0">
                <a:solidFill>
                  <a:schemeClr val="tx2"/>
                </a:solidFill>
              </a:rPr>
              <a:t> and mobility</a:t>
            </a:r>
            <a:endParaRPr lang="sk-SK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sk-SK" sz="2400" b="1" dirty="0">
                <a:solidFill>
                  <a:schemeClr val="tx2"/>
                </a:solidFill>
              </a:rPr>
              <a:t>Internationalisation in </a:t>
            </a:r>
            <a:r>
              <a:rPr lang="sk-SK" altLang="sk-SK" sz="2400" b="1" dirty="0" err="1" smtClean="0">
                <a:solidFill>
                  <a:schemeClr val="tx2"/>
                </a:solidFill>
              </a:rPr>
              <a:t>doctoral</a:t>
            </a:r>
            <a:r>
              <a:rPr lang="sk-SK" altLang="sk-SK" sz="2400" b="1" dirty="0" smtClean="0">
                <a:solidFill>
                  <a:schemeClr val="tx2"/>
                </a:solidFill>
              </a:rPr>
              <a:t> </a:t>
            </a:r>
            <a:r>
              <a:rPr lang="sk-SK" altLang="sk-SK" sz="2400" b="1" dirty="0" err="1" smtClean="0">
                <a:solidFill>
                  <a:schemeClr val="tx2"/>
                </a:solidFill>
              </a:rPr>
              <a:t>education</a:t>
            </a:r>
            <a:r>
              <a:rPr lang="nl-BE" altLang="sk-SK" sz="2400" b="1" dirty="0" smtClean="0">
                <a:solidFill>
                  <a:schemeClr val="tx2"/>
                </a:solidFill>
              </a:rPr>
              <a:t> </a:t>
            </a:r>
            <a:r>
              <a:rPr lang="nl-BE" altLang="sk-SK" sz="2400" dirty="0">
                <a:solidFill>
                  <a:schemeClr val="tx2"/>
                </a:solidFill>
              </a:rPr>
              <a:t>means diverse approaches: </a:t>
            </a:r>
          </a:p>
          <a:p>
            <a:pPr lvl="1">
              <a:buFontTx/>
              <a:buChar char="-"/>
            </a:pPr>
            <a:r>
              <a:rPr lang="nl-BE" altLang="sk-SK" sz="2400" dirty="0" smtClean="0">
                <a:solidFill>
                  <a:schemeClr val="tx2"/>
                </a:solidFill>
              </a:rPr>
              <a:t>Internationalisation </a:t>
            </a:r>
            <a:r>
              <a:rPr lang="nl-BE" altLang="sk-SK" sz="2400" dirty="0">
                <a:solidFill>
                  <a:schemeClr val="tx2"/>
                </a:solidFill>
              </a:rPr>
              <a:t>at home (recruitment of internat</a:t>
            </a:r>
            <a:r>
              <a:rPr lang="sk-SK" altLang="sk-SK" sz="2400" dirty="0">
                <a:solidFill>
                  <a:schemeClr val="tx2"/>
                </a:solidFill>
              </a:rPr>
              <a:t>.</a:t>
            </a:r>
            <a:r>
              <a:rPr lang="nl-BE" altLang="sk-SK" sz="2400" dirty="0">
                <a:solidFill>
                  <a:schemeClr val="tx2"/>
                </a:solidFill>
              </a:rPr>
              <a:t> students and staff; organising internat</a:t>
            </a:r>
            <a:r>
              <a:rPr lang="sk-SK" altLang="sk-SK" sz="2400" dirty="0">
                <a:solidFill>
                  <a:schemeClr val="tx2"/>
                </a:solidFill>
              </a:rPr>
              <a:t>.</a:t>
            </a:r>
            <a:r>
              <a:rPr lang="nl-BE" altLang="sk-SK" sz="2400" dirty="0">
                <a:solidFill>
                  <a:schemeClr val="tx2"/>
                </a:solidFill>
              </a:rPr>
              <a:t> events</a:t>
            </a:r>
            <a:r>
              <a:rPr lang="sk-SK" altLang="sk-SK" sz="2400" dirty="0">
                <a:solidFill>
                  <a:schemeClr val="tx2"/>
                </a:solidFill>
              </a:rPr>
              <a:t>;</a:t>
            </a:r>
            <a:r>
              <a:rPr lang="nl-BE" altLang="sk-SK" sz="2400" dirty="0">
                <a:solidFill>
                  <a:schemeClr val="tx2"/>
                </a:solidFill>
              </a:rPr>
              <a:t> involving doctoral candidates in internat</a:t>
            </a:r>
            <a:r>
              <a:rPr lang="sk-SK" altLang="sk-SK" sz="2400" dirty="0">
                <a:solidFill>
                  <a:schemeClr val="tx2"/>
                </a:solidFill>
              </a:rPr>
              <a:t>.</a:t>
            </a:r>
            <a:r>
              <a:rPr lang="nl-BE" altLang="sk-SK" sz="2400" dirty="0">
                <a:solidFill>
                  <a:schemeClr val="tx2"/>
                </a:solidFill>
              </a:rPr>
              <a:t> projects; inviting guest lecturers from abroad; networking, </a:t>
            </a:r>
            <a:r>
              <a:rPr lang="sk-SK" altLang="sk-SK" sz="2400" dirty="0">
                <a:solidFill>
                  <a:schemeClr val="tx2"/>
                </a:solidFill>
              </a:rPr>
              <a:t>online </a:t>
            </a:r>
            <a:r>
              <a:rPr lang="sk-SK" altLang="sk-SK" sz="2400" dirty="0" err="1">
                <a:solidFill>
                  <a:schemeClr val="tx2"/>
                </a:solidFill>
              </a:rPr>
              <a:t>courses</a:t>
            </a:r>
            <a:r>
              <a:rPr lang="sk-SK" altLang="sk-SK" sz="2400" dirty="0">
                <a:solidFill>
                  <a:schemeClr val="tx2"/>
                </a:solidFill>
              </a:rPr>
              <a:t> </a:t>
            </a:r>
            <a:r>
              <a:rPr lang="sk-SK" altLang="sk-SK" sz="2400" dirty="0" err="1" smtClean="0">
                <a:solidFill>
                  <a:schemeClr val="tx2"/>
                </a:solidFill>
              </a:rPr>
              <a:t>including</a:t>
            </a:r>
            <a:r>
              <a:rPr lang="sk-SK" altLang="sk-SK" sz="2400" dirty="0" smtClean="0">
                <a:solidFill>
                  <a:schemeClr val="tx2"/>
                </a:solidFill>
              </a:rPr>
              <a:t> </a:t>
            </a:r>
            <a:r>
              <a:rPr lang="sk-SK" altLang="sk-SK" sz="2400" dirty="0">
                <a:solidFill>
                  <a:schemeClr val="tx2"/>
                </a:solidFill>
              </a:rPr>
              <a:t>MOOCS, </a:t>
            </a:r>
            <a:r>
              <a:rPr lang="nl-BE" altLang="sk-SK" sz="2400" dirty="0">
                <a:solidFill>
                  <a:schemeClr val="tx2"/>
                </a:solidFill>
              </a:rPr>
              <a:t>etc</a:t>
            </a:r>
            <a:r>
              <a:rPr lang="nl-BE" altLang="sk-SK" sz="2400" dirty="0" smtClean="0">
                <a:solidFill>
                  <a:schemeClr val="tx2"/>
                </a:solidFill>
              </a:rPr>
              <a:t>.)</a:t>
            </a:r>
            <a:endParaRPr lang="sk-SK" altLang="sk-SK" sz="2400" dirty="0" smtClean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nl-BE" altLang="sk-SK" sz="2400" dirty="0" smtClean="0">
                <a:solidFill>
                  <a:schemeClr val="tx2"/>
                </a:solidFill>
              </a:rPr>
              <a:t>Internationalisation </a:t>
            </a:r>
            <a:r>
              <a:rPr lang="nl-BE" altLang="sk-SK" sz="2400" dirty="0">
                <a:solidFill>
                  <a:schemeClr val="tx2"/>
                </a:solidFill>
              </a:rPr>
              <a:t>abroad (</a:t>
            </a:r>
            <a:r>
              <a:rPr lang="nl-BE" altLang="sk-SK" sz="2400" dirty="0" smtClean="0">
                <a:solidFill>
                  <a:schemeClr val="tx2"/>
                </a:solidFill>
              </a:rPr>
              <a:t>internat</a:t>
            </a:r>
            <a:r>
              <a:rPr lang="sk-SK" altLang="sk-SK" sz="2400" dirty="0" err="1" smtClean="0">
                <a:solidFill>
                  <a:schemeClr val="tx2"/>
                </a:solidFill>
              </a:rPr>
              <a:t>ional</a:t>
            </a:r>
            <a:r>
              <a:rPr lang="nl-BE" altLang="sk-SK" sz="2400" dirty="0" smtClean="0">
                <a:solidFill>
                  <a:schemeClr val="tx2"/>
                </a:solidFill>
              </a:rPr>
              <a:t> </a:t>
            </a:r>
            <a:r>
              <a:rPr lang="sk-SK" altLang="sk-SK" sz="2400" dirty="0" err="1" smtClean="0">
                <a:solidFill>
                  <a:schemeClr val="tx2"/>
                </a:solidFill>
              </a:rPr>
              <a:t>research</a:t>
            </a:r>
            <a:r>
              <a:rPr lang="sk-SK" altLang="sk-SK" sz="2400" dirty="0" smtClean="0">
                <a:solidFill>
                  <a:schemeClr val="tx2"/>
                </a:solidFill>
              </a:rPr>
              <a:t> </a:t>
            </a:r>
            <a:r>
              <a:rPr lang="nl-BE" altLang="sk-SK" sz="2400" dirty="0" smtClean="0">
                <a:solidFill>
                  <a:schemeClr val="tx2"/>
                </a:solidFill>
              </a:rPr>
              <a:t>exhanges</a:t>
            </a:r>
            <a:r>
              <a:rPr lang="nl-BE" altLang="sk-SK" sz="2400" dirty="0">
                <a:solidFill>
                  <a:schemeClr val="tx2"/>
                </a:solidFill>
              </a:rPr>
              <a:t>, study periods abroad, </a:t>
            </a:r>
            <a:r>
              <a:rPr lang="nl-BE" altLang="sk-SK" sz="2400" b="1" dirty="0">
                <a:solidFill>
                  <a:schemeClr val="tx2"/>
                </a:solidFill>
              </a:rPr>
              <a:t>collaborative and joint prog</a:t>
            </a:r>
            <a:r>
              <a:rPr lang="sk-SK" altLang="sk-SK" sz="2400" b="1" dirty="0" err="1" smtClean="0">
                <a:solidFill>
                  <a:schemeClr val="tx2"/>
                </a:solidFill>
              </a:rPr>
              <a:t>rammes</a:t>
            </a:r>
            <a:r>
              <a:rPr lang="sk-SK" altLang="sk-SK" sz="2400" dirty="0" smtClean="0">
                <a:solidFill>
                  <a:schemeClr val="tx2"/>
                </a:solidFill>
              </a:rPr>
              <a:t>)</a:t>
            </a:r>
            <a:r>
              <a:rPr lang="nl-BE" altLang="sk-SK" sz="2400" dirty="0" smtClean="0">
                <a:solidFill>
                  <a:schemeClr val="tx2"/>
                </a:solidFill>
              </a:rPr>
              <a:t> </a:t>
            </a:r>
            <a:endParaRPr lang="en-US" altLang="sk-SK" sz="2400" dirty="0">
              <a:solidFill>
                <a:schemeClr val="tx2"/>
              </a:solidFill>
            </a:endParaRP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</a:t>
            </a:r>
            <a:r>
              <a:rPr lang="en-GB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36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rgbClr val="002060"/>
                </a:solidFill>
              </a:rPr>
              <a:t>Collaborative</a:t>
            </a:r>
            <a:r>
              <a:rPr lang="sk-SK" sz="3600" b="1" dirty="0" smtClean="0">
                <a:solidFill>
                  <a:srgbClr val="002060"/>
                </a:solidFill>
              </a:rPr>
              <a:t> </a:t>
            </a:r>
            <a:r>
              <a:rPr lang="sk-SK" sz="3600" b="1" dirty="0" err="1">
                <a:solidFill>
                  <a:srgbClr val="002060"/>
                </a:solidFill>
              </a:rPr>
              <a:t>D</a:t>
            </a:r>
            <a:r>
              <a:rPr lang="sk-SK" sz="3600" b="1" dirty="0" err="1" smtClean="0">
                <a:solidFill>
                  <a:srgbClr val="002060"/>
                </a:solidFill>
              </a:rPr>
              <a:t>octoral</a:t>
            </a:r>
            <a:r>
              <a:rPr lang="sk-SK" sz="3600" b="1" dirty="0" smtClean="0">
                <a:solidFill>
                  <a:srgbClr val="002060"/>
                </a:solidFill>
              </a:rPr>
              <a:t> </a:t>
            </a:r>
            <a:r>
              <a:rPr lang="sk-SK" sz="3600" b="1" dirty="0" err="1" smtClean="0">
                <a:solidFill>
                  <a:srgbClr val="002060"/>
                </a:solidFill>
              </a:rPr>
              <a:t>Programmes</a:t>
            </a: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>
                <a:solidFill>
                  <a:schemeClr val="tx2"/>
                </a:solidFill>
              </a:rPr>
              <a:t>Objective</a:t>
            </a:r>
            <a:r>
              <a:rPr lang="sk-SK" dirty="0" smtClean="0">
                <a:solidFill>
                  <a:schemeClr val="tx2"/>
                </a:solidFill>
              </a:rPr>
              <a:t>: </a:t>
            </a:r>
            <a:r>
              <a:rPr lang="sk-SK" dirty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o </a:t>
            </a:r>
            <a:r>
              <a:rPr lang="en-US" dirty="0">
                <a:solidFill>
                  <a:schemeClr val="tx2"/>
                </a:solidFill>
              </a:rPr>
              <a:t>promote international, </a:t>
            </a:r>
            <a:r>
              <a:rPr lang="en-US" dirty="0" err="1">
                <a:solidFill>
                  <a:schemeClr val="tx2"/>
                </a:solidFill>
              </a:rPr>
              <a:t>intersectoral</a:t>
            </a:r>
            <a:r>
              <a:rPr lang="en-US" dirty="0">
                <a:solidFill>
                  <a:schemeClr val="tx2"/>
                </a:solidFill>
              </a:rPr>
              <a:t> and multi/inter-disciplinary collaboration in </a:t>
            </a:r>
            <a:r>
              <a:rPr lang="en-US" dirty="0" smtClean="0">
                <a:solidFill>
                  <a:schemeClr val="tx2"/>
                </a:solidFill>
              </a:rPr>
              <a:t>doctoral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education</a:t>
            </a:r>
            <a:r>
              <a:rPr lang="en-US" dirty="0" smtClean="0">
                <a:solidFill>
                  <a:schemeClr val="tx2"/>
                </a:solidFill>
              </a:rPr>
              <a:t> through </a:t>
            </a:r>
            <a:r>
              <a:rPr lang="en-US" dirty="0">
                <a:solidFill>
                  <a:schemeClr val="tx2"/>
                </a:solidFill>
              </a:rPr>
              <a:t>the creation of joint doctoral </a:t>
            </a:r>
            <a:r>
              <a:rPr lang="en-US" dirty="0" err="1">
                <a:solidFill>
                  <a:schemeClr val="tx2"/>
                </a:solidFill>
              </a:rPr>
              <a:t>programmes</a:t>
            </a:r>
            <a:r>
              <a:rPr lang="en-US" dirty="0">
                <a:solidFill>
                  <a:schemeClr val="tx2"/>
                </a:solidFill>
              </a:rPr>
              <a:t>, leading to the delivery of joint, double or multiple doctoral degrees </a:t>
            </a:r>
            <a:endParaRPr lang="sk-SK" dirty="0" smtClean="0">
              <a:solidFill>
                <a:schemeClr val="tx2"/>
              </a:solidFill>
            </a:endParaRPr>
          </a:p>
          <a:p>
            <a:endParaRPr lang="sk-SK" dirty="0" smtClean="0">
              <a:solidFill>
                <a:schemeClr val="tx2"/>
              </a:solidFill>
            </a:endParaRPr>
          </a:p>
          <a:p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sk-SK" dirty="0" smtClean="0"/>
              <a:t>Banská Bystrica, 2019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0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err="1" smtClean="0">
                <a:solidFill>
                  <a:schemeClr val="tx2"/>
                </a:solidFill>
              </a:rPr>
              <a:t>Types</a:t>
            </a:r>
            <a:r>
              <a:rPr lang="sk-SK" sz="3600" b="1" dirty="0" smtClean="0">
                <a:solidFill>
                  <a:schemeClr val="tx2"/>
                </a:solidFill>
              </a:rPr>
              <a:t> of </a:t>
            </a:r>
            <a:r>
              <a:rPr lang="sk-SK" sz="3600" b="1" dirty="0" err="1" smtClean="0">
                <a:solidFill>
                  <a:schemeClr val="tx2"/>
                </a:solidFill>
              </a:rPr>
              <a:t>collaborative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doctoral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programmes</a:t>
            </a:r>
            <a:endParaRPr lang="sk-SK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tx2"/>
                </a:solidFill>
              </a:rPr>
              <a:t>Intersectorial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programmes</a:t>
            </a:r>
            <a:r>
              <a:rPr lang="sk-SK" dirty="0" smtClean="0">
                <a:solidFill>
                  <a:schemeClr val="tx2"/>
                </a:solidFill>
              </a:rPr>
              <a:t>: </a:t>
            </a:r>
            <a:r>
              <a:rPr lang="sk-SK" dirty="0" err="1" smtClean="0">
                <a:solidFill>
                  <a:schemeClr val="tx2"/>
                </a:solidFill>
              </a:rPr>
              <a:t>university-industry</a:t>
            </a:r>
            <a:r>
              <a:rPr lang="sk-SK" dirty="0" smtClean="0">
                <a:solidFill>
                  <a:schemeClr val="tx2"/>
                </a:solidFill>
              </a:rPr>
              <a:t>/business </a:t>
            </a:r>
            <a:r>
              <a:rPr lang="sk-SK" dirty="0" err="1" smtClean="0">
                <a:solidFill>
                  <a:schemeClr val="tx2"/>
                </a:solidFill>
              </a:rPr>
              <a:t>collaboration</a:t>
            </a:r>
            <a:r>
              <a:rPr lang="sk-SK" dirty="0" smtClean="0">
                <a:solidFill>
                  <a:schemeClr val="tx2"/>
                </a:solidFill>
              </a:rPr>
              <a:t> in </a:t>
            </a:r>
            <a:r>
              <a:rPr lang="sk-SK" dirty="0" err="1" smtClean="0">
                <a:solidFill>
                  <a:schemeClr val="tx2"/>
                </a:solidFill>
              </a:rPr>
              <a:t>doctoral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training</a:t>
            </a:r>
            <a:r>
              <a:rPr lang="sk-SK" dirty="0" smtClean="0">
                <a:solidFill>
                  <a:schemeClr val="tx2"/>
                </a:solidFill>
              </a:rPr>
              <a:t> (</a:t>
            </a:r>
            <a:r>
              <a:rPr lang="sk-SK" dirty="0" err="1" smtClean="0">
                <a:solidFill>
                  <a:schemeClr val="tx2"/>
                </a:solidFill>
              </a:rPr>
              <a:t>industrial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doctoral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programmes</a:t>
            </a:r>
            <a:r>
              <a:rPr lang="sk-SK" dirty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leading</a:t>
            </a:r>
            <a:r>
              <a:rPr lang="sk-SK" dirty="0" smtClean="0">
                <a:solidFill>
                  <a:schemeClr val="tx2"/>
                </a:solidFill>
              </a:rPr>
              <a:t> to Industrial PhD.)</a:t>
            </a:r>
          </a:p>
          <a:p>
            <a:r>
              <a:rPr lang="sk-SK" dirty="0" smtClean="0">
                <a:solidFill>
                  <a:schemeClr val="tx2"/>
                </a:solidFill>
              </a:rPr>
              <a:t>International/ </a:t>
            </a:r>
            <a:r>
              <a:rPr lang="sk-SK" dirty="0" err="1" smtClean="0">
                <a:solidFill>
                  <a:schemeClr val="tx2"/>
                </a:solidFill>
              </a:rPr>
              <a:t>inter-university</a:t>
            </a:r>
            <a:r>
              <a:rPr lang="sk-SK" dirty="0" smtClean="0">
                <a:solidFill>
                  <a:schemeClr val="tx2"/>
                </a:solidFill>
              </a:rPr>
              <a:t>/ </a:t>
            </a:r>
            <a:r>
              <a:rPr lang="sk-SK" dirty="0" err="1" smtClean="0">
                <a:solidFill>
                  <a:schemeClr val="tx2"/>
                </a:solidFill>
              </a:rPr>
              <a:t>interdisciplinary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doctoral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programmes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leading</a:t>
            </a:r>
            <a:r>
              <a:rPr lang="sk-SK" dirty="0" smtClean="0">
                <a:solidFill>
                  <a:schemeClr val="tx2"/>
                </a:solidFill>
              </a:rPr>
              <a:t> to </a:t>
            </a:r>
            <a:r>
              <a:rPr lang="sk-SK" dirty="0" err="1" smtClean="0">
                <a:solidFill>
                  <a:schemeClr val="tx2"/>
                </a:solidFill>
              </a:rPr>
              <a:t>joint</a:t>
            </a:r>
            <a:r>
              <a:rPr lang="sk-SK" dirty="0" smtClean="0">
                <a:solidFill>
                  <a:schemeClr val="tx2"/>
                </a:solidFill>
              </a:rPr>
              <a:t>, </a:t>
            </a:r>
            <a:r>
              <a:rPr lang="sk-SK" dirty="0" err="1" smtClean="0">
                <a:solidFill>
                  <a:schemeClr val="tx2"/>
                </a:solidFill>
              </a:rPr>
              <a:t>double</a:t>
            </a:r>
            <a:r>
              <a:rPr lang="sk-SK" dirty="0" smtClean="0">
                <a:solidFill>
                  <a:schemeClr val="tx2"/>
                </a:solidFill>
              </a:rPr>
              <a:t> (or </a:t>
            </a:r>
            <a:r>
              <a:rPr lang="sk-SK" dirty="0" err="1" smtClean="0">
                <a:solidFill>
                  <a:schemeClr val="tx2"/>
                </a:solidFill>
              </a:rPr>
              <a:t>even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multiple</a:t>
            </a:r>
            <a:r>
              <a:rPr lang="sk-SK" dirty="0" smtClean="0">
                <a:solidFill>
                  <a:schemeClr val="tx2"/>
                </a:solidFill>
              </a:rPr>
              <a:t>) </a:t>
            </a:r>
            <a:r>
              <a:rPr lang="sk-SK" dirty="0" err="1" smtClean="0">
                <a:solidFill>
                  <a:schemeClr val="tx2"/>
                </a:solidFill>
              </a:rPr>
              <a:t>doctoral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degrees</a:t>
            </a:r>
            <a:r>
              <a:rPr lang="sk-SK" dirty="0" smtClean="0">
                <a:solidFill>
                  <a:schemeClr val="tx2"/>
                </a:solidFill>
              </a:rPr>
              <a:t> (MARDS </a:t>
            </a:r>
            <a:r>
              <a:rPr lang="sk-SK" dirty="0" err="1" smtClean="0">
                <a:solidFill>
                  <a:schemeClr val="tx2"/>
                </a:solidFill>
              </a:rPr>
              <a:t>objective</a:t>
            </a:r>
            <a:r>
              <a:rPr lang="sk-SK" dirty="0" smtClean="0">
                <a:solidFill>
                  <a:schemeClr val="tx2"/>
                </a:solidFill>
              </a:rPr>
              <a:t>)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157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err="1" smtClean="0">
                <a:solidFill>
                  <a:schemeClr val="tx2"/>
                </a:solidFill>
              </a:rPr>
              <a:t>Characteristics</a:t>
            </a:r>
            <a:r>
              <a:rPr lang="sk-SK" sz="3600" b="1" dirty="0" smtClean="0">
                <a:solidFill>
                  <a:schemeClr val="tx2"/>
                </a:solidFill>
              </a:rPr>
              <a:t> of </a:t>
            </a:r>
            <a:r>
              <a:rPr lang="sk-SK" sz="3600" b="1" dirty="0" err="1" smtClean="0">
                <a:solidFill>
                  <a:schemeClr val="tx2"/>
                </a:solidFill>
              </a:rPr>
              <a:t>joint</a:t>
            </a:r>
            <a:r>
              <a:rPr lang="sk-SK" sz="3600" b="1" dirty="0" smtClean="0">
                <a:solidFill>
                  <a:schemeClr val="tx2"/>
                </a:solidFill>
              </a:rPr>
              <a:t>/ </a:t>
            </a:r>
            <a:r>
              <a:rPr lang="sk-SK" sz="3600" b="1" dirty="0" err="1" smtClean="0">
                <a:solidFill>
                  <a:schemeClr val="tx2"/>
                </a:solidFill>
              </a:rPr>
              <a:t>double</a:t>
            </a:r>
            <a:r>
              <a:rPr lang="sk-SK" sz="3600" b="1" dirty="0" smtClean="0">
                <a:solidFill>
                  <a:schemeClr val="tx2"/>
                </a:solidFill>
              </a:rPr>
              <a:t>/ </a:t>
            </a:r>
            <a:r>
              <a:rPr lang="sk-SK" sz="3600" b="1" dirty="0" err="1" smtClean="0">
                <a:solidFill>
                  <a:schemeClr val="tx2"/>
                </a:solidFill>
              </a:rPr>
              <a:t>multiple</a:t>
            </a:r>
            <a:r>
              <a:rPr lang="sk-SK" sz="3600" b="1" dirty="0" smtClean="0">
                <a:solidFill>
                  <a:schemeClr val="tx2"/>
                </a:solidFill>
              </a:rPr>
              <a:t> </a:t>
            </a:r>
            <a:r>
              <a:rPr lang="sk-SK" sz="3600" b="1" dirty="0" err="1" smtClean="0">
                <a:solidFill>
                  <a:schemeClr val="tx2"/>
                </a:solidFill>
              </a:rPr>
              <a:t>degrees</a:t>
            </a:r>
            <a:endParaRPr lang="sk-SK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sk-SK" dirty="0"/>
          </a:p>
          <a:p>
            <a:r>
              <a:rPr lang="en-US" b="1" dirty="0">
                <a:solidFill>
                  <a:schemeClr val="tx2"/>
                </a:solidFill>
              </a:rPr>
              <a:t>Joint degree: </a:t>
            </a:r>
            <a:r>
              <a:rPr lang="en-US" dirty="0">
                <a:solidFill>
                  <a:schemeClr val="tx2"/>
                </a:solidFill>
              </a:rPr>
              <a:t>a single diploma issued by at least two </a:t>
            </a:r>
            <a:r>
              <a:rPr lang="sk-SK" dirty="0" err="1" smtClean="0">
                <a:solidFill>
                  <a:schemeClr val="tx2"/>
                </a:solidFill>
              </a:rPr>
              <a:t>universitie</a:t>
            </a:r>
            <a:r>
              <a:rPr lang="en-US" dirty="0" smtClean="0">
                <a:solidFill>
                  <a:schemeClr val="tx2"/>
                </a:solidFill>
              </a:rPr>
              <a:t>s </a:t>
            </a:r>
            <a:r>
              <a:rPr lang="sk-SK" dirty="0" smtClean="0">
                <a:solidFill>
                  <a:schemeClr val="tx2"/>
                </a:solidFill>
              </a:rPr>
              <a:t>(</a:t>
            </a:r>
            <a:r>
              <a:rPr lang="sk-SK" dirty="0" err="1" smtClean="0">
                <a:solidFill>
                  <a:schemeClr val="tx2"/>
                </a:solidFill>
              </a:rPr>
              <a:t>often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from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two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different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countries</a:t>
            </a:r>
            <a:r>
              <a:rPr lang="sk-SK" dirty="0" smtClean="0">
                <a:solidFill>
                  <a:schemeClr val="tx2"/>
                </a:solidFill>
              </a:rPr>
              <a:t>) </a:t>
            </a:r>
            <a:r>
              <a:rPr lang="en-US" dirty="0" smtClean="0">
                <a:solidFill>
                  <a:schemeClr val="tx2"/>
                </a:solidFill>
              </a:rPr>
              <a:t>offering a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  <a:r>
              <a:rPr lang="sk-SK" dirty="0" err="1" smtClean="0">
                <a:solidFill>
                  <a:schemeClr val="tx2"/>
                </a:solidFill>
              </a:rPr>
              <a:t>joint</a:t>
            </a:r>
            <a:r>
              <a:rPr lang="sk-SK" dirty="0" smtClean="0">
                <a:solidFill>
                  <a:schemeClr val="tx2"/>
                </a:solidFill>
              </a:rPr>
              <a:t>/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integrated </a:t>
            </a:r>
            <a:r>
              <a:rPr lang="en-US" dirty="0" err="1">
                <a:solidFill>
                  <a:schemeClr val="tx2"/>
                </a:solidFill>
              </a:rPr>
              <a:t>programme</a:t>
            </a:r>
            <a:r>
              <a:rPr lang="en-US" dirty="0">
                <a:solidFill>
                  <a:schemeClr val="tx2"/>
                </a:solidFill>
              </a:rPr>
              <a:t> and </a:t>
            </a:r>
            <a:r>
              <a:rPr lang="en-US" dirty="0" err="1">
                <a:solidFill>
                  <a:schemeClr val="tx2"/>
                </a:solidFill>
              </a:rPr>
              <a:t>recognised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officially</a:t>
            </a:r>
            <a:r>
              <a:rPr lang="sk-SK" dirty="0" smtClean="0">
                <a:solidFill>
                  <a:schemeClr val="tx2"/>
                </a:solidFill>
              </a:rPr>
              <a:t>/ </a:t>
            </a:r>
            <a:r>
              <a:rPr lang="sk-SK" dirty="0" err="1" smtClean="0">
                <a:solidFill>
                  <a:schemeClr val="tx2"/>
                </a:solidFill>
              </a:rPr>
              <a:t>legally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in the countries where the degree-awarding institutions are located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Double </a:t>
            </a:r>
            <a:r>
              <a:rPr lang="en-US" b="1" dirty="0">
                <a:solidFill>
                  <a:schemeClr val="tx2"/>
                </a:solidFill>
              </a:rPr>
              <a:t>or multiple degree</a:t>
            </a:r>
            <a:r>
              <a:rPr lang="en-US" dirty="0">
                <a:solidFill>
                  <a:schemeClr val="tx2"/>
                </a:solidFill>
              </a:rPr>
              <a:t>: two or more separate national diplomas issued by two or more higher education institutions and </a:t>
            </a:r>
            <a:r>
              <a:rPr lang="en-US" dirty="0" err="1">
                <a:solidFill>
                  <a:schemeClr val="tx2"/>
                </a:solidFill>
              </a:rPr>
              <a:t>recognised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officially</a:t>
            </a:r>
            <a:r>
              <a:rPr lang="sk-SK" dirty="0" smtClean="0">
                <a:solidFill>
                  <a:schemeClr val="tx2"/>
                </a:solidFill>
              </a:rPr>
              <a:t>/ </a:t>
            </a:r>
            <a:r>
              <a:rPr lang="sk-SK" dirty="0" err="1" smtClean="0">
                <a:solidFill>
                  <a:schemeClr val="tx2"/>
                </a:solidFill>
              </a:rPr>
              <a:t>legally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in the countries where the degree-awarding institutions are located 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04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PPT Template</Template>
  <TotalTime>192</TotalTime>
  <Words>800</Words>
  <Application>Microsoft Office PowerPoint</Application>
  <PresentationFormat>Prezentácia na obrazovke (4:3)</PresentationFormat>
  <Paragraphs>75</Paragraphs>
  <Slides>12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Motív balíka Office</vt:lpstr>
      <vt:lpstr>Doctoral Education in Europe: An Introduction </vt:lpstr>
      <vt:lpstr>Structure</vt:lpstr>
      <vt:lpstr>Doctoral Education:  European/ global contexts</vt:lpstr>
      <vt:lpstr>Key (selected) trends (1)</vt:lpstr>
      <vt:lpstr>Key (selected) trends (2)</vt:lpstr>
      <vt:lpstr>Internationalisation and mobility</vt:lpstr>
      <vt:lpstr>Collaborative Doctoral Programmes</vt:lpstr>
      <vt:lpstr>Types of collaborative doctoral programmes</vt:lpstr>
      <vt:lpstr>Characteristics of joint/ double/ multiple degrees</vt:lpstr>
      <vt:lpstr>Why international joint programmes?</vt:lpstr>
      <vt:lpstr>Important to know </vt:lpstr>
      <vt:lpstr>Thank you very much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MARDS</dc:title>
  <dc:creator>Bitusikova</dc:creator>
  <cp:lastModifiedBy>bitusikova2</cp:lastModifiedBy>
  <cp:revision>27</cp:revision>
  <dcterms:created xsi:type="dcterms:W3CDTF">2019-09-25T18:39:43Z</dcterms:created>
  <dcterms:modified xsi:type="dcterms:W3CDTF">2019-10-02T20:36:18Z</dcterms:modified>
</cp:coreProperties>
</file>