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6" r:id="rId3"/>
    <p:sldId id="327" r:id="rId4"/>
    <p:sldId id="328" r:id="rId5"/>
    <p:sldId id="329" r:id="rId6"/>
    <p:sldId id="335" r:id="rId7"/>
    <p:sldId id="336" r:id="rId8"/>
    <p:sldId id="337" r:id="rId9"/>
    <p:sldId id="338" r:id="rId10"/>
    <p:sldId id="339" r:id="rId11"/>
    <p:sldId id="34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89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19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18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6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879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940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781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05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06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9034-12FB-4A4C-B885-362305F2F51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672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03/11/2022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03/11/2022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03/11/2022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Kick-off Meeting, Montenegro, February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Kick-off Meeting, Montenegro, February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ja.um.si/studijski-programi/Strani/default.aspx?jezik=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880320"/>
          </a:xfrm>
        </p:spPr>
        <p:txBody>
          <a:bodyPr>
            <a:normAutofit/>
          </a:bodyPr>
          <a:lstStyle/>
          <a:p>
            <a:r>
              <a:rPr lang="sl-SI" sz="3600" b="1" dirty="0">
                <a:solidFill>
                  <a:srgbClr val="002060"/>
                </a:solidFill>
              </a:rPr>
              <a:t>MARDS Erasmus+</a:t>
            </a:r>
            <a:br>
              <a:rPr lang="sl-SI" sz="3600" b="1" dirty="0">
                <a:solidFill>
                  <a:srgbClr val="002060"/>
                </a:solidFill>
              </a:rPr>
            </a:br>
            <a:r>
              <a:rPr lang="sl-SI" sz="3600" b="1" dirty="0">
                <a:solidFill>
                  <a:srgbClr val="002060"/>
                </a:solidFill>
              </a:rPr>
              <a:t>Quality Control</a:t>
            </a:r>
            <a:r>
              <a:rPr lang="en-US" sz="3600" b="1" dirty="0">
                <a:solidFill>
                  <a:srgbClr val="002060"/>
                </a:solidFill>
              </a:rPr>
              <a:t> Workgroup</a:t>
            </a:r>
            <a:endParaRPr lang="en-GB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sz="2800" dirty="0" err="1">
                <a:solidFill>
                  <a:srgbClr val="002060"/>
                </a:solidFill>
              </a:rPr>
              <a:t>Matjaž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Debevc</a:t>
            </a:r>
            <a:r>
              <a:rPr lang="en-US" sz="2800" dirty="0">
                <a:solidFill>
                  <a:srgbClr val="002060"/>
                </a:solidFill>
              </a:rPr>
              <a:t> , University of Maribor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sl-SI" sz="2800" dirty="0">
                <a:solidFill>
                  <a:srgbClr val="002060"/>
                </a:solidFill>
              </a:rPr>
              <a:t>Andrej Škraba</a:t>
            </a:r>
            <a:r>
              <a:rPr lang="en-US" sz="2800" dirty="0">
                <a:solidFill>
                  <a:srgbClr val="002060"/>
                </a:solidFill>
              </a:rPr>
              <a:t>, University of Maribor</a:t>
            </a:r>
          </a:p>
          <a:p>
            <a:r>
              <a:rPr lang="sl-SI" sz="2800" dirty="0">
                <a:solidFill>
                  <a:srgbClr val="002060"/>
                </a:solidFill>
              </a:rPr>
              <a:t>Jernej Turk</a:t>
            </a:r>
            <a:r>
              <a:rPr lang="en-US" sz="2800" dirty="0">
                <a:solidFill>
                  <a:srgbClr val="002060"/>
                </a:solidFill>
              </a:rPr>
              <a:t> , University of Maribor</a:t>
            </a:r>
          </a:p>
          <a:p>
            <a:r>
              <a:rPr lang="sl-SI" sz="2800" dirty="0">
                <a:solidFill>
                  <a:srgbClr val="002060"/>
                </a:solidFill>
              </a:rPr>
              <a:t>Christian Kolowrat, University of Vienna</a:t>
            </a:r>
          </a:p>
          <a:p>
            <a:r>
              <a:rPr lang="sl-SI" sz="2800" dirty="0">
                <a:solidFill>
                  <a:srgbClr val="002060"/>
                </a:solidFill>
              </a:rPr>
              <a:t>Michael Wimmer, University of Vienna</a:t>
            </a:r>
          </a:p>
          <a:p>
            <a:r>
              <a:rPr lang="sl-SI" sz="2800" dirty="0">
                <a:solidFill>
                  <a:srgbClr val="002060"/>
                </a:solidFill>
              </a:rPr>
              <a:t>Kamila Borsekova, University of Banska Bistrica</a:t>
            </a:r>
          </a:p>
          <a:p>
            <a:r>
              <a:rPr lang="sl-SI" sz="2800" dirty="0">
                <a:solidFill>
                  <a:srgbClr val="002060"/>
                </a:solidFill>
              </a:rPr>
              <a:t>Vesna Čavić, University of Zagreb</a:t>
            </a:r>
          </a:p>
          <a:p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941168"/>
            <a:ext cx="671381" cy="6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 (cont.)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Analysis of the needs of institutions and industries should be conducted and included in further improvement of the programme. All stakeholders should be included at the identification phase.</a:t>
            </a:r>
          </a:p>
          <a:p>
            <a:endParaRPr lang="sl-SI" sz="280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6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 (cont.)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Special attention should be made by the University to the following Salzburg principle of doctoral studies: »Embedding in institutional strategies and policies: universities as institutions need to assume responsibility for ensuring that the doctoral </a:t>
            </a:r>
            <a:r>
              <a:rPr lang="en-US" sz="2800" dirty="0" err="1">
                <a:solidFill>
                  <a:srgbClr val="002060"/>
                </a:solidFill>
              </a:rPr>
              <a:t>programmes</a:t>
            </a:r>
            <a:r>
              <a:rPr lang="en-US" sz="2800" dirty="0">
                <a:solidFill>
                  <a:srgbClr val="002060"/>
                </a:solidFill>
              </a:rPr>
              <a:t> and research training they offer are designed to meet new challenges and include appropriate professional career development opportunities.«</a:t>
            </a:r>
            <a:endParaRPr lang="sl-SI" sz="2800" dirty="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67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sz="4000" b="1" dirty="0" err="1">
                <a:solidFill>
                  <a:srgbClr val="002060"/>
                </a:solidFill>
              </a:rPr>
              <a:t>Student</a:t>
            </a:r>
            <a:r>
              <a:rPr lang="sl-SI" sz="4000" b="1" dirty="0">
                <a:solidFill>
                  <a:srgbClr val="002060"/>
                </a:solidFill>
              </a:rPr>
              <a:t> </a:t>
            </a:r>
            <a:r>
              <a:rPr lang="sl-SI" sz="4000" b="1" dirty="0" err="1">
                <a:solidFill>
                  <a:srgbClr val="002060"/>
                </a:solidFill>
              </a:rPr>
              <a:t>exchange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Academic Year 2021/2022 - a</a:t>
            </a:r>
            <a:r>
              <a:rPr lang="sl-SI" sz="2800" dirty="0">
                <a:solidFill>
                  <a:srgbClr val="002060"/>
                </a:solidFill>
              </a:rPr>
              <a:t>t the University of Maribor </a:t>
            </a:r>
            <a:r>
              <a:rPr lang="en-US" sz="2800" dirty="0">
                <a:solidFill>
                  <a:srgbClr val="002060"/>
                </a:solidFill>
              </a:rPr>
              <a:t>twelve</a:t>
            </a:r>
            <a:r>
              <a:rPr lang="sl-SI" sz="2800" dirty="0">
                <a:solidFill>
                  <a:srgbClr val="002060"/>
                </a:solidFill>
              </a:rPr>
              <a:t> (</a:t>
            </a:r>
            <a:r>
              <a:rPr lang="en-US" sz="2800" dirty="0">
                <a:solidFill>
                  <a:srgbClr val="002060"/>
                </a:solidFill>
              </a:rPr>
              <a:t>12</a:t>
            </a:r>
            <a:r>
              <a:rPr lang="sl-SI" sz="2800" dirty="0">
                <a:solidFill>
                  <a:srgbClr val="002060"/>
                </a:solidFill>
              </a:rPr>
              <a:t>) exchanges have been </a:t>
            </a:r>
            <a:r>
              <a:rPr lang="en-US" sz="2800" dirty="0">
                <a:solidFill>
                  <a:srgbClr val="002060"/>
                </a:solidFill>
              </a:rPr>
              <a:t>conducted</a:t>
            </a:r>
          </a:p>
          <a:p>
            <a:r>
              <a:rPr lang="en-US" sz="2800" dirty="0">
                <a:solidFill>
                  <a:srgbClr val="002060"/>
                </a:solidFill>
              </a:rPr>
              <a:t>7 in Maribor, 4 in Kranj, 1 in </a:t>
            </a:r>
            <a:r>
              <a:rPr lang="en-US" sz="2800" dirty="0" err="1">
                <a:solidFill>
                  <a:srgbClr val="002060"/>
                </a:solidFill>
              </a:rPr>
              <a:t>Krško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sl-SI" sz="2800" dirty="0">
                <a:solidFill>
                  <a:srgbClr val="002060"/>
                </a:solidFill>
              </a:rPr>
              <a:t>At UM two subjects are currently bee</a:t>
            </a:r>
            <a:r>
              <a:rPr lang="en-US" sz="2800" dirty="0" err="1">
                <a:solidFill>
                  <a:srgbClr val="002060"/>
                </a:solidFill>
              </a:rPr>
              <a:t>ing</a:t>
            </a:r>
            <a:r>
              <a:rPr lang="sl-SI" sz="2800" dirty="0">
                <a:solidFill>
                  <a:srgbClr val="002060"/>
                </a:solidFill>
              </a:rPr>
              <a:t> conducted</a:t>
            </a:r>
          </a:p>
          <a:p>
            <a:r>
              <a:rPr lang="sl-SI" sz="2800" dirty="0">
                <a:solidFill>
                  <a:srgbClr val="002060"/>
                </a:solidFill>
                <a:hlinkClick r:id="rId3"/>
              </a:rPr>
              <a:t>https://moja.um.si/studijski-programi/Strani/default.aspx?jezik=A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</a:p>
          <a:p>
            <a:r>
              <a:rPr lang="sl-SI" sz="2800" dirty="0" err="1">
                <a:solidFill>
                  <a:srgbClr val="002060"/>
                </a:solidFill>
              </a:rPr>
              <a:t>Search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sl-SI" sz="2800" dirty="0" err="1">
                <a:solidFill>
                  <a:srgbClr val="002060"/>
                </a:solidFill>
              </a:rPr>
              <a:t>for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sl-SI" sz="2800" dirty="0" err="1">
                <a:solidFill>
                  <a:srgbClr val="002060"/>
                </a:solidFill>
              </a:rPr>
              <a:t>the</a:t>
            </a:r>
            <a:r>
              <a:rPr lang="sl-SI" sz="2800" dirty="0">
                <a:solidFill>
                  <a:srgbClr val="002060"/>
                </a:solidFill>
              </a:rPr>
              <a:t> mentor </a:t>
            </a:r>
            <a:r>
              <a:rPr lang="sl-SI" sz="2800" dirty="0" err="1">
                <a:solidFill>
                  <a:srgbClr val="002060"/>
                </a:solidFill>
              </a:rPr>
              <a:t>for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sl-SI" sz="2800" dirty="0" err="1">
                <a:solidFill>
                  <a:srgbClr val="002060"/>
                </a:solidFill>
              </a:rPr>
              <a:t>exchange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sl-SI" sz="2800" dirty="0" err="1">
                <a:solidFill>
                  <a:srgbClr val="002060"/>
                </a:solidFill>
              </a:rPr>
              <a:t>Contacts</a:t>
            </a:r>
            <a:r>
              <a:rPr lang="sl-SI" sz="2800" dirty="0">
                <a:solidFill>
                  <a:srgbClr val="002060"/>
                </a:solidFill>
              </a:rPr>
              <a:t>: matjaz.debevc@um.si | andrej.skraba@um.si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5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r>
              <a:rPr lang="sl-SI" sz="3000" b="1" dirty="0">
                <a:solidFill>
                  <a:srgbClr val="002060"/>
                </a:solidFill>
              </a:rPr>
              <a:t>Student Suggestions and opinions</a:t>
            </a:r>
            <a:r>
              <a:rPr lang="en-US" sz="3000" b="1" dirty="0">
                <a:solidFill>
                  <a:srgbClr val="002060"/>
                </a:solidFill>
              </a:rPr>
              <a:t> – Important Feedback for the Future</a:t>
            </a:r>
            <a:endParaRPr lang="en-GB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The core component of doctoral training is the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advancement of knowledge through original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research.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sl-SI" sz="2800" dirty="0" err="1">
                <a:solidFill>
                  <a:srgbClr val="002060"/>
                </a:solidFill>
              </a:rPr>
              <a:t>Research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sl-SI" sz="2800" dirty="0" err="1">
                <a:solidFill>
                  <a:srgbClr val="002060"/>
                </a:solidFill>
              </a:rPr>
              <a:t>aspect</a:t>
            </a:r>
            <a:endParaRPr lang="sl-SI" sz="2800" dirty="0">
              <a:solidFill>
                <a:srgbClr val="002060"/>
              </a:solidFill>
            </a:endParaRPr>
          </a:p>
          <a:p>
            <a:pPr lvl="1"/>
            <a:r>
              <a:rPr lang="sl-SI" sz="2400" dirty="0" err="1">
                <a:solidFill>
                  <a:srgbClr val="002060"/>
                </a:solidFill>
              </a:rPr>
              <a:t>Connection</a:t>
            </a:r>
            <a:r>
              <a:rPr lang="sl-SI" sz="2400" dirty="0">
                <a:solidFill>
                  <a:srgbClr val="002060"/>
                </a:solidFill>
              </a:rPr>
              <a:t> to </a:t>
            </a:r>
            <a:r>
              <a:rPr lang="sl-SI" sz="2400" dirty="0" err="1">
                <a:solidFill>
                  <a:srgbClr val="002060"/>
                </a:solidFill>
              </a:rPr>
              <a:t>research</a:t>
            </a:r>
            <a:r>
              <a:rPr lang="sl-SI" sz="2400" dirty="0">
                <a:solidFill>
                  <a:srgbClr val="002060"/>
                </a:solidFill>
              </a:rPr>
              <a:t> </a:t>
            </a:r>
            <a:r>
              <a:rPr lang="sl-SI" sz="2400" dirty="0" err="1">
                <a:solidFill>
                  <a:srgbClr val="002060"/>
                </a:solidFill>
              </a:rPr>
              <a:t>groups</a:t>
            </a:r>
            <a:endParaRPr lang="sl-SI" sz="2400" dirty="0">
              <a:solidFill>
                <a:srgbClr val="002060"/>
              </a:solidFill>
            </a:endParaRPr>
          </a:p>
          <a:p>
            <a:pPr lvl="1"/>
            <a:r>
              <a:rPr lang="sl-SI" sz="2400" dirty="0" err="1">
                <a:solidFill>
                  <a:srgbClr val="002060"/>
                </a:solidFill>
              </a:rPr>
              <a:t>Research</a:t>
            </a:r>
            <a:r>
              <a:rPr lang="sl-SI" sz="2400" dirty="0">
                <a:solidFill>
                  <a:srgbClr val="002060"/>
                </a:solidFill>
              </a:rPr>
              <a:t> </a:t>
            </a:r>
            <a:r>
              <a:rPr lang="sl-SI" sz="2400" dirty="0" err="1">
                <a:solidFill>
                  <a:srgbClr val="002060"/>
                </a:solidFill>
              </a:rPr>
              <a:t>funding</a:t>
            </a:r>
            <a:endParaRPr lang="sl-SI" sz="2400" dirty="0">
              <a:solidFill>
                <a:srgbClr val="002060"/>
              </a:solidFill>
            </a:endParaRPr>
          </a:p>
          <a:p>
            <a:pPr lvl="1"/>
            <a:r>
              <a:rPr lang="sl-SI" sz="2400" dirty="0" err="1">
                <a:solidFill>
                  <a:srgbClr val="002060"/>
                </a:solidFill>
              </a:rPr>
              <a:t>Qualified</a:t>
            </a:r>
            <a:r>
              <a:rPr lang="sl-SI" sz="2400" dirty="0">
                <a:solidFill>
                  <a:srgbClr val="002060"/>
                </a:solidFill>
              </a:rPr>
              <a:t> </a:t>
            </a:r>
            <a:r>
              <a:rPr lang="sl-SI" sz="2400" dirty="0" err="1">
                <a:solidFill>
                  <a:srgbClr val="002060"/>
                </a:solidFill>
              </a:rPr>
              <a:t>PhD</a:t>
            </a:r>
            <a:r>
              <a:rPr lang="sl-SI" sz="2400" dirty="0">
                <a:solidFill>
                  <a:srgbClr val="002060"/>
                </a:solidFill>
              </a:rPr>
              <a:t> </a:t>
            </a:r>
            <a:r>
              <a:rPr lang="sl-SI" sz="2400" dirty="0" err="1">
                <a:solidFill>
                  <a:srgbClr val="002060"/>
                </a:solidFill>
              </a:rPr>
              <a:t>supervisors</a:t>
            </a:r>
            <a:endParaRPr lang="sl-SI" sz="2400" dirty="0">
              <a:solidFill>
                <a:srgbClr val="002060"/>
              </a:solidFill>
            </a:endParaRPr>
          </a:p>
          <a:p>
            <a:r>
              <a:rPr lang="sl-SI" dirty="0" err="1">
                <a:solidFill>
                  <a:srgbClr val="002060"/>
                </a:solidFill>
              </a:rPr>
              <a:t>Supervision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of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the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study</a:t>
            </a:r>
            <a:r>
              <a:rPr lang="sl-SI" dirty="0">
                <a:solidFill>
                  <a:srgbClr val="002060"/>
                </a:solidFill>
              </a:rPr>
              <a:t> – monitoring </a:t>
            </a:r>
            <a:r>
              <a:rPr lang="sl-SI" dirty="0" err="1">
                <a:solidFill>
                  <a:srgbClr val="002060"/>
                </a:solidFill>
              </a:rPr>
              <a:t>of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progress</a:t>
            </a:r>
            <a:endParaRPr lang="sl-SI" dirty="0">
              <a:solidFill>
                <a:srgbClr val="002060"/>
              </a:solidFill>
            </a:endParaRPr>
          </a:p>
          <a:p>
            <a:pPr lvl="1"/>
            <a:r>
              <a:rPr lang="sl-SI" dirty="0" err="1">
                <a:solidFill>
                  <a:srgbClr val="002060"/>
                </a:solidFill>
              </a:rPr>
              <a:t>Supervisors</a:t>
            </a:r>
            <a:r>
              <a:rPr lang="sl-SI" dirty="0">
                <a:solidFill>
                  <a:srgbClr val="002060"/>
                </a:solidFill>
              </a:rPr>
              <a:t> – </a:t>
            </a:r>
            <a:r>
              <a:rPr lang="sl-SI" dirty="0" err="1">
                <a:solidFill>
                  <a:srgbClr val="002060"/>
                </a:solidFill>
              </a:rPr>
              <a:t>active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researchers</a:t>
            </a:r>
            <a:endParaRPr lang="sl-SI" dirty="0">
              <a:solidFill>
                <a:srgbClr val="002060"/>
              </a:solidFill>
            </a:endParaRPr>
          </a:p>
          <a:p>
            <a:pPr lvl="1"/>
            <a:r>
              <a:rPr lang="sl-SI" dirty="0" err="1">
                <a:solidFill>
                  <a:srgbClr val="002060"/>
                </a:solidFill>
              </a:rPr>
              <a:t>Clear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obligations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of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candidates</a:t>
            </a:r>
            <a:endParaRPr lang="sl-SI" dirty="0">
              <a:solidFill>
                <a:srgbClr val="002060"/>
              </a:solidFill>
            </a:endParaRPr>
          </a:p>
          <a:p>
            <a:pPr lvl="1"/>
            <a:r>
              <a:rPr lang="sl-SI" dirty="0" err="1">
                <a:solidFill>
                  <a:srgbClr val="002060"/>
                </a:solidFill>
              </a:rPr>
              <a:t>Collective</a:t>
            </a:r>
            <a:r>
              <a:rPr lang="sl-SI" dirty="0">
                <a:solidFill>
                  <a:srgbClr val="002060"/>
                </a:solidFill>
              </a:rPr>
              <a:t> </a:t>
            </a:r>
            <a:r>
              <a:rPr lang="sl-SI" dirty="0" err="1">
                <a:solidFill>
                  <a:srgbClr val="002060"/>
                </a:solidFill>
              </a:rPr>
              <a:t>supervision</a:t>
            </a:r>
            <a:endParaRPr lang="sl-SI" dirty="0">
              <a:solidFill>
                <a:srgbClr val="002060"/>
              </a:solidFill>
            </a:endParaRPr>
          </a:p>
          <a:p>
            <a:pPr lvl="1"/>
            <a:endParaRPr lang="sl-SI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09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sz="4000" b="1" dirty="0" err="1">
                <a:solidFill>
                  <a:srgbClr val="002060"/>
                </a:solidFill>
              </a:rPr>
              <a:t>Student</a:t>
            </a:r>
            <a:r>
              <a:rPr lang="sl-SI" sz="4000" b="1" dirty="0">
                <a:solidFill>
                  <a:srgbClr val="002060"/>
                </a:solidFill>
              </a:rPr>
              <a:t> </a:t>
            </a:r>
            <a:r>
              <a:rPr lang="sl-SI" sz="4000" b="1" dirty="0" err="1">
                <a:solidFill>
                  <a:srgbClr val="002060"/>
                </a:solidFill>
              </a:rPr>
              <a:t>Suggestions</a:t>
            </a:r>
            <a:r>
              <a:rPr lang="sl-SI" sz="4000" b="1" dirty="0">
                <a:solidFill>
                  <a:srgbClr val="002060"/>
                </a:solidFill>
              </a:rPr>
              <a:t> </a:t>
            </a:r>
            <a:r>
              <a:rPr lang="sl-SI" sz="4000" b="1" dirty="0" err="1">
                <a:solidFill>
                  <a:srgbClr val="002060"/>
                </a:solidFill>
              </a:rPr>
              <a:t>and</a:t>
            </a:r>
            <a:r>
              <a:rPr lang="sl-SI" sz="4000" b="1" dirty="0">
                <a:solidFill>
                  <a:srgbClr val="002060"/>
                </a:solidFill>
              </a:rPr>
              <a:t> </a:t>
            </a:r>
            <a:r>
              <a:rPr lang="sl-SI" sz="4000" b="1" dirty="0" err="1">
                <a:solidFill>
                  <a:srgbClr val="002060"/>
                </a:solidFill>
              </a:rPr>
              <a:t>opinions</a:t>
            </a:r>
            <a:r>
              <a:rPr lang="sl-SI" sz="4000" b="1" dirty="0">
                <a:solidFill>
                  <a:srgbClr val="002060"/>
                </a:solidFill>
              </a:rPr>
              <a:t> (</a:t>
            </a:r>
            <a:r>
              <a:rPr lang="sl-SI" sz="4000" b="1" dirty="0" err="1">
                <a:solidFill>
                  <a:srgbClr val="002060"/>
                </a:solidFill>
              </a:rPr>
              <a:t>cont</a:t>
            </a:r>
            <a:r>
              <a:rPr lang="sl-SI" sz="4000" b="1" dirty="0">
                <a:solidFill>
                  <a:srgbClr val="002060"/>
                </a:solidFill>
              </a:rPr>
              <a:t>.)</a:t>
            </a: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 fontScale="77500" lnSpcReduction="20000"/>
          </a:bodyPr>
          <a:lstStyle/>
          <a:p>
            <a:r>
              <a:rPr lang="sl-SI" sz="2800" dirty="0">
                <a:solidFill>
                  <a:srgbClr val="002060"/>
                </a:solidFill>
              </a:rPr>
              <a:t>Open </a:t>
            </a:r>
            <a:r>
              <a:rPr lang="sl-SI" sz="2800" dirty="0" err="1">
                <a:solidFill>
                  <a:srgbClr val="002060"/>
                </a:solidFill>
              </a:rPr>
              <a:t>issues</a:t>
            </a:r>
            <a:r>
              <a:rPr lang="sl-SI" sz="2800" dirty="0">
                <a:solidFill>
                  <a:srgbClr val="002060"/>
                </a:solidFill>
              </a:rPr>
              <a:t> / </a:t>
            </a:r>
            <a:r>
              <a:rPr lang="sl-SI" sz="2800" dirty="0" err="1">
                <a:solidFill>
                  <a:srgbClr val="002060"/>
                </a:solidFill>
              </a:rPr>
              <a:t>improvements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sl-SI" sz="2800" dirty="0" err="1">
                <a:solidFill>
                  <a:srgbClr val="002060"/>
                </a:solidFill>
              </a:rPr>
              <a:t>Funding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sl-SI" sz="2800" dirty="0" err="1">
                <a:solidFill>
                  <a:srgbClr val="002060"/>
                </a:solidFill>
              </a:rPr>
              <a:t>Research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sl-SI" sz="2800" dirty="0" err="1">
                <a:solidFill>
                  <a:srgbClr val="002060"/>
                </a:solidFill>
              </a:rPr>
              <a:t>groups</a:t>
            </a:r>
            <a:r>
              <a:rPr lang="sl-SI" sz="2800" dirty="0">
                <a:solidFill>
                  <a:srgbClr val="002060"/>
                </a:solidFill>
              </a:rPr>
              <a:t> </a:t>
            </a:r>
            <a:r>
              <a:rPr lang="sl-SI" sz="2800" dirty="0" err="1">
                <a:solidFill>
                  <a:srgbClr val="002060"/>
                </a:solidFill>
              </a:rPr>
              <a:t>integration</a:t>
            </a:r>
            <a:endParaRPr lang="sl-SI" sz="2800" dirty="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  <a:p>
            <a:r>
              <a:rPr lang="sl-SI" dirty="0">
                <a:solidFill>
                  <a:srgbClr val="002060"/>
                </a:solidFill>
              </a:rPr>
              <a:t>QC </a:t>
            </a:r>
            <a:r>
              <a:rPr lang="en-US" dirty="0">
                <a:solidFill>
                  <a:srgbClr val="002060"/>
                </a:solidFill>
              </a:rPr>
              <a:t>Suggestion: UM International office should take over the students enrolment</a:t>
            </a:r>
          </a:p>
          <a:p>
            <a:r>
              <a:rPr lang="en-US" dirty="0">
                <a:solidFill>
                  <a:srgbClr val="002060"/>
                </a:solidFill>
              </a:rPr>
              <a:t>Repository should be made on the UM side in order to have centralized overview</a:t>
            </a:r>
          </a:p>
          <a:p>
            <a:r>
              <a:rPr lang="en-US" dirty="0">
                <a:solidFill>
                  <a:srgbClr val="002060"/>
                </a:solidFill>
              </a:rPr>
              <a:t>Feedback from </a:t>
            </a:r>
            <a:r>
              <a:rPr lang="en-US" dirty="0" err="1">
                <a:solidFill>
                  <a:srgbClr val="002060"/>
                </a:solidFill>
              </a:rPr>
              <a:t>students’s</a:t>
            </a:r>
            <a:r>
              <a:rPr lang="en-US" dirty="0">
                <a:solidFill>
                  <a:srgbClr val="002060"/>
                </a:solidFill>
              </a:rPr>
              <a:t> first year experience should be gathered and included in final QC report</a:t>
            </a:r>
          </a:p>
          <a:p>
            <a:pPr lvl="1"/>
            <a:endParaRPr lang="sl-SI" dirty="0">
              <a:solidFill>
                <a:srgbClr val="002060"/>
              </a:solidFill>
            </a:endParaRPr>
          </a:p>
          <a:p>
            <a:pPr lvl="1"/>
            <a:endParaRPr lang="sl-SI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29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Establishment of dedicated PhD </a:t>
            </a:r>
            <a:r>
              <a:rPr lang="en-US" sz="2800" dirty="0" err="1">
                <a:solidFill>
                  <a:srgbClr val="002060"/>
                </a:solidFill>
              </a:rPr>
              <a:t>programme</a:t>
            </a:r>
            <a:r>
              <a:rPr lang="en-US" sz="2800" dirty="0">
                <a:solidFill>
                  <a:srgbClr val="002060"/>
                </a:solidFill>
              </a:rPr>
              <a:t> student administration office</a:t>
            </a:r>
          </a:p>
          <a:p>
            <a:r>
              <a:rPr lang="en-US" sz="2800" dirty="0">
                <a:solidFill>
                  <a:srgbClr val="002060"/>
                </a:solidFill>
              </a:rPr>
              <a:t>Mentorships should be addressed early on, at the start of the studies.</a:t>
            </a:r>
          </a:p>
          <a:p>
            <a:r>
              <a:rPr lang="en-US" sz="2800" dirty="0">
                <a:solidFill>
                  <a:srgbClr val="002060"/>
                </a:solidFill>
              </a:rPr>
              <a:t>Provided elective subjects should be backed by eligible mentors.</a:t>
            </a:r>
          </a:p>
          <a:p>
            <a:r>
              <a:rPr lang="en-US" sz="2800" dirty="0">
                <a:solidFill>
                  <a:srgbClr val="002060"/>
                </a:solidFill>
              </a:rPr>
              <a:t>The set of the available elective subjects should be enlarged by other subjects.</a:t>
            </a:r>
            <a:endParaRPr lang="sl-SI" sz="2800" dirty="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62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 (cont.)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Centre for doctoral studies should examine the possibility to include PhD students into established research groups as researchers as well as teaching assistants.</a:t>
            </a:r>
          </a:p>
          <a:p>
            <a:r>
              <a:rPr lang="en-US" sz="2800" dirty="0">
                <a:solidFill>
                  <a:srgbClr val="002060"/>
                </a:solidFill>
              </a:rPr>
              <a:t>Connection with industry should be established by indication of research needs. Scholarship mechanisms should be established.</a:t>
            </a:r>
            <a:endParaRPr lang="sl-SI" sz="2800" dirty="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5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 (cont.)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Project partners are expected to share responsibilities with University of Maribor regarding the exchanges and supervision of </a:t>
            </a:r>
            <a:r>
              <a:rPr lang="en-US" sz="2800" dirty="0" err="1">
                <a:solidFill>
                  <a:srgbClr val="002060"/>
                </a:solidFill>
              </a:rPr>
              <a:t>Ph.D.candidates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endParaRPr lang="sl-SI" sz="2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Conference on the topic of sustainability of PhD </a:t>
            </a:r>
            <a:r>
              <a:rPr lang="en-US" sz="2800" dirty="0" err="1">
                <a:solidFill>
                  <a:srgbClr val="002060"/>
                </a:solidFill>
              </a:rPr>
              <a:t>programme</a:t>
            </a:r>
            <a:r>
              <a:rPr lang="en-US" sz="2800" dirty="0">
                <a:solidFill>
                  <a:srgbClr val="002060"/>
                </a:solidFill>
              </a:rPr>
              <a:t> should be conducted with all stakeholders. The agreement between UCG, UM, UDG, Chamber of Commerce and industrial partners to support the </a:t>
            </a:r>
            <a:r>
              <a:rPr lang="en-US" sz="2800" dirty="0" err="1">
                <a:solidFill>
                  <a:srgbClr val="002060"/>
                </a:solidFill>
              </a:rPr>
              <a:t>programme</a:t>
            </a:r>
            <a:r>
              <a:rPr lang="en-US" sz="2800" dirty="0">
                <a:solidFill>
                  <a:srgbClr val="002060"/>
                </a:solidFill>
              </a:rPr>
              <a:t> should be considered.</a:t>
            </a:r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060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 (cont.)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Head of the project should propose to the Erasmus+ to transfer the part of the funds to support sustainability of the program in next 6 years.</a:t>
            </a:r>
          </a:p>
          <a:p>
            <a:r>
              <a:rPr lang="en-US" sz="2800" dirty="0">
                <a:solidFill>
                  <a:srgbClr val="002060"/>
                </a:solidFill>
              </a:rPr>
              <a:t>Erasmus+ Higher Education staff training </a:t>
            </a:r>
            <a:r>
              <a:rPr lang="en-US" sz="2800" dirty="0" err="1">
                <a:solidFill>
                  <a:srgbClr val="002060"/>
                </a:solidFill>
              </a:rPr>
              <a:t>programme</a:t>
            </a:r>
            <a:r>
              <a:rPr lang="en-US" sz="2800" dirty="0">
                <a:solidFill>
                  <a:srgbClr val="002060"/>
                </a:solidFill>
              </a:rPr>
              <a:t> should be used in order to build the PhD Administrative department capacity.</a:t>
            </a:r>
            <a:endParaRPr lang="sl-SI" sz="2800" dirty="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8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Suggestions based on interviews with stakeholders (cont.)</a:t>
            </a:r>
            <a:br>
              <a:rPr lang="sl-SI" sz="4800" b="1" dirty="0">
                <a:solidFill>
                  <a:srgbClr val="002060"/>
                </a:solidFill>
              </a:rPr>
            </a:b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92" y="2195513"/>
            <a:ext cx="8229600" cy="360975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Embedding in institutional strategies and policies: universities as institutions need to assume responsibility for ensuring that the doctoral </a:t>
            </a:r>
            <a:r>
              <a:rPr lang="en-US" sz="2800" dirty="0" err="1">
                <a:solidFill>
                  <a:srgbClr val="002060"/>
                </a:solidFill>
              </a:rPr>
              <a:t>programmes</a:t>
            </a:r>
            <a:r>
              <a:rPr lang="en-US" sz="2800" dirty="0">
                <a:solidFill>
                  <a:srgbClr val="002060"/>
                </a:solidFill>
              </a:rPr>
              <a:t> and research training they offer are designed to meet new challenges and include appropriate professional career development opportunities.</a:t>
            </a:r>
            <a:endParaRPr lang="sl-SI" sz="2800" dirty="0">
              <a:solidFill>
                <a:srgbClr val="002060"/>
              </a:solidFill>
            </a:endParaRPr>
          </a:p>
          <a:p>
            <a:endParaRPr lang="sl-SI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04664"/>
            <a:ext cx="671381" cy="67138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sl-SI" dirty="0"/>
              <a:t>MARDS Consortium Meeting, </a:t>
            </a:r>
            <a:r>
              <a:rPr lang="en-US" dirty="0"/>
              <a:t>November</a:t>
            </a:r>
            <a:r>
              <a:rPr lang="en-GB" dirty="0"/>
              <a:t> 20</a:t>
            </a:r>
            <a:r>
              <a:rPr lang="sl-SI" dirty="0"/>
              <a:t>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65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721</Words>
  <Application>Microsoft Office PowerPoint</Application>
  <PresentationFormat>On-screen Show (4:3)</PresentationFormat>
  <Paragraphs>74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Officeova tema</vt:lpstr>
      <vt:lpstr>MARDS Erasmus+ Quality Control Workgroup</vt:lpstr>
      <vt:lpstr>Student exchange </vt:lpstr>
      <vt:lpstr>Student Suggestions and opinions – Important Feedback for the Future</vt:lpstr>
      <vt:lpstr>Student Suggestions and opinions (cont.)</vt:lpstr>
      <vt:lpstr>Suggestions based on interviews with stakeholders </vt:lpstr>
      <vt:lpstr>Suggestions based on interviews with stakeholders (cont.) </vt:lpstr>
      <vt:lpstr>Suggestions based on interviews with stakeholders (cont.) </vt:lpstr>
      <vt:lpstr>Suggestions based on interviews with stakeholders (cont.) </vt:lpstr>
      <vt:lpstr>Suggestions based on interviews with stakeholders (cont.) </vt:lpstr>
      <vt:lpstr>Suggestions based on interviews with stakeholders (cont.) </vt:lpstr>
      <vt:lpstr>Suggestions based on interviews with stakeholders (cont.)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MARDS Report on the activities of the first year – University of Maribor (PP3)</dc:title>
  <dc:creator>Karolina Anna Bucka Kustec</dc:creator>
  <cp:lastModifiedBy>Andrej Škraba</cp:lastModifiedBy>
  <cp:revision>72</cp:revision>
  <dcterms:created xsi:type="dcterms:W3CDTF">2019-11-25T13:05:37Z</dcterms:created>
  <dcterms:modified xsi:type="dcterms:W3CDTF">2022-11-03T12:31:05Z</dcterms:modified>
</cp:coreProperties>
</file>