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EF95-E232-483A-B08A-E0A088B080A7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AABB1-33D0-490A-8F65-0E2FCBEEC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99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9BD8-427A-43A6-AEE0-A6CAE913F69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69034-12FB-4A4C-B885-362305F2F5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7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sk-SK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6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2FCDE-7375-41A6-AA58-C5A8488922D6}" type="datetime1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45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C832D-DA70-4815-903C-E4EC4C980648}" type="datetime1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30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5E6-9999-49CE-B7AE-EB5D93D104CD}" type="datetime1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1579E-C215-4D46-9F00-FCE9803D788E}" type="datetime1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4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C20D-129E-4D9E-A2A0-CE5AE34E94CA}" type="datetime1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F1A2A-9ECF-4D79-91A4-DAAC98D7228B}" type="datetime1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85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5E0A-BB7C-4686-AA14-D829870E7BD4}" type="datetime1">
              <a:rPr lang="en-GB" smtClean="0"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0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52E2C-97E9-406C-99AF-A30B15C11132}" type="datetime1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267B0-696B-43D6-84E1-A6BFB22C1749}" type="datetime1">
              <a:rPr lang="en-GB" smtClean="0"/>
              <a:t>27/06/2019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10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DFD6A-16C4-48AC-BE67-FD7EA4E79F39}" type="datetime1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63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5710C-0DB5-41CF-9E53-ADC57AB88758}" type="datetime1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7E5E-4000-4743-BDAD-5F6D44221742}" type="datetime1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Kick-off Meeting, Montenegro, February 2019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D6A1-B084-4740-A66C-CD90010B0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8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755650" y="1268413"/>
            <a:ext cx="7702550" cy="18002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k-SK" altLang="sk-SK" sz="3300" dirty="0" smtClean="0"/>
              <a:t/>
            </a:r>
            <a:br>
              <a:rPr lang="sk-SK" altLang="sk-SK" sz="3300" dirty="0" smtClean="0"/>
            </a:br>
            <a:r>
              <a:rPr lang="sk-SK" altLang="sk-SK" sz="3300" dirty="0" smtClean="0"/>
              <a:t/>
            </a:r>
            <a:br>
              <a:rPr lang="sk-SK" altLang="sk-SK" sz="3300" dirty="0" smtClean="0"/>
            </a:br>
            <a:r>
              <a:rPr lang="sk-SK" altLang="sk-SK" sz="3300" dirty="0" smtClean="0"/>
              <a:t/>
            </a:r>
            <a:br>
              <a:rPr lang="sk-SK" altLang="sk-SK" sz="3300" dirty="0" smtClean="0"/>
            </a:br>
            <a:r>
              <a:rPr lang="en-US" altLang="sk-SK" b="1" dirty="0" smtClean="0"/>
              <a:t>Doctoral education in Europe: </a:t>
            </a:r>
            <a:r>
              <a:rPr lang="sk-SK" altLang="sk-SK" b="1" dirty="0" smtClean="0"/>
              <a:t/>
            </a:r>
            <a:br>
              <a:rPr lang="sk-SK" altLang="sk-SK" b="1" dirty="0" smtClean="0"/>
            </a:br>
            <a:r>
              <a:rPr lang="en-US" altLang="sk-SK" b="1" dirty="0" smtClean="0"/>
              <a:t>Trends and challenges </a:t>
            </a:r>
            <a:br>
              <a:rPr lang="en-US" altLang="sk-SK" b="1" dirty="0" smtClean="0"/>
            </a:br>
            <a:endParaRPr lang="fr-FR" altLang="sk-SK" b="1" dirty="0" smtClean="0"/>
          </a:p>
        </p:txBody>
      </p:sp>
      <p:sp>
        <p:nvSpPr>
          <p:cNvPr id="512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3284538"/>
            <a:ext cx="6429375" cy="3060700"/>
          </a:xfrm>
        </p:spPr>
        <p:txBody>
          <a:bodyPr/>
          <a:lstStyle/>
          <a:p>
            <a:pPr eaLnBrk="1" hangingPunct="1"/>
            <a:endParaRPr lang="fr-FR" altLang="sk-SK" sz="2400" dirty="0" smtClean="0"/>
          </a:p>
          <a:p>
            <a:pPr eaLnBrk="1" hangingPunct="1"/>
            <a:r>
              <a:rPr lang="en-GB" altLang="sk-SK" sz="2400" b="1" dirty="0" smtClean="0"/>
              <a:t>Alexandra </a:t>
            </a:r>
            <a:r>
              <a:rPr lang="en-GB" altLang="sk-SK" sz="2400" b="1" dirty="0" err="1" smtClean="0"/>
              <a:t>Bitusikova</a:t>
            </a:r>
            <a:r>
              <a:rPr lang="sk-SK" altLang="sk-SK" sz="2400" b="1" dirty="0" smtClean="0"/>
              <a:t>, Kamila Borsekova</a:t>
            </a:r>
            <a:r>
              <a:rPr lang="sk-SK" altLang="sk-SK" sz="1800" b="1" dirty="0" smtClean="0"/>
              <a:t> </a:t>
            </a:r>
          </a:p>
          <a:p>
            <a:pPr eaLnBrk="1" hangingPunct="1"/>
            <a:r>
              <a:rPr lang="sk-SK" altLang="sk-SK" sz="1800" b="1" dirty="0" smtClean="0"/>
              <a:t>Matej </a:t>
            </a:r>
            <a:r>
              <a:rPr lang="sk-SK" altLang="sk-SK" sz="1800" b="1" dirty="0" err="1" smtClean="0"/>
              <a:t>Bel</a:t>
            </a:r>
            <a:r>
              <a:rPr lang="sk-SK" altLang="sk-SK" sz="1800" b="1" dirty="0" smtClean="0"/>
              <a:t> </a:t>
            </a:r>
            <a:r>
              <a:rPr lang="sk-SK" altLang="sk-SK" sz="1800" b="1" dirty="0" err="1" smtClean="0"/>
              <a:t>University</a:t>
            </a:r>
            <a:r>
              <a:rPr lang="sk-SK" altLang="sk-SK" sz="1800" b="1" dirty="0" smtClean="0"/>
              <a:t>, Banska Bystrica, Slovakia </a:t>
            </a:r>
          </a:p>
          <a:p>
            <a:pPr eaLnBrk="1" hangingPunct="1"/>
            <a:r>
              <a:rPr lang="sk-SK" altLang="sk-SK" sz="1800" b="1" dirty="0" smtClean="0"/>
              <a:t>MARDS </a:t>
            </a:r>
            <a:r>
              <a:rPr lang="sk-SK" altLang="sk-SK" sz="1800" b="1" dirty="0" err="1" smtClean="0"/>
              <a:t>training</a:t>
            </a:r>
            <a:endParaRPr lang="sk-SK" altLang="sk-SK" sz="1800" b="1" dirty="0" smtClean="0"/>
          </a:p>
          <a:p>
            <a:pPr eaLnBrk="1" hangingPunct="1"/>
            <a:r>
              <a:rPr lang="sk-SK" altLang="sk-SK" sz="1800" b="1" dirty="0" err="1" smtClean="0"/>
              <a:t>Vienna</a:t>
            </a:r>
            <a:r>
              <a:rPr lang="sk-SK" altLang="sk-SK" sz="1800" b="1" dirty="0" smtClean="0"/>
              <a:t>, 27.6. </a:t>
            </a:r>
            <a:r>
              <a:rPr lang="sk-SK" altLang="sk-SK" sz="1800" b="1" smtClean="0"/>
              <a:t>2019</a:t>
            </a:r>
            <a:endParaRPr lang="fr-FR" altLang="sk-SK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9166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793" y="476672"/>
            <a:ext cx="8229600" cy="936625"/>
          </a:xfrm>
        </p:spPr>
        <p:txBody>
          <a:bodyPr>
            <a:normAutofit fontScale="90000"/>
          </a:bodyPr>
          <a:lstStyle/>
          <a:p>
            <a:r>
              <a:rPr lang="en-US" altLang="sk-SK" dirty="0" smtClean="0"/>
              <a:t>Key </a:t>
            </a:r>
            <a:r>
              <a:rPr lang="sk-SK" altLang="sk-SK" dirty="0" smtClean="0"/>
              <a:t>t</a:t>
            </a:r>
            <a:r>
              <a:rPr lang="en-US" altLang="sk-SK" dirty="0" smtClean="0"/>
              <a:t>rends:</a:t>
            </a:r>
            <a:r>
              <a:rPr lang="sk-SK" altLang="sk-SK" dirty="0" smtClean="0"/>
              <a:t> </a:t>
            </a:r>
            <a:br>
              <a:rPr lang="sk-SK" altLang="sk-SK" dirty="0" smtClean="0"/>
            </a:br>
            <a:r>
              <a:rPr lang="en-US" altLang="sk-SK" dirty="0" smtClean="0"/>
              <a:t>I. </a:t>
            </a:r>
            <a:r>
              <a:rPr lang="sk-SK" altLang="sk-SK" dirty="0" smtClean="0"/>
              <a:t>S</a:t>
            </a:r>
            <a:r>
              <a:rPr lang="en-US" altLang="sk-SK" dirty="0" err="1" smtClean="0"/>
              <a:t>tructure</a:t>
            </a:r>
            <a:r>
              <a:rPr lang="sk-SK" altLang="sk-SK" dirty="0" smtClean="0"/>
              <a:t>d </a:t>
            </a:r>
            <a:r>
              <a:rPr lang="sk-SK" altLang="sk-SK" dirty="0" err="1" smtClean="0"/>
              <a:t>programmes</a:t>
            </a:r>
            <a:r>
              <a:rPr lang="sk-SK" altLang="sk-SK" dirty="0" smtClean="0"/>
              <a:t>/ </a:t>
            </a:r>
            <a:r>
              <a:rPr lang="sk-SK" altLang="sk-SK" dirty="0" err="1" smtClean="0"/>
              <a:t>schools</a:t>
            </a:r>
            <a:r>
              <a:rPr lang="en-US" altLang="sk-SK" dirty="0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k-SK" altLang="sk-SK" sz="2100" b="1" dirty="0" smtClean="0"/>
          </a:p>
          <a:p>
            <a:pPr>
              <a:lnSpc>
                <a:spcPct val="90000"/>
              </a:lnSpc>
            </a:pPr>
            <a:r>
              <a:rPr lang="en-US" altLang="sk-SK" sz="2100" b="1" dirty="0" smtClean="0"/>
              <a:t>Trend towards structured </a:t>
            </a:r>
            <a:r>
              <a:rPr lang="en-US" altLang="sk-SK" sz="2100" b="1" dirty="0" err="1" smtClean="0"/>
              <a:t>programmes</a:t>
            </a:r>
            <a:r>
              <a:rPr lang="en-US" altLang="sk-SK" sz="2100" dirty="0" smtClean="0"/>
              <a:t> and </a:t>
            </a:r>
            <a:r>
              <a:rPr lang="en-US" altLang="sk-SK" sz="2100" b="1" dirty="0" smtClean="0"/>
              <a:t>doctoral/ research/ graduate schools</a:t>
            </a:r>
            <a:endParaRPr lang="sk-SK" altLang="sk-SK" sz="2100" b="1" dirty="0" smtClean="0"/>
          </a:p>
          <a:p>
            <a:pPr lvl="1">
              <a:lnSpc>
                <a:spcPct val="90000"/>
              </a:lnSpc>
            </a:pPr>
            <a:r>
              <a:rPr lang="en-US" altLang="sk-SK" sz="2100" dirty="0" smtClean="0"/>
              <a:t>The rise of the doctoral</a:t>
            </a:r>
            <a:r>
              <a:rPr lang="sk-SK" altLang="sk-SK" sz="2100" dirty="0" smtClean="0"/>
              <a:t>/ </a:t>
            </a:r>
            <a:r>
              <a:rPr lang="sk-SK" altLang="sk-SK" sz="2100" dirty="0" err="1" smtClean="0"/>
              <a:t>graduate</a:t>
            </a:r>
            <a:r>
              <a:rPr lang="sk-SK" altLang="sk-SK" sz="2100" dirty="0" smtClean="0"/>
              <a:t>/ </a:t>
            </a:r>
            <a:r>
              <a:rPr lang="sk-SK" altLang="sk-SK" sz="2100" dirty="0" err="1" smtClean="0"/>
              <a:t>research</a:t>
            </a:r>
            <a:r>
              <a:rPr lang="en-US" altLang="sk-SK" sz="2100" dirty="0" smtClean="0"/>
              <a:t> school (30% of institutions </a:t>
            </a:r>
            <a:r>
              <a:rPr lang="sk-SK" altLang="sk-SK" sz="2100" dirty="0" smtClean="0"/>
              <a:t>had </a:t>
            </a:r>
            <a:r>
              <a:rPr lang="sk-SK" altLang="sk-SK" sz="2100" dirty="0" err="1" smtClean="0"/>
              <a:t>them</a:t>
            </a:r>
            <a:r>
              <a:rPr lang="sk-SK" altLang="sk-SK" sz="2100" dirty="0" smtClean="0"/>
              <a:t> in </a:t>
            </a:r>
            <a:r>
              <a:rPr lang="en-US" altLang="sk-SK" sz="2100" dirty="0" smtClean="0"/>
              <a:t>2007</a:t>
            </a:r>
            <a:r>
              <a:rPr lang="sk-SK" altLang="sk-SK" sz="2100" dirty="0" smtClean="0"/>
              <a:t>, 65% 2009, 82% 2011)</a:t>
            </a:r>
            <a:endParaRPr lang="sk-SK" altLang="sk-SK" sz="2100" b="1" dirty="0" smtClean="0"/>
          </a:p>
          <a:p>
            <a:pPr>
              <a:lnSpc>
                <a:spcPct val="90000"/>
              </a:lnSpc>
            </a:pPr>
            <a:r>
              <a:rPr lang="en-US" altLang="sk-SK" sz="2100" dirty="0" smtClean="0"/>
              <a:t>Divers</a:t>
            </a:r>
            <a:r>
              <a:rPr lang="sk-SK" altLang="sk-SK" sz="2100" dirty="0" err="1" smtClean="0"/>
              <a:t>ity</a:t>
            </a:r>
            <a:r>
              <a:rPr lang="sk-SK" altLang="sk-SK" sz="2100" dirty="0" smtClean="0"/>
              <a:t> of</a:t>
            </a:r>
            <a:r>
              <a:rPr lang="en-US" altLang="sk-SK" sz="2100" dirty="0" smtClean="0"/>
              <a:t> model</a:t>
            </a:r>
            <a:r>
              <a:rPr lang="sk-SK" altLang="sk-SK" sz="2100" dirty="0" smtClean="0"/>
              <a:t>s (</a:t>
            </a:r>
            <a:r>
              <a:rPr lang="sk-SK" altLang="sk-SK" sz="2100" dirty="0" err="1" smtClean="0"/>
              <a:t>usually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covering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only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PhDs</a:t>
            </a:r>
            <a:r>
              <a:rPr lang="sk-SK" altLang="sk-SK" sz="2100" dirty="0" smtClean="0"/>
              <a:t>), </a:t>
            </a:r>
            <a:r>
              <a:rPr lang="sk-SK" altLang="sk-SK" sz="2100" dirty="0" err="1" smtClean="0"/>
              <a:t>but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move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towards</a:t>
            </a:r>
            <a:r>
              <a:rPr lang="sk-SK" altLang="sk-SK" sz="2100" dirty="0" smtClean="0"/>
              <a:t> a 2-layered model of </a:t>
            </a:r>
            <a:r>
              <a:rPr lang="sk-SK" altLang="sk-SK" sz="2100" dirty="0" err="1" smtClean="0"/>
              <a:t>faculty</a:t>
            </a:r>
            <a:r>
              <a:rPr lang="sk-SK" altLang="sk-SK" sz="2100" dirty="0" smtClean="0"/>
              <a:t>/</a:t>
            </a:r>
            <a:r>
              <a:rPr lang="sk-SK" altLang="sk-SK" sz="2100" dirty="0" err="1" smtClean="0"/>
              <a:t>programme</a:t>
            </a:r>
            <a:r>
              <a:rPr lang="sk-SK" altLang="sk-SK" sz="2100" dirty="0" smtClean="0"/>
              <a:t> level </a:t>
            </a:r>
            <a:r>
              <a:rPr lang="sk-SK" altLang="sk-SK" sz="2100" dirty="0" err="1" smtClean="0"/>
              <a:t>schools</a:t>
            </a:r>
            <a:r>
              <a:rPr lang="sk-SK" altLang="sk-SK" sz="2100" dirty="0" smtClean="0"/>
              <a:t> or </a:t>
            </a:r>
            <a:r>
              <a:rPr lang="sk-SK" altLang="sk-SK" sz="2100" dirty="0" err="1" smtClean="0"/>
              <a:t>disciplinary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schools</a:t>
            </a:r>
            <a:r>
              <a:rPr lang="sk-SK" altLang="sk-SK" sz="2100" dirty="0" smtClean="0"/>
              <a:t>, and </a:t>
            </a:r>
            <a:r>
              <a:rPr lang="sk-SK" altLang="sk-SK" sz="2100" dirty="0" err="1" smtClean="0"/>
              <a:t>central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strategic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units</a:t>
            </a:r>
            <a:endParaRPr lang="en-US" altLang="sk-SK" sz="2100" dirty="0" smtClean="0"/>
          </a:p>
          <a:p>
            <a:pPr>
              <a:lnSpc>
                <a:spcPct val="90000"/>
              </a:lnSpc>
            </a:pPr>
            <a:r>
              <a:rPr lang="en-US" altLang="sk-SK" sz="2100" dirty="0" smtClean="0"/>
              <a:t>Aim: </a:t>
            </a:r>
            <a:r>
              <a:rPr lang="sk-SK" altLang="sk-SK" sz="2100" dirty="0" smtClean="0"/>
              <a:t>to </a:t>
            </a:r>
            <a:r>
              <a:rPr lang="sk-SK" altLang="sk-SK" sz="2100" dirty="0" err="1" smtClean="0"/>
              <a:t>create</a:t>
            </a:r>
            <a:r>
              <a:rPr lang="sk-SK" altLang="sk-SK" sz="2100" dirty="0" smtClean="0"/>
              <a:t> a </a:t>
            </a:r>
            <a:r>
              <a:rPr lang="sk-SK" altLang="sk-SK" sz="2100" dirty="0" err="1" smtClean="0"/>
              <a:t>critical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mass</a:t>
            </a:r>
            <a:r>
              <a:rPr lang="sk-SK" altLang="sk-SK" sz="2100" dirty="0" smtClean="0"/>
              <a:t>, </a:t>
            </a:r>
            <a:r>
              <a:rPr lang="en-US" altLang="sk-SK" sz="2100" dirty="0" smtClean="0"/>
              <a:t>stimulate research environment, enhance </a:t>
            </a:r>
            <a:r>
              <a:rPr lang="en-US" altLang="sk-SK" sz="2100" dirty="0" err="1" smtClean="0"/>
              <a:t>interdisciplinarity</a:t>
            </a:r>
            <a:r>
              <a:rPr lang="en-US" altLang="sk-SK" sz="2100" dirty="0" smtClean="0"/>
              <a:t> and inter</a:t>
            </a:r>
            <a:r>
              <a:rPr lang="sk-SK" altLang="sk-SK" sz="2100" dirty="0" smtClean="0"/>
              <a:t>-</a:t>
            </a:r>
            <a:r>
              <a:rPr lang="en-US" altLang="sk-SK" sz="2100" dirty="0" smtClean="0"/>
              <a:t>institutional collaboration, improve </a:t>
            </a:r>
            <a:r>
              <a:rPr lang="sk-SK" altLang="sk-SK" sz="2100" dirty="0" err="1" smtClean="0"/>
              <a:t>time</a:t>
            </a:r>
            <a:r>
              <a:rPr lang="sk-SK" altLang="sk-SK" sz="2100" dirty="0" smtClean="0"/>
              <a:t> to </a:t>
            </a:r>
            <a:r>
              <a:rPr lang="sk-SK" altLang="sk-SK" sz="2100" dirty="0" err="1" smtClean="0"/>
              <a:t>degree</a:t>
            </a:r>
            <a:r>
              <a:rPr lang="sk-SK" altLang="sk-SK" sz="2100" dirty="0" smtClean="0"/>
              <a:t> and </a:t>
            </a:r>
            <a:r>
              <a:rPr lang="sk-SK" altLang="sk-SK" sz="2100" dirty="0" err="1" smtClean="0"/>
              <a:t>completion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rates</a:t>
            </a:r>
            <a:r>
              <a:rPr lang="en-US" altLang="sk-SK" sz="2100" dirty="0" smtClean="0"/>
              <a:t>, improve quality while keeping diversity</a:t>
            </a:r>
          </a:p>
          <a:p>
            <a:pPr>
              <a:lnSpc>
                <a:spcPct val="90000"/>
              </a:lnSpc>
            </a:pPr>
            <a:r>
              <a:rPr lang="en-US" altLang="sk-SK" sz="2100" dirty="0" smtClean="0"/>
              <a:t>One goal, different routes </a:t>
            </a:r>
          </a:p>
        </p:txBody>
      </p:sp>
    </p:spTree>
    <p:extLst>
      <p:ext uri="{BB962C8B-B14F-4D97-AF65-F5344CB8AC3E}">
        <p14:creationId xmlns:p14="http://schemas.microsoft.com/office/powerpoint/2010/main" val="1667093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II</a:t>
            </a:r>
            <a:r>
              <a:rPr lang="en-US" altLang="sk-SK" smtClean="0"/>
              <a:t>. Supervision and assessment</a:t>
            </a:r>
            <a:endParaRPr lang="sk-SK" altLang="sk-SK" smtClean="0"/>
          </a:p>
        </p:txBody>
      </p:sp>
      <p:sp>
        <p:nvSpPr>
          <p:cNvPr id="1638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sz="2000" smtClean="0"/>
              <a:t>Supervision - </a:t>
            </a:r>
            <a:r>
              <a:rPr lang="en-US" altLang="sk-SK" sz="2000" smtClean="0"/>
              <a:t>– a major topic of </a:t>
            </a:r>
            <a:r>
              <a:rPr lang="sk-SK" altLang="sk-SK" sz="2000" smtClean="0"/>
              <a:t>the </a:t>
            </a:r>
            <a:r>
              <a:rPr lang="en-US" altLang="sk-SK" sz="2000" smtClean="0"/>
              <a:t>debate </a:t>
            </a:r>
            <a:r>
              <a:rPr lang="sk-SK" altLang="sk-SK" sz="2000" smtClean="0"/>
              <a:t>and</a:t>
            </a:r>
            <a:r>
              <a:rPr lang="en-US" altLang="sk-SK" sz="2000" smtClean="0"/>
              <a:t> an important aspect of quality assurance</a:t>
            </a:r>
            <a:endParaRPr lang="sk-SK" altLang="sk-SK" sz="2000" smtClean="0"/>
          </a:p>
          <a:p>
            <a:r>
              <a:rPr lang="sk-SK" altLang="sk-SK" sz="2000" smtClean="0"/>
              <a:t>It is one of the most complex of academic activities.</a:t>
            </a:r>
          </a:p>
          <a:p>
            <a:r>
              <a:rPr lang="sk-SK" altLang="sk-SK" sz="2000" smtClean="0"/>
              <a:t>Despite the fact we abandoned the apprenticeship (Master-slave) model of the doctorate, the supervisor-supervisee relationship remains the cornerstone of the process leading to the doctorate.</a:t>
            </a:r>
          </a:p>
          <a:p>
            <a:r>
              <a:rPr lang="sk-SK" altLang="sk-SK" sz="2000" smtClean="0"/>
              <a:t>The demands on the supervisor have increased in the „new“ doctoral education, and require continuing professional development (opportunities) for supervisors. </a:t>
            </a:r>
            <a:endParaRPr lang="sk-SK" altLang="sk-SK" smtClean="0"/>
          </a:p>
        </p:txBody>
      </p:sp>
      <p:sp>
        <p:nvSpPr>
          <p:cNvPr id="16388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3AF5FFB4-EB5A-4990-A738-AF64A15F9AA1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2074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sk-SK" sz="3200" dirty="0" smtClean="0"/>
              <a:t/>
            </a:r>
            <a:br>
              <a:rPr lang="en-US" altLang="sk-SK" sz="3200" dirty="0" smtClean="0"/>
            </a:br>
            <a:r>
              <a:rPr lang="en-US" altLang="sk-SK" sz="3200" dirty="0" smtClean="0"/>
              <a:t/>
            </a:r>
            <a:br>
              <a:rPr lang="en-US" altLang="sk-SK" sz="3200" dirty="0" smtClean="0"/>
            </a:br>
            <a:r>
              <a:rPr lang="sk-SK" altLang="sk-SK" sz="3200" dirty="0" smtClean="0"/>
              <a:t>II. </a:t>
            </a:r>
            <a:r>
              <a:rPr lang="sk-SK" altLang="sk-SK" sz="3200" dirty="0" err="1" smtClean="0"/>
              <a:t>Supervision</a:t>
            </a:r>
            <a:r>
              <a:rPr lang="sk-SK" altLang="sk-SK" sz="3200" dirty="0" smtClean="0"/>
              <a:t> and </a:t>
            </a:r>
            <a:r>
              <a:rPr lang="sk-SK" altLang="sk-SK" sz="3200" dirty="0" err="1" smtClean="0"/>
              <a:t>assessment</a:t>
            </a:r>
            <a:r>
              <a:rPr lang="sk-SK" altLang="sk-SK" sz="3200" dirty="0" smtClean="0"/>
              <a:t> </a:t>
            </a:r>
            <a:r>
              <a:rPr lang="sk-SK" altLang="sk-SK" sz="3200" dirty="0" err="1" smtClean="0"/>
              <a:t>trends</a:t>
            </a:r>
            <a:r>
              <a:rPr lang="en-US" altLang="sk-SK" sz="3200" dirty="0" smtClean="0"/>
              <a:t/>
            </a:r>
            <a:br>
              <a:rPr lang="en-US" altLang="sk-SK" sz="3200" dirty="0" smtClean="0"/>
            </a:br>
            <a:r>
              <a:rPr lang="en-US" altLang="sk-SK" sz="3200" dirty="0" smtClean="0"/>
              <a:t/>
            </a:r>
            <a:br>
              <a:rPr lang="en-US" altLang="sk-SK" sz="3200" dirty="0" smtClean="0"/>
            </a:br>
            <a:r>
              <a:rPr lang="en-US" altLang="sk-SK" sz="3200" dirty="0" smtClean="0"/>
              <a:t> </a:t>
            </a:r>
            <a:endParaRPr lang="en-GB" altLang="sk-SK" sz="32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332037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sk-SK" sz="2100" b="1" dirty="0" err="1" smtClean="0"/>
              <a:t>Supervi</a:t>
            </a:r>
            <a:r>
              <a:rPr lang="sk-SK" altLang="sk-SK" sz="2100" b="1" dirty="0" err="1" smtClean="0"/>
              <a:t>sion</a:t>
            </a:r>
            <a:endParaRPr lang="sk-SK" altLang="sk-SK" sz="1900" dirty="0"/>
          </a:p>
          <a:p>
            <a:pPr lvl="1">
              <a:lnSpc>
                <a:spcPct val="90000"/>
              </a:lnSpc>
            </a:pPr>
            <a:r>
              <a:rPr lang="en-US" altLang="sk-SK" sz="1500" dirty="0" smtClean="0"/>
              <a:t> </a:t>
            </a:r>
            <a:r>
              <a:rPr lang="sk-SK" altLang="sk-SK" sz="2100" dirty="0"/>
              <a:t>A</a:t>
            </a:r>
            <a:r>
              <a:rPr lang="en-US" altLang="sk-SK" sz="2100" dirty="0" smtClean="0"/>
              <a:t> </a:t>
            </a:r>
            <a:r>
              <a:rPr lang="en-US" altLang="sk-SK" sz="2100" b="1" dirty="0" smtClean="0"/>
              <a:t>collective effort </a:t>
            </a:r>
            <a:r>
              <a:rPr lang="en-US" altLang="sk-SK" sz="2100" dirty="0" smtClean="0"/>
              <a:t>with clearly defined responsibilities of PhD candidate, supervisor and institution (</a:t>
            </a:r>
            <a:r>
              <a:rPr lang="sk-SK" altLang="sk-SK" sz="2100" dirty="0" smtClean="0"/>
              <a:t>a </a:t>
            </a:r>
            <a:r>
              <a:rPr lang="sk-SK" altLang="sk-SK" sz="2100" dirty="0" err="1" smtClean="0"/>
              <a:t>contract</a:t>
            </a:r>
            <a:r>
              <a:rPr lang="en-US" altLang="sk-SK" sz="2100" dirty="0" smtClean="0"/>
              <a:t> signed by 3 parties)</a:t>
            </a:r>
            <a:endParaRPr lang="sk-SK" altLang="sk-SK" sz="2100" dirty="0" smtClean="0"/>
          </a:p>
          <a:p>
            <a:pPr lvl="1">
              <a:lnSpc>
                <a:spcPct val="90000"/>
              </a:lnSpc>
            </a:pPr>
            <a:r>
              <a:rPr lang="en-US" altLang="sk-SK" sz="2100" b="1" dirty="0" smtClean="0"/>
              <a:t>Multiple supervision </a:t>
            </a:r>
            <a:r>
              <a:rPr lang="en-US" altLang="sk-SK" sz="2100" dirty="0" smtClean="0"/>
              <a:t>encouraged</a:t>
            </a:r>
            <a:r>
              <a:rPr lang="sk-SK" altLang="sk-SK" sz="2100" dirty="0" smtClean="0"/>
              <a:t> (in </a:t>
            </a:r>
            <a:r>
              <a:rPr lang="sk-SK" altLang="sk-SK" sz="2100" dirty="0" err="1" smtClean="0"/>
              <a:t>international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supervision</a:t>
            </a:r>
            <a:r>
              <a:rPr lang="sk-SK" altLang="sk-SK" sz="2100" dirty="0" smtClean="0"/>
              <a:t>: </a:t>
            </a:r>
            <a:r>
              <a:rPr lang="sk-SK" altLang="sk-SK" sz="2100" dirty="0" err="1" smtClean="0"/>
              <a:t>community</a:t>
            </a:r>
            <a:r>
              <a:rPr lang="sk-SK" altLang="sk-SK" sz="2100" dirty="0" smtClean="0"/>
              <a:t> of </a:t>
            </a:r>
            <a:r>
              <a:rPr lang="sk-SK" altLang="sk-SK" sz="2100" dirty="0" err="1" smtClean="0"/>
              <a:t>supervisors</a:t>
            </a:r>
            <a:r>
              <a:rPr lang="sk-SK" altLang="sk-SK" sz="21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sk-SK" sz="2100" b="1" dirty="0" smtClean="0"/>
              <a:t>Providing</a:t>
            </a:r>
            <a:r>
              <a:rPr lang="en-US" altLang="sk-SK" sz="2100" dirty="0" smtClean="0"/>
              <a:t> </a:t>
            </a:r>
            <a:r>
              <a:rPr lang="en-US" altLang="sk-SK" sz="2100" b="1" dirty="0" smtClean="0"/>
              <a:t>professional development to supervisors </a:t>
            </a:r>
            <a:r>
              <a:rPr lang="en-US" altLang="sk-SK" sz="2100" dirty="0" smtClean="0"/>
              <a:t>(training)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is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an</a:t>
            </a:r>
            <a:r>
              <a:rPr lang="en-US" altLang="sk-SK" sz="2100" dirty="0" smtClean="0"/>
              <a:t> institutional responsibility (</a:t>
            </a:r>
            <a:r>
              <a:rPr lang="fr-BE" altLang="sk-SK" sz="2100" dirty="0" smtClean="0"/>
              <a:t>different formats </a:t>
            </a:r>
            <a:r>
              <a:rPr lang="sk-SK" altLang="sk-SK" sz="2100" dirty="0" smtClean="0"/>
              <a:t>d</a:t>
            </a:r>
            <a:r>
              <a:rPr lang="fr-BE" altLang="sk-SK" sz="2100" dirty="0" smtClean="0"/>
              <a:t>epending on academic culture</a:t>
            </a:r>
            <a:r>
              <a:rPr lang="sk-SK" altLang="sk-SK" sz="21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sk-SK" altLang="sk-SK" sz="2100" b="1" dirty="0" smtClean="0"/>
              <a:t>Monitoring </a:t>
            </a:r>
            <a:r>
              <a:rPr lang="sk-SK" altLang="sk-SK" sz="2100" dirty="0" smtClean="0"/>
              <a:t>of </a:t>
            </a:r>
            <a:r>
              <a:rPr lang="sk-SK" altLang="sk-SK" sz="2100" dirty="0" err="1" smtClean="0"/>
              <a:t>supervisors</a:t>
            </a:r>
            <a:r>
              <a:rPr lang="fr-BE" altLang="sk-SK" sz="2100" dirty="0" smtClean="0"/>
              <a:t> </a:t>
            </a:r>
            <a:r>
              <a:rPr lang="sk-SK" altLang="sk-SK" sz="2100" dirty="0" smtClean="0"/>
              <a:t>(</a:t>
            </a:r>
            <a:r>
              <a:rPr lang="sk-SK" altLang="sk-SK" sz="2100" dirty="0" err="1" smtClean="0"/>
              <a:t>carrots</a:t>
            </a:r>
            <a:r>
              <a:rPr lang="sk-SK" altLang="sk-SK" sz="2100" dirty="0" smtClean="0"/>
              <a:t> and </a:t>
            </a:r>
            <a:r>
              <a:rPr lang="sk-SK" altLang="sk-SK" sz="2100" dirty="0" err="1" smtClean="0"/>
              <a:t>sticks</a:t>
            </a:r>
            <a:r>
              <a:rPr lang="sk-SK" altLang="sk-SK" sz="21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fr-BE" altLang="sk-SK" sz="2100" dirty="0" smtClean="0"/>
              <a:t>Priority: to develop a common </a:t>
            </a:r>
            <a:r>
              <a:rPr lang="fr-BE" altLang="sk-SK" sz="2100" b="1" dirty="0" smtClean="0"/>
              <a:t>supervision culture</a:t>
            </a:r>
            <a:endParaRPr lang="en-US" altLang="sk-SK" sz="2100" dirty="0" smtClean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sk-SK" sz="20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GB" alt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300376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600" smtClean="0"/>
              <a:t>III</a:t>
            </a:r>
            <a:r>
              <a:rPr lang="nl-BE" altLang="sk-SK" sz="3600" smtClean="0"/>
              <a:t>. Outcomes</a:t>
            </a:r>
            <a:endParaRPr lang="en-US" altLang="sk-SK" sz="36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sk-SK" altLang="sk-SK" sz="2200" dirty="0" smtClean="0"/>
          </a:p>
          <a:p>
            <a:pPr>
              <a:defRPr/>
            </a:pPr>
            <a:r>
              <a:rPr lang="sk-SK" altLang="sk-SK" sz="2200" dirty="0" err="1" smtClean="0"/>
              <a:t>The</a:t>
            </a:r>
            <a:r>
              <a:rPr lang="sk-SK" altLang="sk-SK" sz="2200" dirty="0" smtClean="0"/>
              <a:t> </a:t>
            </a:r>
            <a:r>
              <a:rPr lang="nl-BE" altLang="sk-SK" sz="2200" dirty="0" smtClean="0"/>
              <a:t>main outcome of doctoral education: </a:t>
            </a:r>
            <a:r>
              <a:rPr lang="sk-SK" altLang="sk-SK" sz="2200" dirty="0" err="1" smtClean="0"/>
              <a:t>the</a:t>
            </a:r>
            <a:r>
              <a:rPr lang="nl-BE" altLang="sk-SK" sz="2200" dirty="0" smtClean="0"/>
              <a:t> </a:t>
            </a:r>
            <a:r>
              <a:rPr lang="nl-BE" altLang="sk-SK" sz="2200" b="1" dirty="0" smtClean="0"/>
              <a:t>early stage researcher</a:t>
            </a:r>
            <a:r>
              <a:rPr lang="nl-BE" altLang="sk-SK" sz="2200" dirty="0" smtClean="0"/>
              <a:t> </a:t>
            </a:r>
            <a:r>
              <a:rPr lang="en-GB" altLang="sk-SK" sz="2200" dirty="0" smtClean="0"/>
              <a:t>with specific research related and transferable skills</a:t>
            </a:r>
            <a:r>
              <a:rPr lang="sk-SK" altLang="sk-SK" sz="2200" dirty="0" smtClean="0"/>
              <a:t>, </a:t>
            </a:r>
            <a:r>
              <a:rPr lang="sk-SK" altLang="sk-SK" sz="2200" dirty="0" err="1" smtClean="0"/>
              <a:t>competences</a:t>
            </a:r>
            <a:r>
              <a:rPr lang="en-GB" altLang="sk-SK" sz="2200" dirty="0" smtClean="0"/>
              <a:t> and experiences, which can be used in a wide range of careers</a:t>
            </a:r>
            <a:endParaRPr lang="nl-BE" altLang="sk-SK" sz="2200" dirty="0" smtClean="0"/>
          </a:p>
          <a:p>
            <a:pPr>
              <a:defRPr/>
            </a:pPr>
            <a:r>
              <a:rPr lang="sk-SK" altLang="sk-SK" sz="2200" dirty="0" err="1" smtClean="0"/>
              <a:t>The</a:t>
            </a:r>
            <a:r>
              <a:rPr lang="sk-SK" altLang="sk-SK" sz="2200" dirty="0" smtClean="0"/>
              <a:t> </a:t>
            </a:r>
            <a:r>
              <a:rPr lang="nl-BE" altLang="sk-SK" sz="2200" dirty="0" smtClean="0"/>
              <a:t>outcome of doctoral research: the </a:t>
            </a:r>
            <a:r>
              <a:rPr lang="sk-SK" altLang="sk-SK" sz="2200" b="1" dirty="0" err="1" smtClean="0"/>
              <a:t>dissertation</a:t>
            </a:r>
            <a:r>
              <a:rPr lang="nl-BE" altLang="sk-SK" sz="2200" dirty="0" smtClean="0"/>
              <a:t> (a publishable monograph, several peer reviewed papers or a consistent artistic work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with</a:t>
            </a:r>
            <a:r>
              <a:rPr lang="sk-SK" altLang="sk-SK" sz="2200" dirty="0" smtClean="0"/>
              <a:t> a </a:t>
            </a:r>
            <a:r>
              <a:rPr lang="sk-SK" altLang="sk-SK" sz="2200" dirty="0" err="1" smtClean="0"/>
              <a:t>theoretical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publication</a:t>
            </a:r>
            <a:r>
              <a:rPr lang="sk-SK" altLang="sk-SK" sz="2200" dirty="0" smtClean="0"/>
              <a:t>)</a:t>
            </a:r>
            <a:r>
              <a:rPr lang="sk-SK" altLang="sk-SK" sz="2200" dirty="0"/>
              <a:t> </a:t>
            </a:r>
            <a:r>
              <a:rPr lang="sk-SK" altLang="sk-SK" sz="2200" dirty="0" smtClean="0"/>
              <a:t>– </a:t>
            </a:r>
            <a:r>
              <a:rPr lang="sk-SK" altLang="sk-SK" sz="2200" dirty="0" err="1" smtClean="0"/>
              <a:t>defended</a:t>
            </a:r>
            <a:r>
              <a:rPr lang="sk-SK" altLang="sk-SK" sz="2200" dirty="0" smtClean="0"/>
              <a:t> in </a:t>
            </a:r>
            <a:r>
              <a:rPr lang="sk-SK" altLang="sk-SK" sz="2200" dirty="0" err="1" smtClean="0"/>
              <a:t>public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in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the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presence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of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an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examining</a:t>
            </a:r>
            <a:r>
              <a:rPr lang="sk-SK" altLang="sk-SK" sz="2200" dirty="0" smtClean="0"/>
              <a:t> </a:t>
            </a:r>
            <a:r>
              <a:rPr lang="sk-SK" altLang="sk-SK" sz="2200" dirty="0" err="1" smtClean="0"/>
              <a:t>board</a:t>
            </a:r>
            <a:r>
              <a:rPr lang="sk-SK" altLang="sk-SK" sz="2200" dirty="0" smtClean="0"/>
              <a:t> and </a:t>
            </a:r>
            <a:r>
              <a:rPr lang="sk-SK" altLang="sk-SK" sz="2200" dirty="0" err="1" smtClean="0"/>
              <a:t>opponents</a:t>
            </a:r>
            <a:r>
              <a:rPr lang="nl-BE" altLang="sk-SK" sz="2200" dirty="0" smtClean="0"/>
              <a:t>  </a:t>
            </a:r>
            <a:endParaRPr lang="sk-SK" altLang="sk-SK" sz="2200" dirty="0" smtClean="0"/>
          </a:p>
          <a:p>
            <a:pPr lvl="2">
              <a:defRPr/>
            </a:pPr>
            <a:endParaRPr lang="en-US" altLang="sk-SK" sz="1800" dirty="0" smtClean="0"/>
          </a:p>
        </p:txBody>
      </p:sp>
    </p:spTree>
    <p:extLst>
      <p:ext uri="{BB962C8B-B14F-4D97-AF65-F5344CB8AC3E}">
        <p14:creationId xmlns:p14="http://schemas.microsoft.com/office/powerpoint/2010/main" val="1255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altLang="sk-SK" smtClean="0"/>
              <a:t/>
            </a:r>
            <a:br>
              <a:rPr lang="nl-BE" altLang="sk-SK" smtClean="0"/>
            </a:br>
            <a:r>
              <a:rPr lang="sk-SK" altLang="sk-SK" sz="3600" smtClean="0"/>
              <a:t>IV</a:t>
            </a:r>
            <a:r>
              <a:rPr lang="nl-BE" altLang="sk-SK" sz="3600" smtClean="0"/>
              <a:t>. Career development</a:t>
            </a:r>
            <a:endParaRPr lang="en-US" altLang="sk-SK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sk-SK" sz="1900" smtClean="0"/>
              <a:t>Career support for doctoral candidates</a:t>
            </a:r>
            <a:r>
              <a:rPr lang="sk-SK" altLang="sk-SK" sz="1900" smtClean="0"/>
              <a:t>: focus on </a:t>
            </a:r>
            <a:r>
              <a:rPr lang="nl-BE" altLang="sk-SK" sz="1900" smtClean="0"/>
              <a:t>individual goals and motivations and </a:t>
            </a:r>
            <a:r>
              <a:rPr lang="sk-SK" altLang="sk-SK" sz="1900" smtClean="0"/>
              <a:t>on </a:t>
            </a:r>
            <a:r>
              <a:rPr lang="nl-BE" altLang="sk-SK" sz="1900" smtClean="0"/>
              <a:t>a wide range of careers for doctoral holders. </a:t>
            </a:r>
          </a:p>
          <a:p>
            <a:r>
              <a:rPr lang="nl-BE" altLang="sk-SK" sz="1900" smtClean="0"/>
              <a:t>It is </a:t>
            </a:r>
            <a:r>
              <a:rPr lang="sk-SK" altLang="sk-SK" sz="1900" smtClean="0"/>
              <a:t>the </a:t>
            </a:r>
            <a:r>
              <a:rPr lang="nl-BE" altLang="sk-SK" sz="1900" smtClean="0"/>
              <a:t>institutional responsibility to provide support for professional development (e.g. by offering transferable skills training</a:t>
            </a:r>
            <a:r>
              <a:rPr lang="sk-SK" altLang="sk-SK" sz="1900" smtClean="0"/>
              <a:t>, career services</a:t>
            </a:r>
            <a:r>
              <a:rPr lang="nl-BE" altLang="sk-SK" sz="1900" smtClean="0"/>
              <a:t>)</a:t>
            </a:r>
            <a:r>
              <a:rPr lang="sk-SK" altLang="sk-SK" sz="1900" smtClean="0"/>
              <a:t> and responsibility of supervisors to encourage doc. candidates to take part in these courses</a:t>
            </a:r>
          </a:p>
          <a:p>
            <a:r>
              <a:rPr lang="en-US" altLang="sk-SK" sz="1900" smtClean="0"/>
              <a:t>The aim: to raise awareness </a:t>
            </a:r>
            <a:r>
              <a:rPr lang="en-GB" altLang="sk-SK" sz="1900" smtClean="0"/>
              <a:t>among doctoral candidates of the importance of recognising and enhancing the skills that they develop and acquire through research, as a means of improving </a:t>
            </a:r>
            <a:r>
              <a:rPr lang="en-US" altLang="sk-SK" sz="1900" smtClean="0"/>
              <a:t>their employment</a:t>
            </a:r>
            <a:r>
              <a:rPr lang="sk-SK" altLang="sk-SK" sz="1900" smtClean="0"/>
              <a:t>/ career</a:t>
            </a:r>
            <a:r>
              <a:rPr lang="en-US" altLang="sk-SK" sz="1900" smtClean="0"/>
              <a:t> prospects </a:t>
            </a:r>
            <a:r>
              <a:rPr lang="sk-SK" altLang="sk-SK" sz="1900" smtClean="0"/>
              <a:t>insid</a:t>
            </a:r>
            <a:r>
              <a:rPr lang="en-US" altLang="sk-SK" sz="1900" smtClean="0"/>
              <a:t>e &amp; outside academia.</a:t>
            </a:r>
            <a:endParaRPr lang="sk-SK" altLang="sk-SK" sz="1900" smtClean="0"/>
          </a:p>
          <a:p>
            <a:r>
              <a:rPr lang="sk-SK" altLang="sk-SK" sz="1900" smtClean="0"/>
              <a:t>Only about 4% of PhD grads end up working in academia!</a:t>
            </a:r>
            <a:endParaRPr lang="en-US" altLang="sk-SK" sz="1900" smtClean="0"/>
          </a:p>
        </p:txBody>
      </p:sp>
    </p:spTree>
    <p:extLst>
      <p:ext uri="{BB962C8B-B14F-4D97-AF65-F5344CB8AC3E}">
        <p14:creationId xmlns:p14="http://schemas.microsoft.com/office/powerpoint/2010/main" val="54589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čísla snímky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AA4F1570-D721-4E0D-A780-55542EE319A1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  <p:pic>
        <p:nvPicPr>
          <p:cNvPr id="20483" name="Obrázok 2" descr="Výsledok vyh&amp;lcaron;adávania obrázkov pre dopyt how many phd graduates have careers in academ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74800"/>
            <a:ext cx="5715000" cy="37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200" smtClean="0"/>
              <a:t>V</a:t>
            </a:r>
            <a:r>
              <a:rPr lang="nl-BE" altLang="sk-SK" sz="3200" smtClean="0"/>
              <a:t>. Quality and accountability</a:t>
            </a:r>
            <a:endParaRPr lang="en-US" altLang="sk-SK" sz="32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nl-BE" altLang="sk-SK" sz="1800" dirty="0" smtClean="0"/>
              <a:t>Important to develop specific </a:t>
            </a:r>
            <a:r>
              <a:rPr lang="sk-SK" altLang="sk-SK" sz="1800" b="1" dirty="0" err="1" smtClean="0"/>
              <a:t>internal</a:t>
            </a:r>
            <a:r>
              <a:rPr lang="sk-SK" altLang="sk-SK" sz="1800" b="1" dirty="0" smtClean="0"/>
              <a:t> </a:t>
            </a:r>
            <a:r>
              <a:rPr lang="nl-BE" altLang="sk-SK" sz="1800" b="1" dirty="0" smtClean="0"/>
              <a:t>systems for quality assurance</a:t>
            </a:r>
            <a:r>
              <a:rPr lang="nl-BE" altLang="sk-SK" sz="1800" dirty="0" smtClean="0"/>
              <a:t> </a:t>
            </a:r>
            <a:r>
              <a:rPr lang="sk-SK" altLang="sk-SK" sz="1800" dirty="0" smtClean="0"/>
              <a:t>(</a:t>
            </a:r>
            <a:r>
              <a:rPr lang="sk-SK" altLang="sk-SK" sz="1800" dirty="0" err="1" smtClean="0"/>
              <a:t>based</a:t>
            </a:r>
            <a:r>
              <a:rPr lang="sk-SK" altLang="sk-SK" sz="1800" dirty="0" smtClean="0"/>
              <a:t> on </a:t>
            </a:r>
            <a:r>
              <a:rPr lang="nl-BE" altLang="sk-SK" sz="1800" dirty="0" smtClean="0"/>
              <a:t>institutional mission</a:t>
            </a:r>
            <a:r>
              <a:rPr lang="sk-SK" altLang="sk-SK" sz="1800" dirty="0" smtClean="0"/>
              <a:t>/</a:t>
            </a:r>
            <a:r>
              <a:rPr lang="nl-BE" altLang="sk-SK" sz="1800" dirty="0" smtClean="0"/>
              <a:t> strategy</a:t>
            </a:r>
            <a:r>
              <a:rPr lang="sk-SK" altLang="sk-SK" sz="1800" dirty="0" smtClean="0"/>
              <a:t>)</a:t>
            </a:r>
            <a:r>
              <a:rPr lang="nl-BE" altLang="sk-SK" sz="1800" dirty="0" smtClean="0"/>
              <a:t>.</a:t>
            </a:r>
          </a:p>
          <a:p>
            <a:pPr>
              <a:defRPr/>
            </a:pPr>
            <a:r>
              <a:rPr lang="nl-BE" altLang="sk-SK" sz="1800" b="1" dirty="0" smtClean="0"/>
              <a:t>Assessment of </a:t>
            </a:r>
            <a:r>
              <a:rPr lang="sk-SK" altLang="sk-SK" sz="1800" b="1" dirty="0" err="1" smtClean="0"/>
              <a:t>academic</a:t>
            </a:r>
            <a:r>
              <a:rPr lang="sk-SK" altLang="sk-SK" sz="1800" b="1" dirty="0" smtClean="0"/>
              <a:t>/ </a:t>
            </a:r>
            <a:r>
              <a:rPr lang="sk-SK" altLang="sk-SK" sz="1800" b="1" dirty="0" err="1" smtClean="0"/>
              <a:t>research</a:t>
            </a:r>
            <a:r>
              <a:rPr lang="sk-SK" altLang="sk-SK" sz="1800" b="1" dirty="0" smtClean="0"/>
              <a:t> </a:t>
            </a:r>
            <a:r>
              <a:rPr lang="nl-BE" altLang="sk-SK" sz="1800" b="1" dirty="0" smtClean="0"/>
              <a:t>quality of DE should be based on peer review and </a:t>
            </a:r>
            <a:r>
              <a:rPr lang="sk-SK" altLang="sk-SK" sz="1800" b="1" dirty="0" err="1" smtClean="0"/>
              <a:t>be</a:t>
            </a:r>
            <a:r>
              <a:rPr lang="sk-SK" altLang="sk-SK" sz="1800" b="1" dirty="0" smtClean="0"/>
              <a:t> </a:t>
            </a:r>
            <a:r>
              <a:rPr lang="nl-BE" altLang="sk-SK" sz="1800" b="1" dirty="0" smtClean="0"/>
              <a:t>sensitive to disciplinary differences</a:t>
            </a:r>
            <a:r>
              <a:rPr lang="nl-BE" altLang="sk-SK" sz="1800" dirty="0" smtClean="0"/>
              <a:t>.</a:t>
            </a:r>
            <a:r>
              <a:rPr lang="sk-SK" altLang="sk-SK" sz="1800" dirty="0" smtClean="0"/>
              <a:t> </a:t>
            </a:r>
          </a:p>
          <a:p>
            <a:pPr>
              <a:defRPr/>
            </a:pPr>
            <a:r>
              <a:rPr lang="sk-SK" altLang="sk-SK" sz="1800" dirty="0" err="1" smtClean="0"/>
              <a:t>Quality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assurance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bodies</a:t>
            </a:r>
            <a:r>
              <a:rPr lang="sk-SK" altLang="sk-SK" sz="1800" dirty="0" smtClean="0"/>
              <a:t> are </a:t>
            </a:r>
            <a:r>
              <a:rPr lang="sk-SK" altLang="sk-SK" sz="1800" dirty="0" err="1" smtClean="0"/>
              <a:t>increasingly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interested</a:t>
            </a:r>
            <a:r>
              <a:rPr lang="sk-SK" altLang="sk-SK" sz="1800" dirty="0" smtClean="0"/>
              <a:t> in </a:t>
            </a:r>
            <a:r>
              <a:rPr lang="sk-SK" altLang="sk-SK" sz="1800" dirty="0" err="1" smtClean="0"/>
              <a:t>assessment</a:t>
            </a:r>
            <a:r>
              <a:rPr lang="sk-SK" altLang="sk-SK" sz="1800" dirty="0" smtClean="0"/>
              <a:t>/ </a:t>
            </a:r>
            <a:r>
              <a:rPr lang="sk-SK" altLang="sk-SK" sz="1800" dirty="0" err="1" smtClean="0"/>
              <a:t>evaluation</a:t>
            </a:r>
            <a:r>
              <a:rPr lang="sk-SK" altLang="sk-SK" sz="1800" dirty="0" smtClean="0"/>
              <a:t>/ </a:t>
            </a:r>
            <a:r>
              <a:rPr lang="sk-SK" altLang="sk-SK" sz="1800" dirty="0" err="1" smtClean="0"/>
              <a:t>accreditation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of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doctoral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education</a:t>
            </a:r>
            <a:r>
              <a:rPr lang="sk-SK" altLang="sk-SK" sz="1800" dirty="0" smtClean="0"/>
              <a:t> (</a:t>
            </a:r>
            <a:r>
              <a:rPr lang="sk-SK" altLang="sk-SK" sz="1800" dirty="0" err="1" smtClean="0"/>
              <a:t>output-based</a:t>
            </a:r>
            <a:r>
              <a:rPr lang="sk-SK" altLang="sk-SK" sz="1800" dirty="0" smtClean="0"/>
              <a:t>: </a:t>
            </a:r>
            <a:r>
              <a:rPr lang="sk-SK" altLang="sk-SK" sz="1800" dirty="0" err="1" smtClean="0"/>
              <a:t>staff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qualifications</a:t>
            </a:r>
            <a:r>
              <a:rPr lang="sk-SK" altLang="sk-SK" sz="1800" dirty="0" smtClean="0"/>
              <a:t>, </a:t>
            </a:r>
            <a:r>
              <a:rPr lang="sk-SK" altLang="sk-SK" sz="1800" dirty="0" err="1" smtClean="0"/>
              <a:t>publications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of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PhDs</a:t>
            </a:r>
            <a:r>
              <a:rPr lang="sk-SK" altLang="sk-SK" sz="1800" dirty="0" smtClean="0"/>
              <a:t>, </a:t>
            </a:r>
            <a:r>
              <a:rPr lang="sk-SK" altLang="sk-SK" sz="1800" dirty="0" err="1" smtClean="0"/>
              <a:t>number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of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PhDs</a:t>
            </a:r>
            <a:r>
              <a:rPr lang="sk-SK" altLang="sk-SK" sz="1800" dirty="0" smtClean="0"/>
              <a:t>, TTD, </a:t>
            </a:r>
            <a:r>
              <a:rPr lang="sk-SK" altLang="sk-SK" sz="1800" dirty="0" err="1" smtClean="0"/>
              <a:t>completion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rates</a:t>
            </a:r>
            <a:r>
              <a:rPr lang="sk-SK" altLang="sk-SK" sz="1800" dirty="0" smtClean="0"/>
              <a:t>, </a:t>
            </a:r>
            <a:r>
              <a:rPr lang="sk-SK" altLang="sk-SK" sz="1800" dirty="0" err="1" smtClean="0"/>
              <a:t>employability</a:t>
            </a:r>
            <a:r>
              <a:rPr lang="sk-SK" altLang="sk-SK" sz="1800" dirty="0" smtClean="0"/>
              <a:t>, </a:t>
            </a:r>
            <a:r>
              <a:rPr lang="sk-SK" altLang="sk-SK" sz="1800" dirty="0" err="1" smtClean="0"/>
              <a:t>guidelines</a:t>
            </a:r>
            <a:r>
              <a:rPr lang="sk-SK" altLang="sk-SK" sz="1800" dirty="0" smtClean="0"/>
              <a:t>...)  </a:t>
            </a:r>
            <a:endParaRPr lang="nl-BE" altLang="sk-SK" sz="1800" dirty="0" smtClean="0"/>
          </a:p>
          <a:p>
            <a:pPr>
              <a:defRPr/>
            </a:pPr>
            <a:r>
              <a:rPr lang="nl-BE" altLang="sk-SK" sz="1800" dirty="0" smtClean="0"/>
              <a:t>In order to be accountable, i</a:t>
            </a:r>
            <a:r>
              <a:rPr lang="sk-SK" altLang="sk-SK" sz="1800" dirty="0" smtClean="0"/>
              <a:t>n</a:t>
            </a:r>
            <a:r>
              <a:rPr lang="nl-BE" altLang="sk-SK" sz="1800" dirty="0" smtClean="0"/>
              <a:t>stitutions should develop indicators based on institutional priorities (individual progression</a:t>
            </a:r>
            <a:r>
              <a:rPr lang="sk-SK" altLang="sk-SK" sz="1800" dirty="0" smtClean="0"/>
              <a:t> monitoring</a:t>
            </a:r>
            <a:r>
              <a:rPr lang="nl-BE" altLang="sk-SK" sz="1800" dirty="0" smtClean="0"/>
              <a:t>, completion rate, career tracking, dissemination of research results).</a:t>
            </a:r>
            <a:endParaRPr lang="sk-SK" altLang="sk-SK" sz="1800" dirty="0" smtClean="0"/>
          </a:p>
          <a:p>
            <a:pPr>
              <a:defRPr/>
            </a:pPr>
            <a:r>
              <a:rPr lang="sk-SK" altLang="sk-SK" sz="1800" dirty="0" err="1" smtClean="0"/>
              <a:t>But</a:t>
            </a:r>
            <a:r>
              <a:rPr lang="sk-SK" altLang="sk-SK" sz="1800" dirty="0" smtClean="0"/>
              <a:t>: </a:t>
            </a:r>
            <a:r>
              <a:rPr lang="sk-SK" altLang="sk-SK" sz="1800" b="1" dirty="0" err="1" smtClean="0"/>
              <a:t>Avoid</a:t>
            </a:r>
            <a:r>
              <a:rPr lang="sk-SK" altLang="sk-SK" sz="1800" b="1" dirty="0" smtClean="0"/>
              <a:t> </a:t>
            </a:r>
            <a:r>
              <a:rPr lang="sk-SK" altLang="sk-SK" sz="1800" b="1" dirty="0" err="1" smtClean="0"/>
              <a:t>over-regulation</a:t>
            </a:r>
            <a:r>
              <a:rPr lang="sk-SK" altLang="sk-SK" sz="1800" b="1" dirty="0" smtClean="0"/>
              <a:t> </a:t>
            </a:r>
          </a:p>
          <a:p>
            <a:pPr marL="0" indent="0">
              <a:buFontTx/>
              <a:buNone/>
              <a:defRPr/>
            </a:pPr>
            <a:endParaRPr lang="sk-SK" altLang="sk-SK" sz="2000" b="1" dirty="0" smtClean="0"/>
          </a:p>
          <a:p>
            <a:pPr marL="0" indent="0">
              <a:buFontTx/>
              <a:buNone/>
              <a:defRPr/>
            </a:pPr>
            <a:endParaRPr lang="en-US" alt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270381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200" smtClean="0"/>
              <a:t>VI</a:t>
            </a:r>
            <a:r>
              <a:rPr lang="nl-BE" altLang="sk-SK" sz="3200" smtClean="0"/>
              <a:t>. Internationalisation and mobility</a:t>
            </a:r>
            <a:endParaRPr lang="en-US" altLang="sk-SK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sk-SK" sz="1700" b="1" dirty="0" smtClean="0"/>
              <a:t>Global problems require global solutions </a:t>
            </a:r>
            <a:r>
              <a:rPr lang="nl-BE" altLang="sk-SK" sz="1700" dirty="0" smtClean="0"/>
              <a:t>– not possible without international cooperation</a:t>
            </a:r>
            <a:endParaRPr lang="sk-SK" altLang="sk-SK" sz="1700" dirty="0" smtClean="0"/>
          </a:p>
          <a:p>
            <a:r>
              <a:rPr lang="sk-SK" altLang="sk-SK" sz="1700" dirty="0" err="1" smtClean="0"/>
              <a:t>The</a:t>
            </a:r>
            <a:r>
              <a:rPr lang="sk-SK" altLang="sk-SK" sz="1700" dirty="0" smtClean="0"/>
              <a:t> </a:t>
            </a:r>
            <a:r>
              <a:rPr lang="sk-SK" altLang="sk-SK" sz="1700" b="1" dirty="0" err="1" smtClean="0"/>
              <a:t>need</a:t>
            </a:r>
            <a:r>
              <a:rPr lang="sk-SK" altLang="sk-SK" sz="1700" b="1" dirty="0" smtClean="0"/>
              <a:t> </a:t>
            </a:r>
            <a:r>
              <a:rPr lang="sk-SK" altLang="sk-SK" sz="1700" b="1" dirty="0" err="1" smtClean="0"/>
              <a:t>for</a:t>
            </a:r>
            <a:r>
              <a:rPr lang="sk-SK" altLang="sk-SK" sz="1700" b="1" dirty="0" smtClean="0"/>
              <a:t> </a:t>
            </a:r>
            <a:r>
              <a:rPr lang="sk-SK" altLang="sk-SK" sz="1700" b="1" dirty="0" err="1" smtClean="0"/>
              <a:t>global</a:t>
            </a:r>
            <a:r>
              <a:rPr lang="sk-SK" altLang="sk-SK" sz="1700" b="1" dirty="0" smtClean="0"/>
              <a:t> </a:t>
            </a:r>
            <a:r>
              <a:rPr lang="sk-SK" altLang="sk-SK" sz="1700" b="1" dirty="0" err="1" smtClean="0"/>
              <a:t>competences</a:t>
            </a:r>
            <a:r>
              <a:rPr lang="sk-SK" altLang="sk-SK" sz="1700" b="1" dirty="0" smtClean="0"/>
              <a:t> </a:t>
            </a:r>
            <a:r>
              <a:rPr lang="sk-SK" altLang="sk-SK" sz="1700" dirty="0" smtClean="0"/>
              <a:t>of </a:t>
            </a:r>
            <a:r>
              <a:rPr lang="sk-SK" altLang="sk-SK" sz="1700" dirty="0" err="1" smtClean="0"/>
              <a:t>doctoral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candidates</a:t>
            </a:r>
            <a:r>
              <a:rPr lang="sk-SK" altLang="sk-SK" sz="1700" dirty="0" smtClean="0"/>
              <a:t>:</a:t>
            </a:r>
          </a:p>
          <a:p>
            <a:pPr lvl="1"/>
            <a:r>
              <a:rPr lang="sk-SK" altLang="sk-SK" sz="1700" dirty="0" err="1" smtClean="0"/>
              <a:t>Ability</a:t>
            </a:r>
            <a:r>
              <a:rPr lang="sk-SK" altLang="sk-SK" sz="1700" dirty="0" smtClean="0"/>
              <a:t> to </a:t>
            </a:r>
            <a:r>
              <a:rPr lang="sk-SK" altLang="sk-SK" sz="1700" dirty="0" err="1" smtClean="0"/>
              <a:t>work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across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countries</a:t>
            </a:r>
            <a:endParaRPr lang="sk-SK" altLang="sk-SK" sz="1700" dirty="0" smtClean="0"/>
          </a:p>
          <a:p>
            <a:pPr lvl="1"/>
            <a:r>
              <a:rPr lang="sk-SK" altLang="sk-SK" sz="1700" dirty="0" err="1" smtClean="0"/>
              <a:t>Communication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across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cultures</a:t>
            </a:r>
            <a:endParaRPr lang="sk-SK" altLang="sk-SK" sz="1700" dirty="0" smtClean="0"/>
          </a:p>
          <a:p>
            <a:pPr lvl="1"/>
            <a:r>
              <a:rPr lang="sk-SK" altLang="sk-SK" sz="1700" dirty="0" err="1" smtClean="0"/>
              <a:t>Knowledge</a:t>
            </a:r>
            <a:r>
              <a:rPr lang="sk-SK" altLang="sk-SK" sz="1700" dirty="0" smtClean="0"/>
              <a:t> of </a:t>
            </a:r>
            <a:r>
              <a:rPr lang="sk-SK" altLang="sk-SK" sz="1700" dirty="0" err="1" smtClean="0"/>
              <a:t>global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organisations</a:t>
            </a:r>
            <a:r>
              <a:rPr lang="sk-SK" altLang="sk-SK" sz="1700" dirty="0" smtClean="0"/>
              <a:t> and </a:t>
            </a:r>
            <a:r>
              <a:rPr lang="sk-SK" altLang="sk-SK" sz="1700" dirty="0" err="1" smtClean="0"/>
              <a:t>contexts</a:t>
            </a:r>
            <a:endParaRPr lang="sk-SK" altLang="sk-SK" sz="1700" dirty="0" smtClean="0"/>
          </a:p>
          <a:p>
            <a:pPr lvl="1"/>
            <a:r>
              <a:rPr lang="sk-SK" altLang="sk-SK" sz="1700" dirty="0" err="1" smtClean="0"/>
              <a:t>Personal</a:t>
            </a:r>
            <a:r>
              <a:rPr lang="sk-SK" altLang="sk-SK" sz="1700" dirty="0" smtClean="0"/>
              <a:t> adaptability to </a:t>
            </a:r>
            <a:r>
              <a:rPr lang="sk-SK" altLang="sk-SK" sz="1700" dirty="0" err="1" smtClean="0"/>
              <a:t>diverse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culture</a:t>
            </a:r>
            <a:endParaRPr lang="sk-SK" altLang="sk-SK" sz="1700" dirty="0" smtClean="0"/>
          </a:p>
          <a:p>
            <a:r>
              <a:rPr lang="nl-BE" altLang="sk-SK" sz="1700" b="1" dirty="0" smtClean="0"/>
              <a:t>Internationalisation in DE </a:t>
            </a:r>
            <a:r>
              <a:rPr lang="nl-BE" altLang="sk-SK" sz="1700" dirty="0" smtClean="0"/>
              <a:t>means diverse approaches: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BE" altLang="sk-SK" sz="1700" dirty="0" smtClean="0"/>
              <a:t>Internationalisation at home (recruitment of internat</a:t>
            </a:r>
            <a:r>
              <a:rPr lang="sk-SK" altLang="sk-SK" sz="1700" dirty="0" smtClean="0"/>
              <a:t>.</a:t>
            </a:r>
            <a:r>
              <a:rPr lang="nl-BE" altLang="sk-SK" sz="1700" dirty="0" smtClean="0"/>
              <a:t> students and staff; organising internat</a:t>
            </a:r>
            <a:r>
              <a:rPr lang="sk-SK" altLang="sk-SK" sz="1700" dirty="0" smtClean="0"/>
              <a:t>.</a:t>
            </a:r>
            <a:r>
              <a:rPr lang="nl-BE" altLang="sk-SK" sz="1700" dirty="0" smtClean="0"/>
              <a:t> events</a:t>
            </a:r>
            <a:r>
              <a:rPr lang="sk-SK" altLang="sk-SK" sz="1700" dirty="0" smtClean="0"/>
              <a:t>;</a:t>
            </a:r>
            <a:r>
              <a:rPr lang="nl-BE" altLang="sk-SK" sz="1700" dirty="0" smtClean="0"/>
              <a:t> involving doctoral candidates in internat</a:t>
            </a:r>
            <a:r>
              <a:rPr lang="sk-SK" altLang="sk-SK" sz="1700" dirty="0" smtClean="0"/>
              <a:t>.</a:t>
            </a:r>
            <a:r>
              <a:rPr lang="nl-BE" altLang="sk-SK" sz="1700" dirty="0" smtClean="0"/>
              <a:t> projects; inviting guest lecturers from abroad; networking, </a:t>
            </a:r>
            <a:r>
              <a:rPr lang="sk-SK" altLang="sk-SK" sz="1700" dirty="0" smtClean="0"/>
              <a:t>online </a:t>
            </a:r>
            <a:r>
              <a:rPr lang="sk-SK" altLang="sk-SK" sz="1700" dirty="0" err="1" smtClean="0"/>
              <a:t>courses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incl</a:t>
            </a:r>
            <a:r>
              <a:rPr lang="sk-SK" altLang="sk-SK" sz="1700" dirty="0" smtClean="0"/>
              <a:t>. MOOCS, </a:t>
            </a:r>
            <a:r>
              <a:rPr lang="nl-BE" altLang="sk-SK" sz="1700" dirty="0" smtClean="0"/>
              <a:t>etc.)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BE" altLang="sk-SK" sz="1700" dirty="0" smtClean="0"/>
              <a:t>Internationalisation abroad (internat</a:t>
            </a:r>
            <a:r>
              <a:rPr lang="sk-SK" altLang="sk-SK" sz="1700" dirty="0" smtClean="0"/>
              <a:t>.</a:t>
            </a:r>
            <a:r>
              <a:rPr lang="nl-BE" altLang="sk-SK" sz="1700" dirty="0" smtClean="0"/>
              <a:t> exhanges, study periods abroad, collaborative and joint prog</a:t>
            </a:r>
            <a:r>
              <a:rPr lang="sk-SK" altLang="sk-SK" sz="1700" dirty="0" err="1" smtClean="0"/>
              <a:t>rammes</a:t>
            </a:r>
            <a:r>
              <a:rPr lang="sk-SK" altLang="sk-SK" sz="1700" dirty="0" smtClean="0"/>
              <a:t>, </a:t>
            </a:r>
            <a:r>
              <a:rPr lang="sk-SK" altLang="sk-SK" sz="1700" dirty="0" err="1" smtClean="0"/>
              <a:t>etc</a:t>
            </a:r>
            <a:r>
              <a:rPr lang="sk-SK" altLang="sk-SK" sz="1700" dirty="0" smtClean="0"/>
              <a:t>.)</a:t>
            </a:r>
            <a:r>
              <a:rPr lang="nl-BE" altLang="sk-SK" sz="1700" dirty="0" smtClean="0"/>
              <a:t> </a:t>
            </a:r>
            <a:endParaRPr lang="en-US" altLang="sk-SK" sz="1700" dirty="0" smtClean="0"/>
          </a:p>
          <a:p>
            <a:endParaRPr lang="en-US" altLang="sk-SK" sz="2200" dirty="0" smtClean="0"/>
          </a:p>
        </p:txBody>
      </p:sp>
    </p:spTree>
    <p:extLst>
      <p:ext uri="{BB962C8B-B14F-4D97-AF65-F5344CB8AC3E}">
        <p14:creationId xmlns:p14="http://schemas.microsoft.com/office/powerpoint/2010/main" val="19988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z="3200" smtClean="0"/>
              <a:t>Internationalisation and mobility (cont.)</a:t>
            </a:r>
          </a:p>
        </p:txBody>
      </p:sp>
      <p:sp>
        <p:nvSpPr>
          <p:cNvPr id="2355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sz="2300" smtClean="0"/>
              <a:t>Internationalisation has to be embedded in institutional strategy</a:t>
            </a:r>
          </a:p>
          <a:p>
            <a:r>
              <a:rPr lang="sk-SK" altLang="sk-SK" sz="2300" smtClean="0"/>
              <a:t>It should take into account </a:t>
            </a:r>
            <a:r>
              <a:rPr lang="sk-SK" altLang="sk-SK" sz="2300" b="1" smtClean="0"/>
              <a:t>capacity building in all involved institutions</a:t>
            </a:r>
            <a:r>
              <a:rPr lang="sk-SK" altLang="sk-SK" sz="2300" smtClean="0"/>
              <a:t> and </a:t>
            </a:r>
            <a:r>
              <a:rPr lang="en-GB" altLang="sk-SK" sz="2300" smtClean="0"/>
              <a:t>include mechanisms that facilitate the return of scholars to their home country</a:t>
            </a:r>
            <a:r>
              <a:rPr lang="sk-SK" altLang="sk-SK" sz="2300" smtClean="0"/>
              <a:t> (brain circulation)</a:t>
            </a:r>
          </a:p>
          <a:p>
            <a:r>
              <a:rPr lang="sk-SK" altLang="sk-SK" sz="2300" b="1" smtClean="0"/>
              <a:t>The aim: </a:t>
            </a:r>
            <a:r>
              <a:rPr lang="sk-SK" altLang="sk-SK" sz="2300" smtClean="0"/>
              <a:t>building an inclusive global research community that covers different countries, disciplines, contexts and that encourages research benefitial for humanity </a:t>
            </a:r>
          </a:p>
          <a:p>
            <a:endParaRPr lang="sk-SK" altLang="sk-SK" b="1" smtClean="0"/>
          </a:p>
        </p:txBody>
      </p:sp>
      <p:sp>
        <p:nvSpPr>
          <p:cNvPr id="23556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330F741B-0DA4-4050-95B9-B2725EBA3D37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277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altLang="sk-SK" smtClean="0"/>
              <a:t>VII. </a:t>
            </a:r>
            <a:r>
              <a:rPr lang="fr-BE" altLang="sk-SK" smtClean="0"/>
              <a:t>Intersectorial collaboration and mobility </a:t>
            </a:r>
            <a:endParaRPr lang="en-GB" altLang="sk-SK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sk-SK" sz="2000" b="1" smtClean="0"/>
              <a:t>Mobility between academia and </a:t>
            </a:r>
            <a:r>
              <a:rPr lang="sk-SK" altLang="sk-SK" sz="2000" b="1" smtClean="0"/>
              <a:t>business</a:t>
            </a:r>
            <a:r>
              <a:rPr lang="sk-SK" altLang="sk-SK" sz="2000" smtClean="0"/>
              <a:t>/ </a:t>
            </a:r>
            <a:r>
              <a:rPr lang="en-GB" altLang="sk-SK" sz="2000" smtClean="0"/>
              <a:t>industry can help to improve the prospects for employability, especially outside academia</a:t>
            </a:r>
          </a:p>
          <a:p>
            <a:r>
              <a:rPr lang="sk-SK" altLang="sk-SK" sz="2000" smtClean="0"/>
              <a:t>D</a:t>
            </a:r>
            <a:r>
              <a:rPr lang="en-GB" altLang="sk-SK" sz="2000" smtClean="0"/>
              <a:t>octoral candidates should be taught that </a:t>
            </a:r>
            <a:r>
              <a:rPr lang="en-GB" altLang="sk-SK" sz="2000" b="1" smtClean="0"/>
              <a:t>moving from academia to industry is not a second choice</a:t>
            </a:r>
            <a:r>
              <a:rPr lang="en-GB" altLang="sk-SK" sz="2000" smtClean="0"/>
              <a:t>, but a legitimate first choice</a:t>
            </a:r>
          </a:p>
          <a:p>
            <a:pPr>
              <a:spcAft>
                <a:spcPct val="50000"/>
              </a:spcAft>
            </a:pPr>
            <a:r>
              <a:rPr lang="en-GB" altLang="sk-SK" sz="2000" smtClean="0"/>
              <a:t>Behind the formal procedures such as joint supervision or placements in industry, successful long-term university-industry cooperation is holistic: a continuous and long-term face-to-face experience is crucial for building trust and durable partnerships</a:t>
            </a:r>
            <a:r>
              <a:rPr lang="sk-SK" altLang="sk-SK" sz="2000" smtClean="0"/>
              <a:t> (often bottom-up)</a:t>
            </a:r>
          </a:p>
          <a:p>
            <a:pPr>
              <a:spcAft>
                <a:spcPct val="50000"/>
              </a:spcAft>
            </a:pPr>
            <a:r>
              <a:rPr lang="sk-SK" altLang="sk-SK" sz="2000" smtClean="0"/>
              <a:t>EUA DOC-CAREERS project I and II</a:t>
            </a:r>
            <a:endParaRPr lang="en-GB" altLang="sk-SK" sz="2000" smtClean="0"/>
          </a:p>
          <a:p>
            <a:endParaRPr lang="en-GB" altLang="sk-SK" smtClean="0"/>
          </a:p>
        </p:txBody>
      </p:sp>
    </p:spTree>
    <p:extLst>
      <p:ext uri="{BB962C8B-B14F-4D97-AF65-F5344CB8AC3E}">
        <p14:creationId xmlns:p14="http://schemas.microsoft.com/office/powerpoint/2010/main" val="486182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k-SK" altLang="sk-SK" smtClean="0"/>
              <a:t>STRUCTURE</a:t>
            </a:r>
            <a:endParaRPr lang="en-US" altLang="sk-SK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565400"/>
            <a:ext cx="8229600" cy="3887788"/>
          </a:xfrm>
        </p:spPr>
        <p:txBody>
          <a:bodyPr/>
          <a:lstStyle/>
          <a:p>
            <a:pPr marL="558800" indent="-558800">
              <a:buFontTx/>
              <a:buNone/>
            </a:pPr>
            <a:endParaRPr lang="en-US" altLang="sk-SK" sz="2400" smtClean="0"/>
          </a:p>
          <a:p>
            <a:pPr marL="558800" indent="-558800"/>
            <a:r>
              <a:rPr lang="en-US" altLang="sk-SK" sz="2400" smtClean="0"/>
              <a:t>Doctoral education in </a:t>
            </a:r>
            <a:r>
              <a:rPr lang="sk-SK" altLang="sk-SK" sz="2400" smtClean="0"/>
              <a:t>contexts</a:t>
            </a:r>
            <a:r>
              <a:rPr lang="en-US" altLang="sk-SK" sz="2400" smtClean="0"/>
              <a:t> </a:t>
            </a:r>
            <a:r>
              <a:rPr lang="sk-SK" altLang="sk-SK" sz="2400" smtClean="0"/>
              <a:t>(academic, European and global)</a:t>
            </a:r>
          </a:p>
          <a:p>
            <a:pPr marL="558800" indent="-558800"/>
            <a:r>
              <a:rPr lang="sk-SK" altLang="sk-SK" sz="2400" smtClean="0"/>
              <a:t>Important developments and documents </a:t>
            </a:r>
          </a:p>
          <a:p>
            <a:pPr marL="558800" indent="-558800"/>
            <a:r>
              <a:rPr lang="sk-SK" altLang="sk-SK" sz="2400" smtClean="0"/>
              <a:t>Key trends in doctoral education in Europe</a:t>
            </a:r>
            <a:r>
              <a:rPr lang="en-US" altLang="sk-SK" sz="2400" smtClean="0"/>
              <a:t> </a:t>
            </a:r>
            <a:endParaRPr lang="sk-SK" altLang="sk-SK" sz="2400" smtClean="0"/>
          </a:p>
          <a:p>
            <a:pPr marL="558800" indent="-558800"/>
            <a:r>
              <a:rPr lang="sk-SK" altLang="sk-SK" sz="2400" smtClean="0"/>
              <a:t>New challenges for doctoral education  </a:t>
            </a:r>
            <a:endParaRPr lang="en-US" altLang="sk-SK" sz="2400" b="1" smtClean="0"/>
          </a:p>
        </p:txBody>
      </p:sp>
    </p:spTree>
    <p:extLst>
      <p:ext uri="{BB962C8B-B14F-4D97-AF65-F5344CB8AC3E}">
        <p14:creationId xmlns:p14="http://schemas.microsoft.com/office/powerpoint/2010/main" val="2447114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altLang="sk-SK" smtClean="0"/>
              <a:t>VIII. D</a:t>
            </a:r>
            <a:r>
              <a:rPr lang="fr-BE" altLang="sk-SK" smtClean="0"/>
              <a:t>evelopment of new Doctorates </a:t>
            </a:r>
            <a:endParaRPr lang="en-GB" altLang="sk-SK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BE" altLang="sk-SK" sz="2000" b="1" smtClean="0"/>
              <a:t>A range of innovative doctoral programmes </a:t>
            </a:r>
            <a:r>
              <a:rPr lang="fr-BE" altLang="sk-SK" sz="2000" smtClean="0"/>
              <a:t>emerg</a:t>
            </a:r>
            <a:r>
              <a:rPr lang="sk-SK" altLang="sk-SK" sz="2000" smtClean="0"/>
              <a:t>e</a:t>
            </a:r>
            <a:r>
              <a:rPr lang="fr-BE" altLang="sk-SK" sz="2000" smtClean="0"/>
              <a:t> as a response to changes of a fast-growing global labour market</a:t>
            </a:r>
            <a:r>
              <a:rPr lang="sk-SK" altLang="sk-SK" sz="2000" smtClean="0"/>
              <a:t> </a:t>
            </a:r>
            <a:r>
              <a:rPr lang="fr-BE" altLang="sk-SK" sz="2000" smtClean="0"/>
              <a:t>(</a:t>
            </a:r>
            <a:r>
              <a:rPr lang="sk-SK" altLang="sk-SK" sz="2000" smtClean="0"/>
              <a:t>joint programmes, </a:t>
            </a:r>
            <a:r>
              <a:rPr lang="fr-BE" altLang="sk-SK" sz="2000" smtClean="0"/>
              <a:t>professional doctorates, industrial doctorates</a:t>
            </a:r>
            <a:r>
              <a:rPr lang="sk-SK" altLang="sk-SK" sz="2000" smtClean="0"/>
              <a:t> – supported by the EU programmes</a:t>
            </a:r>
            <a:r>
              <a:rPr lang="fr-BE" altLang="sk-SK" sz="2000" smtClean="0"/>
              <a:t>, European doctorates etc.)</a:t>
            </a:r>
          </a:p>
          <a:p>
            <a:pPr>
              <a:lnSpc>
                <a:spcPct val="90000"/>
              </a:lnSpc>
            </a:pPr>
            <a:r>
              <a:rPr lang="fr-BE" altLang="sk-SK" sz="2000" smtClean="0"/>
              <a:t>Diversity of doctoral programmes </a:t>
            </a:r>
            <a:r>
              <a:rPr lang="sk-SK" altLang="sk-SK" sz="2000" smtClean="0"/>
              <a:t>and doctorates </a:t>
            </a:r>
            <a:r>
              <a:rPr lang="fr-BE" altLang="sk-SK" sz="2000" smtClean="0"/>
              <a:t>reflects diversity of European HEIs that h</a:t>
            </a:r>
            <a:r>
              <a:rPr lang="sk-SK" altLang="sk-SK" sz="2000" smtClean="0"/>
              <a:t>ave autonomy to decide on their programmes </a:t>
            </a:r>
            <a:endParaRPr lang="fr-BE" altLang="sk-SK" sz="2000" smtClean="0"/>
          </a:p>
          <a:p>
            <a:pPr>
              <a:lnSpc>
                <a:spcPct val="90000"/>
              </a:lnSpc>
            </a:pPr>
            <a:r>
              <a:rPr lang="fr-BE" altLang="sk-SK" sz="2000" b="1" smtClean="0"/>
              <a:t>Consensus:</a:t>
            </a:r>
            <a:r>
              <a:rPr lang="fr-BE" altLang="sk-SK" sz="2000" smtClean="0"/>
              <a:t> </a:t>
            </a:r>
            <a:r>
              <a:rPr lang="fr-BE" altLang="sk-SK" sz="2000" b="1" smtClean="0"/>
              <a:t>original research</a:t>
            </a:r>
            <a:r>
              <a:rPr lang="fr-BE" altLang="sk-SK" sz="2000" smtClean="0"/>
              <a:t> </a:t>
            </a:r>
            <a:r>
              <a:rPr lang="fr-BE" altLang="sk-SK" sz="2000" b="1" smtClean="0"/>
              <a:t>has to remain the main component of all doctorates</a:t>
            </a:r>
          </a:p>
          <a:p>
            <a:pPr>
              <a:lnSpc>
                <a:spcPct val="90000"/>
              </a:lnSpc>
            </a:pPr>
            <a:r>
              <a:rPr lang="fr-BE" altLang="sk-SK" sz="2000" smtClean="0"/>
              <a:t>No consensus on </a:t>
            </a:r>
            <a:r>
              <a:rPr lang="sk-SK" altLang="sk-SK" sz="2000" smtClean="0"/>
              <a:t>professional</a:t>
            </a:r>
            <a:r>
              <a:rPr lang="fr-BE" altLang="sk-SK" sz="2000" smtClean="0"/>
              <a:t> doctorates in Europe (</a:t>
            </a:r>
            <a:r>
              <a:rPr lang="sk-SK" altLang="sk-SK" sz="2000" smtClean="0"/>
              <a:t>not well accepted in continental Europe </a:t>
            </a:r>
            <a:r>
              <a:rPr lang="fr-BE" altLang="sk-SK" sz="2000" smtClean="0"/>
              <a:t>- further debate on new doctorates as well as </a:t>
            </a:r>
            <a:r>
              <a:rPr lang="sk-SK" altLang="sk-SK" sz="2000" smtClean="0"/>
              <a:t>on a </a:t>
            </a:r>
            <a:r>
              <a:rPr lang="fr-BE" altLang="sk-SK" sz="2000" smtClean="0"/>
              <a:t>new vision </a:t>
            </a:r>
            <a:r>
              <a:rPr lang="sk-SK" altLang="sk-SK" sz="2000" smtClean="0"/>
              <a:t>and role </a:t>
            </a:r>
            <a:r>
              <a:rPr lang="fr-BE" altLang="sk-SK" sz="2000" smtClean="0"/>
              <a:t>of the doctorate </a:t>
            </a:r>
            <a:r>
              <a:rPr lang="sk-SK" altLang="sk-SK" sz="2000" smtClean="0"/>
              <a:t>is</a:t>
            </a:r>
            <a:r>
              <a:rPr lang="fr-BE" altLang="sk-SK" sz="2000" smtClean="0"/>
              <a:t> needed)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BE" altLang="sk-SK" sz="2000" smtClean="0"/>
              <a:t> </a:t>
            </a:r>
            <a:endParaRPr lang="en-GB" altLang="sk-SK" sz="2000" smtClean="0"/>
          </a:p>
        </p:txBody>
      </p:sp>
    </p:spTree>
    <p:extLst>
      <p:ext uri="{BB962C8B-B14F-4D97-AF65-F5344CB8AC3E}">
        <p14:creationId xmlns:p14="http://schemas.microsoft.com/office/powerpoint/2010/main" val="3133791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altLang="sk-SK" smtClean="0"/>
              <a:t>Professionalisation </a:t>
            </a:r>
            <a:br>
              <a:rPr lang="sk-SK" altLang="sk-SK" smtClean="0"/>
            </a:br>
            <a:r>
              <a:rPr lang="sk-SK" altLang="sk-SK" smtClean="0"/>
              <a:t>of doctoral education governance</a:t>
            </a:r>
          </a:p>
        </p:txBody>
      </p:sp>
      <p:sp>
        <p:nvSpPr>
          <p:cNvPr id="26627" name="Zástupný symbol obsahu 2"/>
          <p:cNvSpPr>
            <a:spLocks noGrp="1"/>
          </p:cNvSpPr>
          <p:nvPr>
            <p:ph idx="1"/>
          </p:nvPr>
        </p:nvSpPr>
        <p:spPr>
          <a:xfrm>
            <a:off x="611560" y="1762919"/>
            <a:ext cx="8229600" cy="4248150"/>
          </a:xfrm>
        </p:spPr>
        <p:txBody>
          <a:bodyPr/>
          <a:lstStyle/>
          <a:p>
            <a:r>
              <a:rPr lang="sk-SK" altLang="sk-SK" sz="1700" dirty="0" err="1" smtClean="0"/>
              <a:t>Growing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challenges</a:t>
            </a:r>
            <a:r>
              <a:rPr lang="sk-SK" altLang="sk-SK" sz="1700" dirty="0" smtClean="0"/>
              <a:t> in </a:t>
            </a:r>
            <a:r>
              <a:rPr lang="sk-SK" altLang="sk-SK" sz="1700" dirty="0" err="1" smtClean="0"/>
              <a:t>doctoral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education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require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hiring</a:t>
            </a:r>
            <a:r>
              <a:rPr lang="sk-SK" altLang="sk-SK" sz="1700" dirty="0" smtClean="0"/>
              <a:t> (or </a:t>
            </a:r>
            <a:r>
              <a:rPr lang="sk-SK" altLang="sk-SK" sz="1700" dirty="0" err="1" smtClean="0"/>
              <a:t>training</a:t>
            </a:r>
            <a:r>
              <a:rPr lang="sk-SK" altLang="sk-SK" sz="1700" dirty="0" smtClean="0"/>
              <a:t>) new </a:t>
            </a:r>
            <a:r>
              <a:rPr lang="sk-SK" altLang="sk-SK" sz="1700" dirty="0" err="1" smtClean="0"/>
              <a:t>staff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that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specialises</a:t>
            </a:r>
            <a:r>
              <a:rPr lang="sk-SK" altLang="sk-SK" sz="1700" dirty="0" smtClean="0"/>
              <a:t> in </a:t>
            </a:r>
            <a:r>
              <a:rPr lang="sk-SK" altLang="sk-SK" sz="1700" dirty="0" err="1" smtClean="0"/>
              <a:t>doctoral</a:t>
            </a:r>
            <a:r>
              <a:rPr lang="sk-SK" altLang="sk-SK" sz="1700" dirty="0" smtClean="0"/>
              <a:t> </a:t>
            </a:r>
            <a:r>
              <a:rPr lang="sk-SK" altLang="sk-SK" sz="1700" dirty="0" err="1" smtClean="0"/>
              <a:t>education</a:t>
            </a:r>
            <a:r>
              <a:rPr lang="sk-SK" altLang="sk-SK" sz="1700" dirty="0" smtClean="0"/>
              <a:t> – a new </a:t>
            </a:r>
            <a:r>
              <a:rPr lang="sk-SK" altLang="sk-SK" sz="1700" dirty="0" err="1" smtClean="0"/>
              <a:t>job</a:t>
            </a:r>
            <a:r>
              <a:rPr lang="sk-SK" altLang="sk-SK" sz="1700" dirty="0" smtClean="0"/>
              <a:t> profile</a:t>
            </a:r>
          </a:p>
          <a:p>
            <a:r>
              <a:rPr lang="sk-SK" altLang="sk-SK" sz="1700" dirty="0" err="1" smtClean="0"/>
              <a:t>Tasks</a:t>
            </a:r>
            <a:r>
              <a:rPr lang="sk-SK" altLang="sk-SK" sz="1700" dirty="0" smtClean="0"/>
              <a:t>:</a:t>
            </a:r>
          </a:p>
          <a:p>
            <a:pPr lvl="1"/>
            <a:r>
              <a:rPr lang="sk-SK" altLang="sk-SK" sz="1800" dirty="0" err="1" smtClean="0"/>
              <a:t>Drafting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policy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papers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for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the</a:t>
            </a:r>
            <a:r>
              <a:rPr lang="sk-SK" altLang="sk-SK" sz="1800" dirty="0" smtClean="0"/>
              <a:t> management</a:t>
            </a:r>
          </a:p>
          <a:p>
            <a:pPr lvl="1"/>
            <a:r>
              <a:rPr lang="sk-SK" altLang="sk-SK" sz="1800" dirty="0" err="1" smtClean="0"/>
              <a:t>Collecting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data</a:t>
            </a:r>
            <a:r>
              <a:rPr lang="sk-SK" altLang="sk-SK" sz="1800" dirty="0" smtClean="0"/>
              <a:t> on </a:t>
            </a:r>
            <a:r>
              <a:rPr lang="sk-SK" altLang="sk-SK" sz="1800" dirty="0" err="1" smtClean="0"/>
              <a:t>PhDs</a:t>
            </a:r>
            <a:r>
              <a:rPr lang="sk-SK" altLang="sk-SK" sz="1800" dirty="0" smtClean="0"/>
              <a:t>, TTD, </a:t>
            </a:r>
            <a:r>
              <a:rPr lang="sk-SK" altLang="sk-SK" sz="1800" dirty="0" err="1" smtClean="0"/>
              <a:t>completion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rates</a:t>
            </a:r>
            <a:r>
              <a:rPr lang="sk-SK" altLang="sk-SK" sz="1800" dirty="0" smtClean="0"/>
              <a:t>, </a:t>
            </a:r>
            <a:r>
              <a:rPr lang="sk-SK" altLang="sk-SK" sz="1800" dirty="0" err="1" smtClean="0"/>
              <a:t>publications</a:t>
            </a:r>
            <a:r>
              <a:rPr lang="sk-SK" altLang="sk-SK" sz="1800" dirty="0" smtClean="0"/>
              <a:t>...</a:t>
            </a:r>
          </a:p>
          <a:p>
            <a:pPr lvl="1"/>
            <a:r>
              <a:rPr lang="sk-SK" altLang="sk-SK" sz="1800" dirty="0" smtClean="0"/>
              <a:t>Monitoring and </a:t>
            </a:r>
            <a:r>
              <a:rPr lang="sk-SK" altLang="sk-SK" sz="1800" dirty="0" err="1" smtClean="0"/>
              <a:t>quality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control</a:t>
            </a:r>
            <a:r>
              <a:rPr lang="sk-SK" altLang="sk-SK" sz="1800" dirty="0" smtClean="0"/>
              <a:t> </a:t>
            </a:r>
          </a:p>
          <a:p>
            <a:pPr lvl="1"/>
            <a:r>
              <a:rPr lang="sk-SK" altLang="sk-SK" sz="1800" dirty="0" err="1" smtClean="0"/>
              <a:t>Organising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training</a:t>
            </a:r>
            <a:r>
              <a:rPr lang="sk-SK" altLang="sk-SK" sz="1800" dirty="0" smtClean="0"/>
              <a:t> in </a:t>
            </a:r>
            <a:r>
              <a:rPr lang="sk-SK" altLang="sk-SK" sz="1800" dirty="0" err="1" smtClean="0"/>
              <a:t>transferable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skills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for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doctoral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students</a:t>
            </a:r>
            <a:endParaRPr lang="sk-SK" altLang="sk-SK" sz="1800" dirty="0" smtClean="0"/>
          </a:p>
          <a:p>
            <a:pPr lvl="1"/>
            <a:r>
              <a:rPr lang="sk-SK" altLang="sk-SK" sz="1800" dirty="0" err="1" smtClean="0"/>
              <a:t>Organising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professional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development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fora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for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supervisors</a:t>
            </a:r>
            <a:r>
              <a:rPr lang="sk-SK" altLang="sk-SK" sz="1800" dirty="0" smtClean="0"/>
              <a:t> (and </a:t>
            </a:r>
            <a:r>
              <a:rPr lang="sk-SK" altLang="sk-SK" sz="1800" dirty="0" err="1" smtClean="0"/>
              <a:t>awards</a:t>
            </a:r>
            <a:endParaRPr lang="sk-SK" altLang="sk-SK" sz="1800" dirty="0" smtClean="0"/>
          </a:p>
          <a:p>
            <a:pPr lvl="1"/>
            <a:r>
              <a:rPr lang="sk-SK" altLang="sk-SK" sz="1800" dirty="0" err="1" smtClean="0"/>
              <a:t>Providing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career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advice</a:t>
            </a:r>
            <a:r>
              <a:rPr lang="sk-SK" altLang="sk-SK" sz="1800" dirty="0" smtClean="0"/>
              <a:t>, </a:t>
            </a:r>
            <a:r>
              <a:rPr lang="sk-SK" altLang="sk-SK" sz="1800" dirty="0" err="1" smtClean="0"/>
              <a:t>organising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events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with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employers</a:t>
            </a:r>
            <a:r>
              <a:rPr lang="sk-SK" altLang="sk-SK" sz="1800" dirty="0" smtClean="0"/>
              <a:t>  </a:t>
            </a:r>
          </a:p>
          <a:p>
            <a:pPr lvl="1"/>
            <a:r>
              <a:rPr lang="sk-SK" altLang="sk-SK" sz="1800" dirty="0" smtClean="0"/>
              <a:t>EU PRIDE </a:t>
            </a:r>
            <a:r>
              <a:rPr lang="sk-SK" altLang="sk-SK" sz="1800" dirty="0" err="1" smtClean="0"/>
              <a:t>project</a:t>
            </a:r>
            <a:r>
              <a:rPr lang="sk-SK" altLang="sk-SK" sz="1800" dirty="0" smtClean="0"/>
              <a:t>: </a:t>
            </a:r>
            <a:r>
              <a:rPr lang="sk-SK" altLang="sk-SK" sz="1800" dirty="0" err="1" smtClean="0"/>
              <a:t>Professionals</a:t>
            </a:r>
            <a:r>
              <a:rPr lang="sk-SK" altLang="sk-SK" sz="1800" dirty="0" smtClean="0"/>
              <a:t> in </a:t>
            </a:r>
            <a:r>
              <a:rPr lang="sk-SK" altLang="sk-SK" sz="1800" dirty="0" err="1" smtClean="0"/>
              <a:t>Doctoral</a:t>
            </a:r>
            <a:r>
              <a:rPr lang="sk-SK" altLang="sk-SK" sz="1800" dirty="0" smtClean="0"/>
              <a:t> </a:t>
            </a:r>
            <a:r>
              <a:rPr lang="sk-SK" altLang="sk-SK" sz="1800" dirty="0" err="1" smtClean="0"/>
              <a:t>Education</a:t>
            </a:r>
            <a:r>
              <a:rPr lang="sk-SK" altLang="sk-SK" sz="1800" dirty="0" smtClean="0"/>
              <a:t>, </a:t>
            </a:r>
            <a:r>
              <a:rPr lang="sk-SK" altLang="sk-SK" sz="1800" dirty="0" err="1" smtClean="0"/>
              <a:t>handbook</a:t>
            </a:r>
            <a:r>
              <a:rPr lang="sk-SK" altLang="sk-SK" sz="1800" dirty="0" smtClean="0"/>
              <a:t> at: http://phaidra.univie.ac.at/o:454303</a:t>
            </a:r>
          </a:p>
          <a:p>
            <a:pPr lvl="1"/>
            <a:endParaRPr lang="sk-SK" altLang="sk-SK" sz="1800" dirty="0" smtClean="0"/>
          </a:p>
          <a:p>
            <a:endParaRPr lang="sk-SK" altLang="sk-SK" sz="2000" dirty="0" smtClean="0"/>
          </a:p>
          <a:p>
            <a:endParaRPr lang="sk-SK" altLang="sk-SK" sz="2000" dirty="0" smtClean="0"/>
          </a:p>
        </p:txBody>
      </p:sp>
      <p:sp>
        <p:nvSpPr>
          <p:cNvPr id="26628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3C19E79D-B099-4C5F-8C11-A206A838D802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609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en-US" smtClean="0"/>
              <a:t>New challenges: </a:t>
            </a:r>
            <a:br>
              <a:rPr lang="sk-SK" altLang="en-US" smtClean="0"/>
            </a:br>
            <a:r>
              <a:rPr lang="sk-SK" altLang="en-US" sz="2500" smtClean="0"/>
              <a:t>CDE Taking Salzburg Forward policy initiative</a:t>
            </a:r>
            <a:endParaRPr lang="en-US" altLang="en-US" sz="2500" smtClean="0"/>
          </a:p>
        </p:txBody>
      </p:sp>
      <p:sp>
        <p:nvSpPr>
          <p:cNvPr id="2048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altLang="en-US" sz="2300" dirty="0" err="1" smtClean="0"/>
              <a:t>Science</a:t>
            </a:r>
            <a:r>
              <a:rPr lang="sk-SK" altLang="en-US" sz="2300" dirty="0" smtClean="0"/>
              <a:t> 2.0 (</a:t>
            </a:r>
            <a:r>
              <a:rPr lang="sk-SK" altLang="en-US" sz="2300" dirty="0" err="1" smtClean="0"/>
              <a:t>Open</a:t>
            </a:r>
            <a:r>
              <a:rPr lang="sk-SK" altLang="en-US" sz="2300" dirty="0" smtClean="0"/>
              <a:t> sience, </a:t>
            </a:r>
            <a:r>
              <a:rPr lang="sk-SK" altLang="en-US" sz="2300" dirty="0" err="1" smtClean="0"/>
              <a:t>open</a:t>
            </a:r>
            <a:r>
              <a:rPr lang="sk-SK" altLang="en-US" sz="2300" dirty="0" smtClean="0"/>
              <a:t> big </a:t>
            </a:r>
            <a:r>
              <a:rPr lang="sk-SK" altLang="en-US" sz="2300" dirty="0" err="1" smtClean="0"/>
              <a:t>data</a:t>
            </a:r>
            <a:r>
              <a:rPr lang="sk-SK" altLang="en-US" sz="2300" dirty="0" smtClean="0"/>
              <a:t>, </a:t>
            </a:r>
            <a:r>
              <a:rPr lang="sk-SK" altLang="en-US" sz="2300" dirty="0" err="1" smtClean="0"/>
              <a:t>open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education</a:t>
            </a:r>
            <a:r>
              <a:rPr lang="sk-SK" altLang="en-US" sz="2300" dirty="0" smtClean="0"/>
              <a:t> – </a:t>
            </a:r>
            <a:r>
              <a:rPr lang="sk-SK" altLang="en-US" sz="2300" dirty="0" err="1" smtClean="0"/>
              <a:t>e.g</a:t>
            </a:r>
            <a:r>
              <a:rPr lang="sk-SK" altLang="en-US" sz="2300" dirty="0" smtClean="0"/>
              <a:t>. </a:t>
            </a:r>
            <a:r>
              <a:rPr lang="sk-SK" altLang="en-US" sz="2300" dirty="0" err="1" smtClean="0"/>
              <a:t>online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courses</a:t>
            </a:r>
            <a:r>
              <a:rPr lang="sk-SK" altLang="en-US" sz="2300" dirty="0" smtClean="0"/>
              <a:t>)</a:t>
            </a:r>
          </a:p>
          <a:p>
            <a:pPr>
              <a:defRPr/>
            </a:pPr>
            <a:r>
              <a:rPr lang="sk-SK" altLang="en-US" sz="2300" dirty="0" err="1" smtClean="0"/>
              <a:t>Research</a:t>
            </a:r>
            <a:r>
              <a:rPr lang="sk-SK" altLang="en-US" sz="2300" dirty="0" smtClean="0"/>
              <a:t> integrity and </a:t>
            </a:r>
            <a:r>
              <a:rPr lang="sk-SK" altLang="en-US" sz="2300" dirty="0" err="1"/>
              <a:t>e</a:t>
            </a:r>
            <a:r>
              <a:rPr lang="sk-SK" altLang="en-US" sz="2300" dirty="0" err="1" smtClean="0"/>
              <a:t>thics</a:t>
            </a:r>
            <a:r>
              <a:rPr lang="sk-SK" altLang="en-US" sz="2300" dirty="0" smtClean="0"/>
              <a:t> (</a:t>
            </a:r>
            <a:r>
              <a:rPr lang="sk-SK" altLang="en-US" sz="2300" dirty="0" err="1" smtClean="0"/>
              <a:t>plagiarism</a:t>
            </a:r>
            <a:r>
              <a:rPr lang="sk-SK" altLang="en-US" sz="2300" dirty="0" smtClean="0"/>
              <a:t>, </a:t>
            </a:r>
            <a:r>
              <a:rPr lang="sk-SK" altLang="en-US" sz="2300" dirty="0" err="1" smtClean="0"/>
              <a:t>publishing</a:t>
            </a:r>
            <a:r>
              <a:rPr lang="sk-SK" altLang="en-US" sz="2300" dirty="0" smtClean="0"/>
              <a:t> in </a:t>
            </a:r>
            <a:r>
              <a:rPr lang="sk-SK" altLang="en-US" sz="2300" dirty="0" err="1" smtClean="0"/>
              <a:t>predatory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journals</a:t>
            </a:r>
            <a:r>
              <a:rPr lang="sk-SK" altLang="en-US" sz="2300" dirty="0" smtClean="0"/>
              <a:t>, big </a:t>
            </a:r>
            <a:r>
              <a:rPr lang="sk-SK" altLang="en-US" sz="2300" dirty="0" err="1" smtClean="0"/>
              <a:t>data</a:t>
            </a:r>
            <a:r>
              <a:rPr lang="sk-SK" altLang="en-US" sz="2300" dirty="0" smtClean="0"/>
              <a:t>, </a:t>
            </a:r>
            <a:r>
              <a:rPr lang="sk-SK" altLang="en-US" sz="2300" dirty="0" err="1" smtClean="0"/>
              <a:t>data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protection</a:t>
            </a:r>
            <a:r>
              <a:rPr lang="sk-SK" altLang="en-US" sz="2300" dirty="0" smtClean="0"/>
              <a:t>, IP </a:t>
            </a:r>
            <a:r>
              <a:rPr lang="sk-SK" altLang="en-US" sz="2300" dirty="0" err="1" smtClean="0"/>
              <a:t>rights</a:t>
            </a:r>
            <a:r>
              <a:rPr lang="sk-SK" altLang="en-US" sz="2300" dirty="0" smtClean="0"/>
              <a:t>)</a:t>
            </a:r>
          </a:p>
          <a:p>
            <a:pPr>
              <a:defRPr/>
            </a:pPr>
            <a:r>
              <a:rPr lang="sk-SK" altLang="en-US" sz="2300" dirty="0" err="1" smtClean="0"/>
              <a:t>Capacity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building</a:t>
            </a:r>
            <a:r>
              <a:rPr lang="sk-SK" altLang="en-US" sz="2300" dirty="0" smtClean="0"/>
              <a:t> and </a:t>
            </a:r>
            <a:r>
              <a:rPr lang="sk-SK" altLang="en-US" sz="2300" dirty="0" err="1" smtClean="0"/>
              <a:t>widening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participation</a:t>
            </a:r>
            <a:r>
              <a:rPr lang="sk-SK" altLang="en-US" sz="2300" dirty="0" smtClean="0"/>
              <a:t> (</a:t>
            </a:r>
            <a:r>
              <a:rPr lang="sk-SK" altLang="en-US" sz="2300" dirty="0" err="1" smtClean="0"/>
              <a:t>connecting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peripheral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regions</a:t>
            </a:r>
            <a:r>
              <a:rPr lang="sk-SK" altLang="en-US" sz="2300" dirty="0" smtClean="0"/>
              <a:t> in </a:t>
            </a:r>
            <a:r>
              <a:rPr lang="sk-SK" altLang="en-US" sz="2300" dirty="0" err="1" smtClean="0"/>
              <a:t>the</a:t>
            </a:r>
            <a:r>
              <a:rPr lang="sk-SK" altLang="en-US" sz="2300" dirty="0" smtClean="0"/>
              <a:t> EU </a:t>
            </a:r>
            <a:r>
              <a:rPr lang="sk-SK" altLang="en-US" sz="2300" dirty="0" err="1" smtClean="0"/>
              <a:t>with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prosperious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ones</a:t>
            </a:r>
            <a:r>
              <a:rPr lang="sk-SK" altLang="en-US" sz="2300" dirty="0" smtClean="0"/>
              <a:t> – new </a:t>
            </a:r>
            <a:r>
              <a:rPr lang="sk-SK" altLang="en-US" sz="2300" dirty="0" err="1" smtClean="0"/>
              <a:t>possibilities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for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twinning</a:t>
            </a:r>
            <a:r>
              <a:rPr lang="sk-SK" altLang="en-US" sz="2300" dirty="0" smtClean="0"/>
              <a:t> and </a:t>
            </a:r>
            <a:r>
              <a:rPr lang="sk-SK" altLang="en-US" sz="2300" dirty="0" err="1" smtClean="0"/>
              <a:t>teaming</a:t>
            </a:r>
            <a:r>
              <a:rPr lang="sk-SK" altLang="en-US" sz="2300" dirty="0" smtClean="0"/>
              <a:t>) </a:t>
            </a:r>
          </a:p>
          <a:p>
            <a:pPr>
              <a:defRPr/>
            </a:pPr>
            <a:r>
              <a:rPr lang="sk-SK" altLang="en-US" sz="2300" dirty="0" err="1" smtClean="0"/>
              <a:t>Outreach</a:t>
            </a:r>
            <a:r>
              <a:rPr lang="sk-SK" altLang="en-US" sz="2300" dirty="0" smtClean="0"/>
              <a:t> – </a:t>
            </a:r>
            <a:r>
              <a:rPr lang="sk-SK" altLang="en-US" sz="2300" dirty="0" err="1" smtClean="0"/>
              <a:t>collaboration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with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other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stakeholders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such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as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regional</a:t>
            </a:r>
            <a:r>
              <a:rPr lang="sk-SK" altLang="en-US" sz="2300" dirty="0" smtClean="0"/>
              <a:t>/</a:t>
            </a:r>
            <a:r>
              <a:rPr lang="sk-SK" altLang="en-US" sz="2300" dirty="0" err="1" smtClean="0"/>
              <a:t>local</a:t>
            </a:r>
            <a:r>
              <a:rPr lang="sk-SK" altLang="en-US" sz="2300" dirty="0" smtClean="0"/>
              <a:t> </a:t>
            </a:r>
            <a:r>
              <a:rPr lang="sk-SK" altLang="en-US" sz="2300" dirty="0" err="1" smtClean="0"/>
              <a:t>authorities</a:t>
            </a:r>
            <a:r>
              <a:rPr lang="sk-SK" altLang="en-US" sz="2300" dirty="0" smtClean="0"/>
              <a:t> and </a:t>
            </a:r>
            <a:r>
              <a:rPr lang="sk-SK" altLang="en-US" sz="2300" dirty="0" err="1" smtClean="0"/>
              <a:t>NGOs</a:t>
            </a:r>
            <a:endParaRPr lang="sk-SK" altLang="en-US" sz="2300" dirty="0" smtClean="0"/>
          </a:p>
          <a:p>
            <a:pPr marL="0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27652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F30AF343-0A33-44D0-9D07-67A46DC5214A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173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Final quote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sz="2200" dirty="0" smtClean="0"/>
              <a:t>„</a:t>
            </a:r>
            <a:r>
              <a:rPr lang="en-US" sz="2200" dirty="0" smtClean="0"/>
              <a:t>All </a:t>
            </a:r>
            <a:r>
              <a:rPr lang="en-US" sz="2200" dirty="0"/>
              <a:t>the changes are hard won; none of them occur easily, none of them occur through just doing one thing, none of them occur through a policy, and none of them occur through setting up an activity. They’ve got to be continually reinforced.…Whoever is in the position</a:t>
            </a:r>
            <a:r>
              <a:rPr lang="sk-SK" sz="2200" dirty="0"/>
              <a:t> </a:t>
            </a:r>
            <a:r>
              <a:rPr lang="en-US" sz="2200" dirty="0"/>
              <a:t>of authority can’t do it all; no one person can do it all. The great success of the initiatives… has been the diversity of people </a:t>
            </a:r>
            <a:r>
              <a:rPr lang="en-US" sz="2200" dirty="0" smtClean="0"/>
              <a:t>involved</a:t>
            </a:r>
            <a:r>
              <a:rPr lang="sk-SK" sz="2200" dirty="0" smtClean="0"/>
              <a:t>.“ </a:t>
            </a:r>
          </a:p>
          <a:p>
            <a:pPr marL="0" indent="0">
              <a:buFontTx/>
              <a:buNone/>
              <a:defRPr/>
            </a:pPr>
            <a:endParaRPr lang="sk-SK" dirty="0"/>
          </a:p>
          <a:p>
            <a:pPr marL="0" indent="0">
              <a:buFontTx/>
              <a:buNone/>
              <a:defRPr/>
            </a:pPr>
            <a:r>
              <a:rPr lang="sk-SK" sz="1400" dirty="0" smtClean="0"/>
              <a:t>(A</a:t>
            </a:r>
            <a:r>
              <a:rPr lang="en-US" sz="1400" dirty="0" err="1" smtClean="0"/>
              <a:t>ngela</a:t>
            </a:r>
            <a:r>
              <a:rPr lang="en-US" sz="1400" dirty="0" smtClean="0"/>
              <a:t> </a:t>
            </a:r>
            <a:r>
              <a:rPr lang="en-US" sz="1400" dirty="0"/>
              <a:t>Brew, David </a:t>
            </a:r>
            <a:r>
              <a:rPr lang="en-US" sz="1400" dirty="0" err="1"/>
              <a:t>Boud</a:t>
            </a:r>
            <a:r>
              <a:rPr lang="en-US" sz="1400" dirty="0"/>
              <a:t> &amp; </a:t>
            </a:r>
            <a:r>
              <a:rPr lang="en-US" sz="1400" dirty="0" err="1"/>
              <a:t>Janne</a:t>
            </a:r>
            <a:r>
              <a:rPr lang="en-US" sz="1400" dirty="0"/>
              <a:t> </a:t>
            </a:r>
            <a:r>
              <a:rPr lang="en-US" sz="1400" dirty="0" err="1"/>
              <a:t>Malfroy</a:t>
            </a:r>
            <a:r>
              <a:rPr lang="en-US" sz="1400" dirty="0"/>
              <a:t> (2016): The role of research education coordinators in building research cultures in doctoral education, Higher Education Research &amp; Development, DOI: </a:t>
            </a:r>
            <a:r>
              <a:rPr lang="en-US" sz="1400" dirty="0" smtClean="0"/>
              <a:t>10.1080/07294360.2016.1177812</a:t>
            </a:r>
            <a:r>
              <a:rPr lang="sk-SK" sz="1400" dirty="0" smtClean="0"/>
              <a:t>)</a:t>
            </a:r>
            <a:r>
              <a:rPr lang="en-US" sz="1400" dirty="0" smtClean="0"/>
              <a:t> </a:t>
            </a:r>
            <a:endParaRPr lang="sk-SK" sz="1400" dirty="0"/>
          </a:p>
        </p:txBody>
      </p:sp>
      <p:sp>
        <p:nvSpPr>
          <p:cNvPr id="28676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90F36E69-F8E2-4B9C-902F-3FEEDE61EEB6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0914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015F9692-CBF3-4B9F-A407-9D89FF73BA93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8550" y="3429000"/>
            <a:ext cx="6786563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sk-SK" sz="3600" b="1" i="1" dirty="0">
              <a:latin typeface="+mn-lt"/>
              <a:cs typeface="+mn-cs"/>
            </a:endParaRPr>
          </a:p>
          <a:p>
            <a:pPr algn="ctr" eaLnBrk="1" hangingPunct="1">
              <a:defRPr/>
            </a:pPr>
            <a:r>
              <a:rPr lang="da-DK" sz="3600" b="1" i="1" dirty="0">
                <a:latin typeface="+mn-lt"/>
                <a:cs typeface="+mn-cs"/>
              </a:rPr>
              <a:t>Thank you for your attention</a:t>
            </a:r>
            <a:endParaRPr lang="sk-SK" sz="3600" b="1" i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3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Setting the scene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world</a:t>
            </a:r>
            <a:r>
              <a:rPr lang="sk-SK" sz="2000" dirty="0" smtClean="0"/>
              <a:t> </a:t>
            </a:r>
            <a:r>
              <a:rPr lang="sk-SK" sz="2000" dirty="0" err="1" smtClean="0"/>
              <a:t>is</a:t>
            </a:r>
            <a:r>
              <a:rPr lang="sk-SK" sz="2000" dirty="0" smtClean="0"/>
              <a:t> </a:t>
            </a:r>
            <a:r>
              <a:rPr lang="sk-SK" sz="2000" dirty="0" err="1" smtClean="0"/>
              <a:t>changing</a:t>
            </a:r>
            <a:r>
              <a:rPr lang="sk-SK" sz="2000" dirty="0" smtClean="0"/>
              <a:t> – </a:t>
            </a:r>
            <a:r>
              <a:rPr lang="sk-SK" sz="2000" u="sng" dirty="0" err="1" smtClean="0"/>
              <a:t>knowledge</a:t>
            </a:r>
            <a:r>
              <a:rPr lang="sk-SK" sz="2000" u="sng" dirty="0" smtClean="0"/>
              <a:t> society and </a:t>
            </a:r>
            <a:r>
              <a:rPr lang="sk-SK" sz="2000" u="sng" dirty="0" err="1" smtClean="0"/>
              <a:t>ecomomy</a:t>
            </a:r>
            <a:r>
              <a:rPr lang="sk-SK" sz="2000" u="sng" dirty="0" smtClean="0"/>
              <a:t> </a:t>
            </a:r>
            <a:r>
              <a:rPr lang="sk-SK" sz="2000" dirty="0" smtClean="0"/>
              <a:t>has </a:t>
            </a:r>
            <a:r>
              <a:rPr lang="sk-SK" sz="2000" dirty="0" err="1" smtClean="0"/>
              <a:t>become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key</a:t>
            </a:r>
            <a:r>
              <a:rPr lang="sk-SK" sz="2000" dirty="0" smtClean="0"/>
              <a:t> </a:t>
            </a:r>
            <a:r>
              <a:rPr lang="sk-SK" sz="2000" dirty="0" err="1" smtClean="0"/>
              <a:t>driver</a:t>
            </a:r>
            <a:r>
              <a:rPr lang="sk-SK" sz="2000" dirty="0" smtClean="0"/>
              <a:t> (</a:t>
            </a:r>
            <a:r>
              <a:rPr lang="sk-SK" sz="2000" dirty="0" err="1" smtClean="0"/>
              <a:t>for</a:t>
            </a:r>
            <a:r>
              <a:rPr lang="sk-SK" sz="2000" dirty="0" smtClean="0"/>
              <a:t> </a:t>
            </a:r>
            <a:r>
              <a:rPr lang="sk-SK" sz="2000" dirty="0" err="1" smtClean="0"/>
              <a:t>scientists</a:t>
            </a:r>
            <a:r>
              <a:rPr lang="sk-SK" sz="2000" dirty="0" smtClean="0"/>
              <a:t>, </a:t>
            </a:r>
            <a:r>
              <a:rPr lang="sk-SK" sz="2000" dirty="0" err="1" smtClean="0"/>
              <a:t>educationists</a:t>
            </a:r>
            <a:r>
              <a:rPr lang="sk-SK" sz="2000" dirty="0" smtClean="0"/>
              <a:t>, </a:t>
            </a:r>
            <a:r>
              <a:rPr lang="sk-SK" sz="2000" dirty="0" err="1" smtClean="0"/>
              <a:t>politicians</a:t>
            </a:r>
            <a:r>
              <a:rPr lang="sk-SK" sz="2000" dirty="0" smtClean="0"/>
              <a:t>, </a:t>
            </a:r>
            <a:r>
              <a:rPr lang="sk-SK" sz="2000" dirty="0" err="1" smtClean="0"/>
              <a:t>businesses</a:t>
            </a:r>
            <a:r>
              <a:rPr lang="sk-SK" sz="2000" dirty="0" smtClean="0"/>
              <a:t>...)</a:t>
            </a:r>
          </a:p>
          <a:p>
            <a:pPr>
              <a:defRPr/>
            </a:pPr>
            <a:r>
              <a:rPr lang="sk-SK" sz="2000" dirty="0" err="1" smtClean="0"/>
              <a:t>Focus</a:t>
            </a:r>
            <a:r>
              <a:rPr lang="sk-SK" sz="2000" dirty="0" smtClean="0"/>
              <a:t> on </a:t>
            </a:r>
            <a:r>
              <a:rPr lang="sk-SK" sz="2000" dirty="0" err="1"/>
              <a:t>k</a:t>
            </a:r>
            <a:r>
              <a:rPr lang="sk-SK" sz="2000" dirty="0" err="1" smtClean="0"/>
              <a:t>nowledge</a:t>
            </a:r>
            <a:r>
              <a:rPr lang="sk-SK" sz="2000" dirty="0" smtClean="0"/>
              <a:t> society has a </a:t>
            </a:r>
            <a:r>
              <a:rPr lang="sk-SK" sz="2000" dirty="0" err="1" smtClean="0"/>
              <a:t>serious</a:t>
            </a:r>
            <a:r>
              <a:rPr lang="sk-SK" sz="2000" dirty="0" smtClean="0"/>
              <a:t> </a:t>
            </a:r>
            <a:r>
              <a:rPr lang="sk-SK" sz="2000" dirty="0" err="1" smtClean="0"/>
              <a:t>impact</a:t>
            </a:r>
            <a:r>
              <a:rPr lang="sk-SK" sz="2000" dirty="0" smtClean="0"/>
              <a:t> on </a:t>
            </a:r>
            <a:r>
              <a:rPr lang="sk-SK" sz="2000" dirty="0" err="1" smtClean="0"/>
              <a:t>academia</a:t>
            </a:r>
            <a:r>
              <a:rPr lang="sk-SK" sz="2000" dirty="0" smtClean="0"/>
              <a:t>:</a:t>
            </a:r>
          </a:p>
          <a:p>
            <a:pPr lvl="1">
              <a:defRPr/>
            </a:pPr>
            <a:r>
              <a:rPr lang="sk-SK" sz="1800" dirty="0" err="1" smtClean="0"/>
              <a:t>Rapid</a:t>
            </a:r>
            <a:r>
              <a:rPr lang="sk-SK" sz="1800" dirty="0" smtClean="0"/>
              <a:t> </a:t>
            </a:r>
            <a:r>
              <a:rPr lang="sk-SK" sz="1800" dirty="0" err="1" smtClean="0"/>
              <a:t>growth</a:t>
            </a:r>
            <a:r>
              <a:rPr lang="sk-SK" sz="1800" dirty="0" smtClean="0"/>
              <a:t> </a:t>
            </a:r>
            <a:r>
              <a:rPr lang="sk-SK" sz="1800" dirty="0" err="1" smtClean="0"/>
              <a:t>of</a:t>
            </a:r>
            <a:r>
              <a:rPr lang="sk-SK" sz="1800" dirty="0" smtClean="0"/>
              <a:t> </a:t>
            </a:r>
            <a:r>
              <a:rPr lang="sk-SK" sz="1800" dirty="0" err="1" smtClean="0"/>
              <a:t>students</a:t>
            </a:r>
            <a:r>
              <a:rPr lang="sk-SK" sz="1800" dirty="0" smtClean="0"/>
              <a:t> in HE </a:t>
            </a:r>
            <a:r>
              <a:rPr lang="sk-SK" sz="1800" dirty="0" err="1" smtClean="0"/>
              <a:t>incl</a:t>
            </a:r>
            <a:r>
              <a:rPr lang="sk-SK" sz="1800" dirty="0" smtClean="0"/>
              <a:t>. </a:t>
            </a:r>
            <a:r>
              <a:rPr lang="sk-SK" sz="1800" dirty="0" err="1" smtClean="0"/>
              <a:t>doctoral</a:t>
            </a:r>
            <a:r>
              <a:rPr lang="sk-SK" sz="1800" dirty="0" smtClean="0"/>
              <a:t> </a:t>
            </a:r>
            <a:r>
              <a:rPr lang="sk-SK" sz="1800" dirty="0" err="1" smtClean="0"/>
              <a:t>students</a:t>
            </a:r>
            <a:r>
              <a:rPr lang="sk-SK" sz="1800" dirty="0" smtClean="0"/>
              <a:t> </a:t>
            </a:r>
          </a:p>
          <a:p>
            <a:pPr lvl="1">
              <a:defRPr/>
            </a:pPr>
            <a:r>
              <a:rPr lang="sk-SK" sz="1800" dirty="0" err="1" smtClean="0"/>
              <a:t>Differentiation</a:t>
            </a:r>
            <a:r>
              <a:rPr lang="sk-SK" sz="1800" dirty="0" smtClean="0"/>
              <a:t> </a:t>
            </a:r>
            <a:r>
              <a:rPr lang="sk-SK" sz="1800" dirty="0" err="1" smtClean="0"/>
              <a:t>of</a:t>
            </a:r>
            <a:r>
              <a:rPr lang="sk-SK" sz="1800" dirty="0" smtClean="0"/>
              <a:t> </a:t>
            </a:r>
            <a:r>
              <a:rPr lang="sk-SK" sz="1800" dirty="0" err="1" smtClean="0"/>
              <a:t>profiles</a:t>
            </a:r>
            <a:r>
              <a:rPr lang="sk-SK" sz="1800" dirty="0" smtClean="0"/>
              <a:t>, </a:t>
            </a:r>
            <a:r>
              <a:rPr lang="sk-SK" sz="1800" dirty="0" err="1" smtClean="0"/>
              <a:t>functions</a:t>
            </a:r>
            <a:r>
              <a:rPr lang="sk-SK" sz="1800" dirty="0" smtClean="0"/>
              <a:t>, </a:t>
            </a:r>
            <a:r>
              <a:rPr lang="sk-SK" sz="1800" dirty="0" err="1" smtClean="0"/>
              <a:t>roles</a:t>
            </a:r>
            <a:r>
              <a:rPr lang="sk-SK" sz="1800" dirty="0" smtClean="0"/>
              <a:t> and </a:t>
            </a:r>
            <a:r>
              <a:rPr lang="sk-SK" sz="1800" dirty="0" err="1" smtClean="0"/>
              <a:t>tasks</a:t>
            </a:r>
            <a:r>
              <a:rPr lang="sk-SK" sz="1800" dirty="0" smtClean="0"/>
              <a:t> </a:t>
            </a:r>
            <a:r>
              <a:rPr lang="sk-SK" sz="1800" dirty="0" err="1" smtClean="0"/>
              <a:t>of</a:t>
            </a:r>
            <a:r>
              <a:rPr lang="sk-SK" sz="1800" dirty="0" smtClean="0"/>
              <a:t> </a:t>
            </a:r>
            <a:r>
              <a:rPr lang="sk-SK" sz="1800" dirty="0" err="1" smtClean="0"/>
              <a:t>universities</a:t>
            </a:r>
            <a:r>
              <a:rPr lang="sk-SK" sz="1800" dirty="0" smtClean="0"/>
              <a:t> </a:t>
            </a:r>
            <a:r>
              <a:rPr lang="sk-SK" sz="1800" dirty="0" err="1" smtClean="0"/>
              <a:t>as</a:t>
            </a:r>
            <a:r>
              <a:rPr lang="sk-SK" sz="1800" dirty="0" smtClean="0"/>
              <a:t> </a:t>
            </a:r>
            <a:r>
              <a:rPr lang="sk-SK" sz="1800" dirty="0" err="1" smtClean="0"/>
              <a:t>well</a:t>
            </a:r>
            <a:r>
              <a:rPr lang="sk-SK" sz="1800" dirty="0" smtClean="0"/>
              <a:t> </a:t>
            </a:r>
            <a:r>
              <a:rPr lang="sk-SK" sz="1800" dirty="0" err="1" smtClean="0"/>
              <a:t>as</a:t>
            </a:r>
            <a:r>
              <a:rPr lang="sk-SK" sz="1800" dirty="0" smtClean="0"/>
              <a:t> </a:t>
            </a:r>
            <a:r>
              <a:rPr lang="sk-SK" sz="1800" dirty="0" err="1" smtClean="0"/>
              <a:t>of</a:t>
            </a:r>
            <a:r>
              <a:rPr lang="sk-SK" sz="1800" dirty="0" smtClean="0"/>
              <a:t> </a:t>
            </a:r>
            <a:r>
              <a:rPr lang="sk-SK" sz="1800" dirty="0" err="1" smtClean="0"/>
              <a:t>academic</a:t>
            </a:r>
            <a:r>
              <a:rPr lang="sk-SK" sz="1800" dirty="0" smtClean="0"/>
              <a:t> </a:t>
            </a:r>
            <a:r>
              <a:rPr lang="sk-SK" sz="1800" dirty="0" err="1" smtClean="0"/>
              <a:t>profession</a:t>
            </a:r>
            <a:endParaRPr lang="sk-SK" sz="1800" dirty="0" smtClean="0"/>
          </a:p>
          <a:p>
            <a:pPr lvl="1">
              <a:defRPr/>
            </a:pPr>
            <a:r>
              <a:rPr lang="sk-SK" sz="1800" dirty="0" err="1" smtClean="0"/>
              <a:t>Growing</a:t>
            </a:r>
            <a:r>
              <a:rPr lang="sk-SK" sz="1800" dirty="0" smtClean="0"/>
              <a:t> </a:t>
            </a:r>
            <a:r>
              <a:rPr lang="sk-SK" sz="1800" dirty="0" err="1" smtClean="0"/>
              <a:t>competition</a:t>
            </a:r>
            <a:r>
              <a:rPr lang="sk-SK" sz="1800" dirty="0" smtClean="0"/>
              <a:t> </a:t>
            </a:r>
            <a:r>
              <a:rPr lang="sk-SK" sz="1800" dirty="0" err="1" smtClean="0"/>
              <a:t>among</a:t>
            </a:r>
            <a:r>
              <a:rPr lang="sk-SK" sz="1800" dirty="0" smtClean="0"/>
              <a:t> </a:t>
            </a:r>
            <a:r>
              <a:rPr lang="sk-SK" sz="1800" dirty="0" err="1" smtClean="0"/>
              <a:t>universities</a:t>
            </a:r>
            <a:r>
              <a:rPr lang="sk-SK" sz="1800" dirty="0" smtClean="0"/>
              <a:t> and </a:t>
            </a:r>
            <a:r>
              <a:rPr lang="sk-SK" sz="1800" dirty="0" err="1" smtClean="0"/>
              <a:t>obsession</a:t>
            </a:r>
            <a:r>
              <a:rPr lang="sk-SK" sz="1800" dirty="0" smtClean="0"/>
              <a:t> </a:t>
            </a:r>
            <a:r>
              <a:rPr lang="sk-SK" sz="1800" dirty="0" err="1" smtClean="0"/>
              <a:t>with</a:t>
            </a:r>
            <a:r>
              <a:rPr lang="sk-SK" sz="1800" dirty="0" smtClean="0"/>
              <a:t> </a:t>
            </a:r>
            <a:r>
              <a:rPr lang="sk-SK" sz="1800" dirty="0" err="1" smtClean="0"/>
              <a:t>reputation</a:t>
            </a:r>
            <a:r>
              <a:rPr lang="sk-SK" sz="1800" dirty="0" smtClean="0"/>
              <a:t>, </a:t>
            </a:r>
            <a:r>
              <a:rPr lang="sk-SK" sz="1800" dirty="0" err="1" smtClean="0"/>
              <a:t>rankings</a:t>
            </a:r>
            <a:r>
              <a:rPr lang="sk-SK" sz="1800" dirty="0" smtClean="0"/>
              <a:t>, </a:t>
            </a:r>
            <a:r>
              <a:rPr lang="sk-SK" sz="1800" dirty="0" err="1" smtClean="0"/>
              <a:t>leage</a:t>
            </a:r>
            <a:r>
              <a:rPr lang="sk-SK" sz="1800" dirty="0" smtClean="0"/>
              <a:t> </a:t>
            </a:r>
            <a:r>
              <a:rPr lang="sk-SK" sz="1800" dirty="0" err="1" smtClean="0"/>
              <a:t>tables</a:t>
            </a:r>
            <a:r>
              <a:rPr lang="sk-SK" sz="1800" dirty="0"/>
              <a:t> </a:t>
            </a:r>
            <a:r>
              <a:rPr lang="sk-SK" sz="1800" dirty="0" smtClean="0"/>
              <a:t>and excellence</a:t>
            </a:r>
          </a:p>
          <a:p>
            <a:pPr lvl="1">
              <a:defRPr/>
            </a:pPr>
            <a:r>
              <a:rPr lang="sk-SK" sz="1800" dirty="0" err="1" smtClean="0"/>
              <a:t>Pressure</a:t>
            </a:r>
            <a:r>
              <a:rPr lang="sk-SK" sz="1800" dirty="0" smtClean="0"/>
              <a:t> on </a:t>
            </a:r>
            <a:r>
              <a:rPr lang="sk-SK" sz="1800" dirty="0" err="1" smtClean="0"/>
              <a:t>accountability</a:t>
            </a:r>
            <a:r>
              <a:rPr lang="sk-SK" sz="1800" dirty="0" smtClean="0"/>
              <a:t> (</a:t>
            </a:r>
            <a:r>
              <a:rPr lang="sk-SK" sz="1800" dirty="0" err="1" smtClean="0"/>
              <a:t>auditing</a:t>
            </a:r>
            <a:r>
              <a:rPr lang="sk-SK" sz="1800" dirty="0" smtClean="0"/>
              <a:t>, </a:t>
            </a:r>
            <a:r>
              <a:rPr lang="sk-SK" sz="1800" dirty="0" err="1" smtClean="0"/>
              <a:t>evaluations</a:t>
            </a:r>
            <a:r>
              <a:rPr lang="sk-SK" sz="1800" dirty="0" smtClean="0"/>
              <a:t>, </a:t>
            </a:r>
            <a:r>
              <a:rPr lang="sk-SK" sz="1800" dirty="0" err="1" smtClean="0"/>
              <a:t>accreditations</a:t>
            </a:r>
            <a:r>
              <a:rPr lang="sk-SK" sz="1800" dirty="0" smtClean="0"/>
              <a:t>, </a:t>
            </a:r>
            <a:r>
              <a:rPr lang="sk-SK" sz="1800" dirty="0" err="1" smtClean="0"/>
              <a:t>monitioring</a:t>
            </a:r>
            <a:r>
              <a:rPr lang="sk-SK" sz="1800" dirty="0" smtClean="0"/>
              <a:t>, </a:t>
            </a:r>
            <a:r>
              <a:rPr lang="sk-SK" sz="1800" dirty="0" err="1" smtClean="0"/>
              <a:t>controlling</a:t>
            </a:r>
            <a:r>
              <a:rPr lang="sk-SK" sz="1800" dirty="0" smtClean="0"/>
              <a:t>)</a:t>
            </a:r>
          </a:p>
          <a:p>
            <a:pPr>
              <a:defRPr/>
            </a:pPr>
            <a:r>
              <a:rPr lang="sk-SK" sz="2000" dirty="0" err="1" smtClean="0"/>
              <a:t>Academic</a:t>
            </a:r>
            <a:r>
              <a:rPr lang="sk-SK" sz="2000" dirty="0" smtClean="0"/>
              <a:t> </a:t>
            </a:r>
            <a:r>
              <a:rPr lang="sk-SK" sz="2000" dirty="0" err="1" smtClean="0"/>
              <a:t>freedom</a:t>
            </a:r>
            <a:r>
              <a:rPr lang="sk-SK" sz="2000" dirty="0" smtClean="0"/>
              <a:t>? Trust?</a:t>
            </a:r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sk-SK" sz="1800" dirty="0" smtClean="0"/>
          </a:p>
          <a:p>
            <a:pPr>
              <a:defRPr/>
            </a:pPr>
            <a:endParaRPr lang="sk-SK" sz="2000" dirty="0"/>
          </a:p>
        </p:txBody>
      </p:sp>
      <p:sp>
        <p:nvSpPr>
          <p:cNvPr id="8196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70C62F74-6B64-4262-9E57-A3EC07679C0D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614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 smtClean="0"/>
              <a:t>Impact on doctoral education</a:t>
            </a:r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sz="2000" dirty="0" err="1" smtClean="0"/>
              <a:t>Knowledge</a:t>
            </a:r>
            <a:r>
              <a:rPr lang="sk-SK" altLang="sk-SK" sz="2000" dirty="0" smtClean="0"/>
              <a:t> society </a:t>
            </a:r>
            <a:r>
              <a:rPr lang="sk-SK" altLang="sk-SK" sz="2000" dirty="0" err="1" smtClean="0"/>
              <a:t>requires</a:t>
            </a:r>
            <a:r>
              <a:rPr lang="sk-SK" altLang="sk-SK" sz="2000" dirty="0" smtClean="0"/>
              <a:t> a new set of </a:t>
            </a:r>
            <a:r>
              <a:rPr lang="sk-SK" altLang="sk-SK" sz="2000" dirty="0" err="1" smtClean="0"/>
              <a:t>competences</a:t>
            </a:r>
            <a:r>
              <a:rPr lang="sk-SK" altLang="sk-SK" sz="2000" dirty="0" smtClean="0"/>
              <a:t> and </a:t>
            </a:r>
            <a:r>
              <a:rPr lang="sk-SK" altLang="sk-SK" sz="2000" dirty="0" err="1" smtClean="0"/>
              <a:t>skills</a:t>
            </a:r>
            <a:r>
              <a:rPr lang="sk-SK" altLang="sk-SK" sz="2000" dirty="0" smtClean="0"/>
              <a:t>.</a:t>
            </a:r>
          </a:p>
          <a:p>
            <a:r>
              <a:rPr lang="sk-SK" altLang="sk-SK" sz="2000" dirty="0" err="1" smtClean="0"/>
              <a:t>Academic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career</a:t>
            </a:r>
            <a:r>
              <a:rPr lang="sk-SK" altLang="sk-SK" sz="2000" dirty="0" smtClean="0"/>
              <a:t> of </a:t>
            </a:r>
            <a:r>
              <a:rPr lang="sk-SK" altLang="sk-SK" sz="2000" dirty="0" err="1" smtClean="0"/>
              <a:t>doctoral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graduates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is</a:t>
            </a:r>
            <a:r>
              <a:rPr lang="sk-SK" altLang="sk-SK" sz="2000" dirty="0" smtClean="0"/>
              <a:t> no </a:t>
            </a:r>
            <a:r>
              <a:rPr lang="sk-SK" altLang="sk-SK" sz="2000" dirty="0" err="1" smtClean="0"/>
              <a:t>longer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the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only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career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path</a:t>
            </a:r>
            <a:r>
              <a:rPr lang="sk-SK" altLang="sk-SK" sz="2000" dirty="0" smtClean="0"/>
              <a:t> (</a:t>
            </a:r>
            <a:r>
              <a:rPr lang="sk-SK" altLang="sk-SK" sz="2000" dirty="0" err="1" smtClean="0"/>
              <a:t>though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many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supervisers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still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prepare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doctoral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students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for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academic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career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only</a:t>
            </a:r>
            <a:r>
              <a:rPr lang="sk-SK" altLang="sk-SK" sz="2000" dirty="0" smtClean="0"/>
              <a:t>) – </a:t>
            </a:r>
            <a:r>
              <a:rPr lang="sk-SK" altLang="sk-SK" sz="2000" dirty="0" err="1" smtClean="0"/>
              <a:t>motifs</a:t>
            </a:r>
            <a:r>
              <a:rPr lang="sk-SK" altLang="sk-SK" sz="2000" dirty="0" smtClean="0"/>
              <a:t> to do </a:t>
            </a:r>
            <a:r>
              <a:rPr lang="sk-SK" altLang="sk-SK" sz="2000" dirty="0" err="1" smtClean="0"/>
              <a:t>the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PhD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differ</a:t>
            </a:r>
            <a:r>
              <a:rPr lang="sk-SK" altLang="sk-SK" sz="2000" dirty="0" smtClean="0"/>
              <a:t>.</a:t>
            </a:r>
          </a:p>
          <a:p>
            <a:r>
              <a:rPr lang="sk-SK" altLang="sk-SK" sz="2000" dirty="0" err="1" smtClean="0"/>
              <a:t>The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generation</a:t>
            </a:r>
            <a:r>
              <a:rPr lang="sk-SK" altLang="sk-SK" sz="2000" dirty="0" smtClean="0"/>
              <a:t> of </a:t>
            </a:r>
            <a:r>
              <a:rPr lang="sk-SK" altLang="sk-SK" sz="2000" dirty="0" err="1" smtClean="0"/>
              <a:t>knowledge</a:t>
            </a:r>
            <a:r>
              <a:rPr lang="sk-SK" altLang="sk-SK" sz="2000" dirty="0" smtClean="0"/>
              <a:t>, </a:t>
            </a:r>
            <a:r>
              <a:rPr lang="sk-SK" altLang="sk-SK" sz="2000" dirty="0" err="1" smtClean="0"/>
              <a:t>the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development</a:t>
            </a:r>
            <a:r>
              <a:rPr lang="sk-SK" altLang="sk-SK" sz="2000" dirty="0" smtClean="0"/>
              <a:t> of </a:t>
            </a:r>
            <a:r>
              <a:rPr lang="sk-SK" altLang="sk-SK" sz="2000" dirty="0" err="1" smtClean="0"/>
              <a:t>epistemological</a:t>
            </a:r>
            <a:r>
              <a:rPr lang="sk-SK" altLang="sk-SK" sz="2000" dirty="0" smtClean="0"/>
              <a:t> and </a:t>
            </a:r>
            <a:r>
              <a:rPr lang="sk-SK" altLang="sk-SK" sz="2000" dirty="0" err="1" smtClean="0"/>
              <a:t>methodological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expertise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is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not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enough</a:t>
            </a:r>
            <a:r>
              <a:rPr lang="sk-SK" altLang="sk-SK" sz="2000" dirty="0" smtClean="0"/>
              <a:t>, </a:t>
            </a:r>
            <a:r>
              <a:rPr lang="sk-SK" altLang="sk-SK" sz="2000" dirty="0" err="1" smtClean="0"/>
              <a:t>also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organisation</a:t>
            </a:r>
            <a:r>
              <a:rPr lang="sk-SK" altLang="sk-SK" sz="2000" dirty="0" smtClean="0"/>
              <a:t>, management and </a:t>
            </a:r>
            <a:r>
              <a:rPr lang="sk-SK" altLang="sk-SK" sz="2000" dirty="0" err="1" smtClean="0"/>
              <a:t>dissemination</a:t>
            </a:r>
            <a:r>
              <a:rPr lang="sk-SK" altLang="sk-SK" sz="2000" dirty="0" smtClean="0"/>
              <a:t> of </a:t>
            </a:r>
            <a:r>
              <a:rPr lang="sk-SK" altLang="sk-SK" sz="2000" dirty="0" err="1" smtClean="0"/>
              <a:t>knowledge</a:t>
            </a:r>
            <a:r>
              <a:rPr lang="sk-SK" altLang="sk-SK" sz="2000" dirty="0" smtClean="0"/>
              <a:t> and </a:t>
            </a:r>
            <a:r>
              <a:rPr lang="sk-SK" altLang="sk-SK" sz="2000" dirty="0" err="1" smtClean="0"/>
              <a:t>with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it</a:t>
            </a:r>
            <a:r>
              <a:rPr lang="sk-SK" altLang="sk-SK" sz="2000" dirty="0" smtClean="0"/>
              <a:t> a </a:t>
            </a:r>
            <a:r>
              <a:rPr lang="sk-SK" altLang="sk-SK" sz="2000" dirty="0" err="1" smtClean="0"/>
              <a:t>much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wider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transferable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skills</a:t>
            </a:r>
            <a:r>
              <a:rPr lang="sk-SK" altLang="sk-SK" sz="2000" dirty="0" smtClean="0"/>
              <a:t> base </a:t>
            </a:r>
            <a:r>
              <a:rPr lang="sk-SK" altLang="sk-SK" sz="2000" dirty="0" err="1" smtClean="0"/>
              <a:t>is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needed</a:t>
            </a:r>
            <a:r>
              <a:rPr lang="sk-SK" altLang="sk-SK" sz="2000" dirty="0" smtClean="0"/>
              <a:t>. </a:t>
            </a:r>
            <a:r>
              <a:rPr lang="sk-SK" altLang="sk-SK" sz="2000" dirty="0" err="1" smtClean="0"/>
              <a:t>Words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such</a:t>
            </a:r>
            <a:r>
              <a:rPr lang="sk-SK" altLang="sk-SK" sz="2000" dirty="0" smtClean="0"/>
              <a:t> as </a:t>
            </a:r>
            <a:r>
              <a:rPr lang="sk-SK" altLang="sk-SK" sz="2000" dirty="0" err="1" smtClean="0"/>
              <a:t>employability</a:t>
            </a:r>
            <a:r>
              <a:rPr lang="sk-SK" altLang="sk-SK" sz="2000" dirty="0" smtClean="0"/>
              <a:t>, adaptability, flexibility, </a:t>
            </a:r>
            <a:r>
              <a:rPr lang="sk-SK" altLang="sk-SK" sz="2000" dirty="0" err="1" smtClean="0"/>
              <a:t>innovation</a:t>
            </a:r>
            <a:r>
              <a:rPr lang="sk-SK" altLang="sk-SK" sz="2000" dirty="0" smtClean="0"/>
              <a:t>, </a:t>
            </a:r>
            <a:r>
              <a:rPr lang="sk-SK" altLang="sk-SK" sz="2000" dirty="0" err="1" smtClean="0"/>
              <a:t>creativity</a:t>
            </a:r>
            <a:r>
              <a:rPr lang="sk-SK" altLang="sk-SK" sz="2000" dirty="0" smtClean="0"/>
              <a:t>, </a:t>
            </a:r>
            <a:r>
              <a:rPr lang="sk-SK" altLang="sk-SK" sz="2000" dirty="0" err="1" smtClean="0"/>
              <a:t>critical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thinking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describe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what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is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expected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from</a:t>
            </a:r>
            <a:r>
              <a:rPr lang="sk-SK" altLang="sk-SK" sz="2000" dirty="0" smtClean="0"/>
              <a:t> a new </a:t>
            </a:r>
            <a:r>
              <a:rPr lang="sk-SK" altLang="sk-SK" sz="2000" dirty="0" err="1" smtClean="0"/>
              <a:t>doctoral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holder</a:t>
            </a:r>
            <a:r>
              <a:rPr lang="sk-SK" altLang="sk-SK" sz="2000" dirty="0" smtClean="0"/>
              <a:t>. </a:t>
            </a:r>
          </a:p>
        </p:txBody>
      </p:sp>
      <p:sp>
        <p:nvSpPr>
          <p:cNvPr id="9220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11F5DD7F-5B03-4239-B850-236C1AA8C559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391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altLang="sk-SK" smtClean="0"/>
              <a:t>Doctoral education in the changing world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education</a:t>
            </a:r>
            <a:r>
              <a:rPr lang="sk-SK" dirty="0" smtClean="0"/>
              <a:t> – on </a:t>
            </a:r>
            <a:r>
              <a:rPr lang="sk-SK" dirty="0" err="1" smtClean="0"/>
              <a:t>the</a:t>
            </a:r>
            <a:r>
              <a:rPr lang="sk-SK" dirty="0" smtClean="0"/>
              <a:t> top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agenda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university</a:t>
            </a:r>
            <a:r>
              <a:rPr lang="sk-SK" dirty="0" smtClean="0"/>
              <a:t> </a:t>
            </a:r>
            <a:r>
              <a:rPr lang="sk-SK" dirty="0" err="1" smtClean="0"/>
              <a:t>leaders</a:t>
            </a:r>
            <a:r>
              <a:rPr lang="sk-SK" dirty="0" smtClean="0"/>
              <a:t> </a:t>
            </a:r>
            <a:r>
              <a:rPr lang="sk-SK" dirty="0" err="1" smtClean="0"/>
              <a:t>worldwide</a:t>
            </a:r>
            <a:endParaRPr lang="sk-SK" dirty="0" smtClean="0"/>
          </a:p>
          <a:p>
            <a:pPr lvl="1">
              <a:defRPr/>
            </a:pPr>
            <a:r>
              <a:rPr lang="sk-SK" dirty="0" err="1" smtClean="0"/>
              <a:t>Massive</a:t>
            </a:r>
            <a:r>
              <a:rPr lang="sk-SK" dirty="0" smtClean="0"/>
              <a:t> </a:t>
            </a:r>
            <a:r>
              <a:rPr lang="sk-SK" dirty="0" err="1" smtClean="0"/>
              <a:t>increase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doctoral</a:t>
            </a:r>
            <a:r>
              <a:rPr lang="sk-SK" dirty="0" smtClean="0"/>
              <a:t> </a:t>
            </a:r>
            <a:r>
              <a:rPr lang="sk-SK" dirty="0" err="1" smtClean="0"/>
              <a:t>students</a:t>
            </a:r>
            <a:r>
              <a:rPr lang="sk-SK" dirty="0" smtClean="0"/>
              <a:t> (and </a:t>
            </a:r>
            <a:r>
              <a:rPr lang="sk-SK" dirty="0" err="1" smtClean="0"/>
              <a:t>graduates</a:t>
            </a:r>
            <a:r>
              <a:rPr lang="sk-SK" dirty="0" smtClean="0"/>
              <a:t>), in </a:t>
            </a:r>
            <a:r>
              <a:rPr lang="sk-SK" dirty="0" err="1" smtClean="0"/>
              <a:t>Europe</a:t>
            </a:r>
            <a:r>
              <a:rPr lang="sk-SK" dirty="0" smtClean="0"/>
              <a:t> 50% on </a:t>
            </a:r>
            <a:r>
              <a:rPr lang="sk-SK" dirty="0" err="1" smtClean="0"/>
              <a:t>average</a:t>
            </a:r>
            <a:r>
              <a:rPr lang="sk-SK" dirty="0" smtClean="0"/>
              <a:t> </a:t>
            </a:r>
            <a:r>
              <a:rPr lang="sk-SK" dirty="0" err="1" smtClean="0"/>
              <a:t>since</a:t>
            </a:r>
            <a:r>
              <a:rPr lang="sk-SK" dirty="0" smtClean="0"/>
              <a:t> 2004</a:t>
            </a:r>
          </a:p>
          <a:p>
            <a:pPr lvl="1">
              <a:defRPr/>
            </a:pPr>
            <a:r>
              <a:rPr lang="sk-SK" dirty="0" err="1" smtClean="0"/>
              <a:t>Global</a:t>
            </a:r>
            <a:r>
              <a:rPr lang="sk-SK" dirty="0" smtClean="0"/>
              <a:t> </a:t>
            </a:r>
            <a:r>
              <a:rPr lang="sk-SK" dirty="0" err="1" smtClean="0"/>
              <a:t>war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talent</a:t>
            </a:r>
          </a:p>
          <a:p>
            <a:pPr lvl="1">
              <a:defRPr/>
            </a:pPr>
            <a:r>
              <a:rPr lang="sk-SK" dirty="0" err="1" smtClean="0"/>
              <a:t>Triple</a:t>
            </a:r>
            <a:r>
              <a:rPr lang="sk-SK" dirty="0" smtClean="0"/>
              <a:t> i-: </a:t>
            </a:r>
            <a:r>
              <a:rPr lang="sk-SK" dirty="0" err="1" smtClean="0"/>
              <a:t>international</a:t>
            </a:r>
            <a:r>
              <a:rPr lang="sk-SK" dirty="0" smtClean="0"/>
              <a:t>, </a:t>
            </a:r>
            <a:r>
              <a:rPr lang="sk-SK" dirty="0" err="1" smtClean="0"/>
              <a:t>interdisciplinary</a:t>
            </a:r>
            <a:r>
              <a:rPr lang="sk-SK" dirty="0" smtClean="0"/>
              <a:t>, </a:t>
            </a:r>
            <a:r>
              <a:rPr lang="sk-SK" dirty="0" err="1" smtClean="0"/>
              <a:t>intersectoral</a:t>
            </a:r>
            <a:endParaRPr lang="sk-SK" dirty="0" smtClean="0"/>
          </a:p>
          <a:p>
            <a:pPr lvl="1">
              <a:defRPr/>
            </a:pPr>
            <a:r>
              <a:rPr lang="sk-SK" dirty="0" err="1" smtClean="0"/>
              <a:t>Shift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individual</a:t>
            </a:r>
            <a:r>
              <a:rPr lang="sk-SK" dirty="0" smtClean="0"/>
              <a:t> „</a:t>
            </a:r>
            <a:r>
              <a:rPr lang="sk-SK" dirty="0" err="1" smtClean="0"/>
              <a:t>exercise</a:t>
            </a:r>
            <a:r>
              <a:rPr lang="sk-SK" dirty="0" smtClean="0"/>
              <a:t>“ to </a:t>
            </a:r>
            <a:r>
              <a:rPr lang="sk-SK" dirty="0" err="1" smtClean="0"/>
              <a:t>collaborative</a:t>
            </a:r>
            <a:r>
              <a:rPr lang="sk-SK" dirty="0" smtClean="0"/>
              <a:t> </a:t>
            </a:r>
            <a:r>
              <a:rPr lang="sk-SK" dirty="0" err="1" smtClean="0"/>
              <a:t>research</a:t>
            </a:r>
            <a:endParaRPr lang="sk-SK" dirty="0" smtClean="0"/>
          </a:p>
          <a:p>
            <a:pPr lvl="1">
              <a:defRPr/>
            </a:pPr>
            <a:r>
              <a:rPr lang="sk-SK" dirty="0" err="1" smtClean="0"/>
              <a:t>Increased</a:t>
            </a:r>
            <a:r>
              <a:rPr lang="sk-SK" dirty="0" smtClean="0"/>
              <a:t> </a:t>
            </a:r>
            <a:r>
              <a:rPr lang="sk-SK" dirty="0" err="1" smtClean="0"/>
              <a:t>focus</a:t>
            </a:r>
            <a:r>
              <a:rPr lang="sk-SK" dirty="0" smtClean="0"/>
              <a:t> on </a:t>
            </a:r>
            <a:r>
              <a:rPr lang="sk-SK" dirty="0" err="1" smtClean="0"/>
              <a:t>research</a:t>
            </a:r>
            <a:r>
              <a:rPr lang="sk-SK" dirty="0" smtClean="0"/>
              <a:t> (</a:t>
            </a:r>
            <a:r>
              <a:rPr lang="sk-SK" dirty="0" err="1" smtClean="0"/>
              <a:t>less</a:t>
            </a:r>
            <a:r>
              <a:rPr lang="sk-SK" dirty="0" smtClean="0"/>
              <a:t> on </a:t>
            </a:r>
            <a:r>
              <a:rPr lang="sk-SK" dirty="0" err="1" smtClean="0"/>
              <a:t>teaching</a:t>
            </a:r>
            <a:r>
              <a:rPr lang="sk-SK" dirty="0" smtClean="0"/>
              <a:t>)</a:t>
            </a:r>
          </a:p>
          <a:p>
            <a:pPr lvl="1">
              <a:defRPr/>
            </a:pPr>
            <a:r>
              <a:rPr lang="sk-SK" dirty="0" smtClean="0"/>
              <a:t>New </a:t>
            </a:r>
            <a:r>
              <a:rPr lang="sk-SK" dirty="0" err="1" smtClean="0"/>
              <a:t>organisation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DE </a:t>
            </a:r>
            <a:r>
              <a:rPr lang="sk-SK" dirty="0" err="1" smtClean="0"/>
              <a:t>as</a:t>
            </a:r>
            <a:r>
              <a:rPr lang="sk-SK" dirty="0" smtClean="0"/>
              <a:t> a </a:t>
            </a:r>
            <a:r>
              <a:rPr lang="sk-SK" dirty="0" err="1" smtClean="0"/>
              <a:t>consequence</a:t>
            </a:r>
            <a:endParaRPr lang="sk-SK" dirty="0" smtClean="0"/>
          </a:p>
          <a:p>
            <a:pPr marL="0" indent="0">
              <a:buFontTx/>
              <a:buNone/>
              <a:defRPr/>
            </a:pPr>
            <a:endParaRPr lang="sk-SK" dirty="0" smtClean="0"/>
          </a:p>
        </p:txBody>
      </p:sp>
      <p:sp>
        <p:nvSpPr>
          <p:cNvPr id="10244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1B66676E-81EC-4151-96E8-B0A9AB6CEF4F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521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altLang="sk-SK" smtClean="0"/>
              <a:t>Doctoral Education in the European context</a:t>
            </a:r>
            <a:endParaRPr lang="sk-SK" altLang="sk-SK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sz="1900" dirty="0" err="1" smtClean="0"/>
              <a:t>Doctoral</a:t>
            </a:r>
            <a:r>
              <a:rPr lang="sk-SK" sz="1900" dirty="0" smtClean="0"/>
              <a:t> </a:t>
            </a:r>
            <a:r>
              <a:rPr lang="sk-SK" sz="1900" dirty="0" err="1" smtClean="0"/>
              <a:t>education</a:t>
            </a:r>
            <a:r>
              <a:rPr lang="sk-SK" sz="1900" dirty="0" smtClean="0"/>
              <a:t> = </a:t>
            </a:r>
            <a:r>
              <a:rPr lang="sk-SK" sz="1900" dirty="0" err="1" smtClean="0"/>
              <a:t>bridge</a:t>
            </a:r>
            <a:r>
              <a:rPr lang="sk-SK" sz="1900" dirty="0" smtClean="0"/>
              <a:t> </a:t>
            </a:r>
            <a:r>
              <a:rPr lang="sk-SK" sz="1900" dirty="0" err="1" smtClean="0"/>
              <a:t>between</a:t>
            </a:r>
            <a:r>
              <a:rPr lang="sk-SK" sz="1900" dirty="0" smtClean="0"/>
              <a:t> </a:t>
            </a:r>
            <a:r>
              <a:rPr lang="sk-SK" sz="1900" dirty="0" err="1" smtClean="0"/>
              <a:t>European</a:t>
            </a:r>
            <a:r>
              <a:rPr lang="sk-SK" sz="1900" dirty="0" smtClean="0"/>
              <a:t> </a:t>
            </a:r>
            <a:r>
              <a:rPr lang="sk-SK" sz="1900" dirty="0" err="1" smtClean="0"/>
              <a:t>Higher</a:t>
            </a:r>
            <a:r>
              <a:rPr lang="sk-SK" sz="1900" dirty="0" smtClean="0"/>
              <a:t> </a:t>
            </a:r>
            <a:r>
              <a:rPr lang="sk-SK" sz="1900" dirty="0" err="1" smtClean="0"/>
              <a:t>Education</a:t>
            </a:r>
            <a:r>
              <a:rPr lang="sk-SK" sz="1900" dirty="0" smtClean="0"/>
              <a:t> and </a:t>
            </a:r>
            <a:r>
              <a:rPr lang="sk-SK" sz="1900" dirty="0" err="1" smtClean="0"/>
              <a:t>Research</a:t>
            </a:r>
            <a:r>
              <a:rPr lang="sk-SK" sz="1900" dirty="0" smtClean="0"/>
              <a:t> </a:t>
            </a:r>
            <a:r>
              <a:rPr lang="sk-SK" sz="1900" dirty="0" err="1" smtClean="0"/>
              <a:t>Areas</a:t>
            </a:r>
            <a:r>
              <a:rPr lang="sk-SK" sz="1900" dirty="0" smtClean="0"/>
              <a:t> (EHEA and ERA)</a:t>
            </a:r>
          </a:p>
          <a:p>
            <a:pPr>
              <a:defRPr/>
            </a:pPr>
            <a:r>
              <a:rPr lang="sk-SK" sz="1900" dirty="0" smtClean="0"/>
              <a:t>M</a:t>
            </a:r>
            <a:r>
              <a:rPr lang="fr-BE" sz="1900" dirty="0"/>
              <a:t>ajor transformation</a:t>
            </a:r>
            <a:r>
              <a:rPr lang="sk-SK" sz="1900" dirty="0"/>
              <a:t> </a:t>
            </a:r>
            <a:r>
              <a:rPr lang="sk-SK" sz="1900" dirty="0" err="1"/>
              <a:t>of</a:t>
            </a:r>
            <a:r>
              <a:rPr lang="sk-SK" sz="1900" dirty="0"/>
              <a:t> </a:t>
            </a:r>
            <a:r>
              <a:rPr lang="sk-SK" sz="1900" dirty="0" err="1"/>
              <a:t>doctoral</a:t>
            </a:r>
            <a:r>
              <a:rPr lang="sk-SK" sz="1900" dirty="0"/>
              <a:t> </a:t>
            </a:r>
            <a:r>
              <a:rPr lang="sk-SK" sz="1900" dirty="0" err="1" smtClean="0"/>
              <a:t>education</a:t>
            </a:r>
            <a:r>
              <a:rPr lang="sk-SK" sz="1900" dirty="0" smtClean="0"/>
              <a:t> </a:t>
            </a:r>
            <a:r>
              <a:rPr lang="sk-SK" sz="1900" dirty="0" err="1" smtClean="0"/>
              <a:t>since</a:t>
            </a:r>
            <a:r>
              <a:rPr lang="sk-SK" sz="1900" dirty="0" smtClean="0"/>
              <a:t> mid-2000: </a:t>
            </a:r>
            <a:r>
              <a:rPr lang="fr-BE" sz="1900" dirty="0"/>
              <a:t>a </a:t>
            </a:r>
            <a:r>
              <a:rPr lang="sk-SK" sz="1900" dirty="0" err="1"/>
              <a:t>silent</a:t>
            </a:r>
            <a:r>
              <a:rPr lang="sk-SK" sz="1900" dirty="0"/>
              <a:t> </a:t>
            </a:r>
            <a:r>
              <a:rPr lang="fr-BE" sz="1900" dirty="0" smtClean="0"/>
              <a:t>revolution</a:t>
            </a:r>
            <a:endParaRPr lang="sk-SK" sz="1900" dirty="0" smtClean="0"/>
          </a:p>
          <a:p>
            <a:pPr>
              <a:defRPr/>
            </a:pPr>
            <a:r>
              <a:rPr lang="sk-SK" sz="1900" dirty="0" err="1" smtClean="0"/>
              <a:t>Diversity</a:t>
            </a:r>
            <a:r>
              <a:rPr lang="sk-SK" sz="1900" dirty="0" smtClean="0"/>
              <a:t> (</a:t>
            </a:r>
            <a:r>
              <a:rPr lang="sk-SK" sz="1900" dirty="0" err="1" smtClean="0"/>
              <a:t>different</a:t>
            </a:r>
            <a:r>
              <a:rPr lang="sk-SK" sz="1900" dirty="0" smtClean="0"/>
              <a:t> </a:t>
            </a:r>
            <a:r>
              <a:rPr lang="sk-SK" sz="1900" dirty="0" err="1" smtClean="0"/>
              <a:t>national</a:t>
            </a:r>
            <a:r>
              <a:rPr lang="sk-SK" sz="1900" dirty="0" smtClean="0"/>
              <a:t> and </a:t>
            </a:r>
            <a:r>
              <a:rPr lang="sk-SK" sz="1900" dirty="0" err="1" smtClean="0"/>
              <a:t>regional</a:t>
            </a:r>
            <a:r>
              <a:rPr lang="sk-SK" sz="1900" dirty="0" smtClean="0"/>
              <a:t> </a:t>
            </a:r>
            <a:r>
              <a:rPr lang="sk-SK" sz="1900" dirty="0" err="1" smtClean="0"/>
              <a:t>adademic</a:t>
            </a:r>
            <a:r>
              <a:rPr lang="sk-SK" sz="1900" dirty="0" smtClean="0"/>
              <a:t>/ </a:t>
            </a:r>
            <a:r>
              <a:rPr lang="sk-SK" sz="1900" dirty="0" err="1" smtClean="0"/>
              <a:t>research</a:t>
            </a:r>
            <a:r>
              <a:rPr lang="sk-SK" sz="1900" dirty="0" smtClean="0"/>
              <a:t> </a:t>
            </a:r>
            <a:r>
              <a:rPr lang="sk-SK" sz="1900" dirty="0" err="1" smtClean="0"/>
              <a:t>traditions</a:t>
            </a:r>
            <a:r>
              <a:rPr lang="sk-SK" sz="1900" dirty="0" smtClean="0"/>
              <a:t> and </a:t>
            </a:r>
            <a:r>
              <a:rPr lang="sk-SK" sz="1900" dirty="0" err="1" smtClean="0"/>
              <a:t>cultures</a:t>
            </a:r>
            <a:r>
              <a:rPr lang="sk-SK" sz="1900" dirty="0" smtClean="0"/>
              <a:t>)</a:t>
            </a:r>
            <a:endParaRPr lang="sk-SK" sz="1900" dirty="0"/>
          </a:p>
          <a:p>
            <a:pPr>
              <a:defRPr/>
            </a:pPr>
            <a:r>
              <a:rPr lang="sk-SK" sz="1900" dirty="0" err="1" smtClean="0"/>
              <a:t>High</a:t>
            </a:r>
            <a:r>
              <a:rPr lang="sk-SK" sz="1900" dirty="0" smtClean="0"/>
              <a:t> </a:t>
            </a:r>
            <a:r>
              <a:rPr lang="sk-SK" sz="1900" dirty="0" err="1"/>
              <a:t>political</a:t>
            </a:r>
            <a:r>
              <a:rPr lang="sk-SK" sz="1900" dirty="0"/>
              <a:t> </a:t>
            </a:r>
            <a:r>
              <a:rPr lang="sk-SK" sz="1900" dirty="0" err="1"/>
              <a:t>attention</a:t>
            </a:r>
            <a:r>
              <a:rPr lang="sk-SK" sz="1900" dirty="0"/>
              <a:t>:</a:t>
            </a:r>
          </a:p>
          <a:p>
            <a:pPr lvl="2">
              <a:defRPr/>
            </a:pPr>
            <a:r>
              <a:rPr lang="sk-SK" sz="1700" dirty="0"/>
              <a:t>Bologna </a:t>
            </a:r>
            <a:r>
              <a:rPr lang="sk-SK" sz="1700" dirty="0" err="1"/>
              <a:t>Process</a:t>
            </a:r>
            <a:r>
              <a:rPr lang="sk-SK" sz="1700" dirty="0"/>
              <a:t> </a:t>
            </a:r>
            <a:r>
              <a:rPr lang="sk-SK" sz="1700" dirty="0" smtClean="0"/>
              <a:t>(</a:t>
            </a:r>
            <a:r>
              <a:rPr lang="sk-SK" sz="1700" dirty="0" err="1" smtClean="0"/>
              <a:t>doctoral</a:t>
            </a:r>
            <a:r>
              <a:rPr lang="sk-SK" sz="1700" dirty="0" smtClean="0"/>
              <a:t> </a:t>
            </a:r>
            <a:r>
              <a:rPr lang="sk-SK" sz="1700" dirty="0" err="1" smtClean="0"/>
              <a:t>education</a:t>
            </a:r>
            <a:r>
              <a:rPr lang="sk-SK" sz="1700" dirty="0" smtClean="0"/>
              <a:t> </a:t>
            </a:r>
            <a:r>
              <a:rPr lang="sk-SK" sz="1700" dirty="0" err="1" smtClean="0"/>
              <a:t>included</a:t>
            </a:r>
            <a:r>
              <a:rPr lang="sk-SK" sz="1700" dirty="0" smtClean="0"/>
              <a:t> </a:t>
            </a:r>
            <a:r>
              <a:rPr lang="sk-SK" sz="1700" dirty="0"/>
              <a:t>in 2003)</a:t>
            </a:r>
          </a:p>
          <a:p>
            <a:pPr lvl="2">
              <a:defRPr/>
            </a:pPr>
            <a:r>
              <a:rPr lang="fr-BE" sz="1700" dirty="0"/>
              <a:t>EU </a:t>
            </a:r>
            <a:r>
              <a:rPr lang="sk-SK" sz="1700" dirty="0" err="1"/>
              <a:t>policies</a:t>
            </a:r>
            <a:r>
              <a:rPr lang="sk-SK" sz="1700" dirty="0"/>
              <a:t>: </a:t>
            </a:r>
            <a:r>
              <a:rPr lang="fr-BE" sz="1700" dirty="0"/>
              <a:t>Lisbon objectives, ERA Green Paper, Modernisation Agenda for universities, Grand challenges</a:t>
            </a:r>
            <a:r>
              <a:rPr lang="sk-SK" sz="1700" dirty="0"/>
              <a:t>,</a:t>
            </a:r>
            <a:r>
              <a:rPr lang="fr-BE" sz="1700" dirty="0"/>
              <a:t> </a:t>
            </a:r>
            <a:r>
              <a:rPr lang="sk-SK" sz="1700" dirty="0" err="1"/>
              <a:t>Innovation</a:t>
            </a:r>
            <a:r>
              <a:rPr lang="sk-SK" sz="1700" dirty="0"/>
              <a:t> </a:t>
            </a:r>
            <a:r>
              <a:rPr lang="sk-SK" sz="1700" dirty="0" err="1"/>
              <a:t>Union</a:t>
            </a:r>
            <a:r>
              <a:rPr lang="sk-SK" sz="1700" dirty="0"/>
              <a:t>: A </a:t>
            </a:r>
            <a:r>
              <a:rPr lang="sk-SK" sz="1700" dirty="0" err="1"/>
              <a:t>Europe</a:t>
            </a:r>
            <a:r>
              <a:rPr lang="sk-SK" sz="1700" dirty="0"/>
              <a:t> 2020 </a:t>
            </a:r>
            <a:r>
              <a:rPr lang="sk-SK" sz="1700" dirty="0" err="1"/>
              <a:t>Initiative</a:t>
            </a:r>
            <a:r>
              <a:rPr lang="sk-SK" sz="1700" dirty="0"/>
              <a:t>, </a:t>
            </a:r>
            <a:r>
              <a:rPr lang="en-US" sz="1700" dirty="0"/>
              <a:t>Principles for Innovative Doctoral Training</a:t>
            </a:r>
            <a:r>
              <a:rPr lang="sk-SK" sz="1700" dirty="0"/>
              <a:t>, </a:t>
            </a:r>
            <a:r>
              <a:rPr lang="en-US" sz="1700" dirty="0"/>
              <a:t>Report of Mapping Exercise on Doctoral </a:t>
            </a:r>
            <a:r>
              <a:rPr lang="en-US" sz="1700" dirty="0" smtClean="0"/>
              <a:t>Training</a:t>
            </a:r>
            <a:r>
              <a:rPr lang="sk-SK" sz="1700" dirty="0" smtClean="0"/>
              <a:t>, A New </a:t>
            </a:r>
            <a:r>
              <a:rPr lang="sk-SK" sz="1700" dirty="0" err="1" smtClean="0"/>
              <a:t>Skills</a:t>
            </a:r>
            <a:r>
              <a:rPr lang="sk-SK" sz="1700" dirty="0" smtClean="0"/>
              <a:t> Agenda </a:t>
            </a:r>
            <a:r>
              <a:rPr lang="sk-SK" sz="1700" dirty="0" err="1" smtClean="0"/>
              <a:t>for</a:t>
            </a:r>
            <a:r>
              <a:rPr lang="sk-SK" sz="1700" dirty="0" smtClean="0"/>
              <a:t> </a:t>
            </a:r>
            <a:r>
              <a:rPr lang="sk-SK" sz="1700" dirty="0" err="1" smtClean="0"/>
              <a:t>Europe</a:t>
            </a:r>
            <a:r>
              <a:rPr lang="sk-SK" sz="1700" dirty="0" smtClean="0"/>
              <a:t>)</a:t>
            </a:r>
          </a:p>
          <a:p>
            <a:pPr lvl="2">
              <a:defRPr/>
            </a:pPr>
            <a:r>
              <a:rPr lang="sk-SK" sz="1700" dirty="0" err="1" smtClean="0"/>
              <a:t>National</a:t>
            </a:r>
            <a:r>
              <a:rPr lang="sk-SK" sz="1700" dirty="0" smtClean="0"/>
              <a:t> </a:t>
            </a:r>
            <a:r>
              <a:rPr lang="sk-SK" sz="1700" dirty="0" err="1" smtClean="0"/>
              <a:t>policies</a:t>
            </a:r>
            <a:r>
              <a:rPr lang="sk-SK" sz="1700" dirty="0" smtClean="0"/>
              <a:t> and </a:t>
            </a:r>
            <a:r>
              <a:rPr lang="sk-SK" sz="1700" dirty="0" err="1" smtClean="0"/>
              <a:t>legislation</a:t>
            </a:r>
            <a:endParaRPr lang="sk-SK" sz="1700" dirty="0" smtClean="0"/>
          </a:p>
          <a:p>
            <a:pPr marL="914400" lvl="2" indent="0">
              <a:buFontTx/>
              <a:buNone/>
              <a:defRPr/>
            </a:pPr>
            <a:endParaRPr lang="sk-SK" sz="1800" dirty="0"/>
          </a:p>
          <a:p>
            <a:pPr marL="0" indent="0">
              <a:buFontTx/>
              <a:buNone/>
              <a:defRPr/>
            </a:pPr>
            <a:endParaRPr lang="fr-BE" sz="2000" dirty="0"/>
          </a:p>
          <a:p>
            <a:pPr marL="0" indent="0">
              <a:buFontTx/>
              <a:buNone/>
              <a:defRPr/>
            </a:pPr>
            <a:endParaRPr lang="sk-SK" dirty="0"/>
          </a:p>
        </p:txBody>
      </p:sp>
      <p:sp>
        <p:nvSpPr>
          <p:cNvPr id="11268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371248AE-BFBE-4429-8A67-B147AC499F1A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729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fr-BE" altLang="sk-SK" smtClean="0"/>
              <a:t>EUA</a:t>
            </a:r>
            <a:r>
              <a:rPr lang="sk-SK" altLang="sk-SK" smtClean="0"/>
              <a:t> Council for Doctoral Education (EUA-CDE)</a:t>
            </a:r>
            <a:endParaRPr lang="en-GB" altLang="sk-SK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sk-SK" altLang="sk-SK" sz="2100" dirty="0" err="1" smtClean="0"/>
              <a:t>The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key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actor</a:t>
            </a:r>
            <a:r>
              <a:rPr lang="sk-SK" altLang="sk-SK" sz="2100" dirty="0" smtClean="0"/>
              <a:t> in </a:t>
            </a:r>
            <a:r>
              <a:rPr lang="sk-SK" altLang="sk-SK" sz="2100" dirty="0" err="1" smtClean="0"/>
              <a:t>doctoral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education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in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Europe</a:t>
            </a:r>
            <a:endParaRPr lang="sk-SK" altLang="sk-SK" sz="2100" dirty="0" smtClean="0"/>
          </a:p>
          <a:p>
            <a:pPr>
              <a:lnSpc>
                <a:spcPct val="90000"/>
              </a:lnSpc>
              <a:defRPr/>
            </a:pPr>
            <a:r>
              <a:rPr lang="fr-BE" altLang="sk-SK" sz="2100" dirty="0" smtClean="0"/>
              <a:t>Established in 200</a:t>
            </a:r>
            <a:r>
              <a:rPr lang="sk-SK" altLang="sk-SK" sz="2100" dirty="0" smtClean="0"/>
              <a:t>8 </a:t>
            </a:r>
            <a:r>
              <a:rPr lang="sk-SK" altLang="sk-SK" sz="2100" dirty="0" err="1" smtClean="0"/>
              <a:t>as</a:t>
            </a:r>
            <a:r>
              <a:rPr lang="sk-SK" altLang="sk-SK" sz="2100" dirty="0" smtClean="0"/>
              <a:t> a </a:t>
            </a:r>
            <a:r>
              <a:rPr lang="sk-SK" altLang="sk-SK" sz="2100" dirty="0" err="1" smtClean="0"/>
              <a:t>membership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service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of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the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European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University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Association</a:t>
            </a:r>
            <a:r>
              <a:rPr lang="sk-SK" altLang="sk-SK" sz="2100" dirty="0" smtClean="0"/>
              <a:t> </a:t>
            </a:r>
          </a:p>
          <a:p>
            <a:pPr>
              <a:defRPr/>
            </a:pPr>
            <a:r>
              <a:rPr lang="sk-SK" altLang="sk-SK" sz="2100" dirty="0" smtClean="0"/>
              <a:t>A</a:t>
            </a:r>
            <a:r>
              <a:rPr lang="en-GB" altLang="sk-SK" sz="2100" dirty="0" smtClean="0"/>
              <a:t> forum for cooperation and exchange of good practices among doctoral programmes</a:t>
            </a:r>
            <a:r>
              <a:rPr lang="sk-SK" altLang="sk-SK" sz="2100" dirty="0" smtClean="0"/>
              <a:t>/</a:t>
            </a:r>
            <a:r>
              <a:rPr lang="en-GB" altLang="sk-SK" sz="2100" dirty="0" smtClean="0"/>
              <a:t>schools across universities in Europe</a:t>
            </a:r>
            <a:r>
              <a:rPr lang="sk-SK" altLang="sk-SK" sz="2100" dirty="0" smtClean="0"/>
              <a:t> and </a:t>
            </a:r>
            <a:r>
              <a:rPr lang="sk-SK" altLang="sk-SK" sz="2100" dirty="0" err="1" smtClean="0"/>
              <a:t>worldwide</a:t>
            </a:r>
            <a:r>
              <a:rPr lang="en-GB" altLang="sk-SK" sz="2100" dirty="0" smtClean="0"/>
              <a:t> </a:t>
            </a:r>
          </a:p>
          <a:p>
            <a:pPr>
              <a:defRPr/>
            </a:pPr>
            <a:r>
              <a:rPr lang="sk-SK" altLang="sk-SK" sz="2100" dirty="0" smtClean="0"/>
              <a:t>240 </a:t>
            </a:r>
            <a:r>
              <a:rPr lang="sk-SK" altLang="sk-SK" sz="2100" dirty="0" err="1" smtClean="0"/>
              <a:t>university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members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from</a:t>
            </a:r>
            <a:r>
              <a:rPr lang="sk-SK" altLang="sk-SK" sz="2100" dirty="0" smtClean="0"/>
              <a:t> 33 </a:t>
            </a:r>
            <a:r>
              <a:rPr lang="sk-SK" altLang="sk-SK" sz="2100" dirty="0" err="1" smtClean="0"/>
              <a:t>countries</a:t>
            </a:r>
            <a:endParaRPr lang="sk-SK" altLang="sk-SK" sz="2100" dirty="0" smtClean="0"/>
          </a:p>
          <a:p>
            <a:pPr>
              <a:defRPr/>
            </a:pPr>
            <a:r>
              <a:rPr lang="sk-SK" altLang="sk-SK" sz="2100" dirty="0" err="1" smtClean="0"/>
              <a:t>Collaboration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with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other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university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associations</a:t>
            </a:r>
            <a:r>
              <a:rPr lang="sk-SK" altLang="sk-SK" sz="2100" dirty="0" smtClean="0"/>
              <a:t> (UNICA, LERU, COIMBRA, CGS) </a:t>
            </a:r>
          </a:p>
          <a:p>
            <a:pPr>
              <a:defRPr/>
            </a:pPr>
            <a:r>
              <a:rPr lang="sk-SK" altLang="sk-SK" sz="2100" dirty="0" smtClean="0"/>
              <a:t>Main </a:t>
            </a:r>
            <a:r>
              <a:rPr lang="sk-SK" altLang="sk-SK" sz="2100" dirty="0" err="1" smtClean="0"/>
              <a:t>documents</a:t>
            </a:r>
            <a:r>
              <a:rPr lang="sk-SK" altLang="sk-SK" sz="2100" dirty="0" smtClean="0"/>
              <a:t>: Salzburg </a:t>
            </a:r>
            <a:r>
              <a:rPr lang="sk-SK" altLang="sk-SK" sz="2100" dirty="0" err="1" smtClean="0"/>
              <a:t>Principles</a:t>
            </a:r>
            <a:r>
              <a:rPr lang="sk-SK" altLang="sk-SK" sz="2100" dirty="0" smtClean="0"/>
              <a:t> I (2005), Salzburg </a:t>
            </a:r>
            <a:r>
              <a:rPr lang="sk-SK" altLang="sk-SK" sz="2100" dirty="0" err="1" smtClean="0"/>
              <a:t>recommendations</a:t>
            </a:r>
            <a:r>
              <a:rPr lang="sk-SK" altLang="sk-SK" sz="2100" dirty="0" smtClean="0"/>
              <a:t> II (2010), </a:t>
            </a:r>
            <a:r>
              <a:rPr lang="sk-SK" altLang="sk-SK" sz="2100" dirty="0" err="1" smtClean="0"/>
              <a:t>Taking</a:t>
            </a:r>
            <a:r>
              <a:rPr lang="sk-SK" altLang="sk-SK" sz="2100" dirty="0" smtClean="0"/>
              <a:t> Salzburg Forward (2016), </a:t>
            </a:r>
            <a:r>
              <a:rPr lang="sk-SK" altLang="sk-SK" sz="2100" dirty="0" err="1" smtClean="0"/>
              <a:t>Survey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Doctoral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education</a:t>
            </a:r>
            <a:r>
              <a:rPr lang="sk-SK" altLang="sk-SK" sz="2100" dirty="0" smtClean="0"/>
              <a:t> in </a:t>
            </a:r>
            <a:r>
              <a:rPr lang="sk-SK" altLang="sk-SK" sz="2100" dirty="0" err="1" smtClean="0"/>
              <a:t>Europe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today</a:t>
            </a:r>
            <a:r>
              <a:rPr lang="sk-SK" altLang="sk-SK" sz="2100" dirty="0" smtClean="0"/>
              <a:t>: </a:t>
            </a:r>
            <a:r>
              <a:rPr lang="sk-SK" altLang="sk-SK" sz="2100" dirty="0" err="1" smtClean="0"/>
              <a:t>approaches</a:t>
            </a:r>
            <a:r>
              <a:rPr lang="sk-SK" altLang="sk-SK" sz="2100" dirty="0" smtClean="0"/>
              <a:t> and </a:t>
            </a:r>
            <a:r>
              <a:rPr lang="sk-SK" altLang="sk-SK" sz="2100" dirty="0" err="1" smtClean="0"/>
              <a:t>institutional</a:t>
            </a:r>
            <a:r>
              <a:rPr lang="sk-SK" altLang="sk-SK" sz="2100" dirty="0" smtClean="0"/>
              <a:t> </a:t>
            </a:r>
            <a:r>
              <a:rPr lang="sk-SK" altLang="sk-SK" sz="2100" dirty="0" err="1" smtClean="0"/>
              <a:t>structures</a:t>
            </a:r>
            <a:r>
              <a:rPr lang="sk-SK" altLang="sk-SK" sz="2100" dirty="0" smtClean="0"/>
              <a:t> (2019)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sk-SK" altLang="sk-SK" sz="2400" dirty="0" smtClean="0"/>
          </a:p>
          <a:p>
            <a:pPr>
              <a:lnSpc>
                <a:spcPct val="90000"/>
              </a:lnSpc>
              <a:defRPr/>
            </a:pPr>
            <a:endParaRPr lang="fr-BE" altLang="sk-SK" sz="2400" dirty="0" smtClean="0"/>
          </a:p>
          <a:p>
            <a:pPr lvl="1">
              <a:lnSpc>
                <a:spcPct val="90000"/>
              </a:lnSpc>
              <a:defRPr/>
            </a:pPr>
            <a:endParaRPr lang="en-US" altLang="sk-SK" sz="1500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sk-SK" sz="2500" dirty="0" smtClean="0"/>
              <a:t>   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GB" altLang="sk-SK" sz="2000" dirty="0" smtClean="0"/>
          </a:p>
          <a:p>
            <a:pPr>
              <a:lnSpc>
                <a:spcPct val="90000"/>
              </a:lnSpc>
              <a:defRPr/>
            </a:pPr>
            <a:endParaRPr lang="en-GB" alt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1698985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en-US" smtClean="0"/>
              <a:t>Salzburg Principles I (2005)</a:t>
            </a:r>
            <a:endParaRPr lang="en-US" altLang="en-US" smtClean="0"/>
          </a:p>
        </p:txBody>
      </p:sp>
      <p:sp>
        <p:nvSpPr>
          <p:cNvPr id="1331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000" smtClean="0"/>
              <a:t>The core component of doctoral training is the advancement of knowledge through original research. </a:t>
            </a:r>
            <a:endParaRPr lang="en-US" altLang="en-US" sz="2000" smtClean="0"/>
          </a:p>
          <a:p>
            <a:r>
              <a:rPr lang="en-US" altLang="en-US" sz="2000" smtClean="0"/>
              <a:t>Embedding in institutional strategies and policies</a:t>
            </a:r>
          </a:p>
          <a:p>
            <a:r>
              <a:rPr lang="en-US" altLang="en-US" sz="2000" smtClean="0"/>
              <a:t>The importance of diversity</a:t>
            </a:r>
          </a:p>
          <a:p>
            <a:r>
              <a:rPr lang="en-US" altLang="en-US" sz="2000" smtClean="0"/>
              <a:t>Doctoral candidates as early stage researchers</a:t>
            </a:r>
          </a:p>
          <a:p>
            <a:r>
              <a:rPr lang="en-US" altLang="en-US" sz="2000" smtClean="0"/>
              <a:t>The crucial role of supervision and assessment</a:t>
            </a:r>
          </a:p>
          <a:p>
            <a:r>
              <a:rPr lang="en-US" altLang="en-US" sz="2000" smtClean="0"/>
              <a:t>Achieving critical mass</a:t>
            </a:r>
          </a:p>
          <a:p>
            <a:r>
              <a:rPr lang="en-US" altLang="en-US" sz="2000" smtClean="0"/>
              <a:t>Duration</a:t>
            </a:r>
          </a:p>
          <a:p>
            <a:r>
              <a:rPr lang="en-US" altLang="en-US" sz="2000" smtClean="0"/>
              <a:t>The promotion of innovative structures</a:t>
            </a:r>
          </a:p>
          <a:p>
            <a:r>
              <a:rPr lang="en-US" altLang="en-US" sz="2000" smtClean="0"/>
              <a:t>Increasing mobility</a:t>
            </a:r>
          </a:p>
          <a:p>
            <a:r>
              <a:rPr lang="en-US" altLang="en-US" sz="2000" smtClean="0"/>
              <a:t>Ensuring appropriate funding</a:t>
            </a:r>
            <a:r>
              <a:rPr lang="en-GB" altLang="en-US" sz="2000" smtClean="0"/>
              <a:t> </a:t>
            </a:r>
            <a:endParaRPr lang="en-US" altLang="en-US" sz="2000" smtClean="0"/>
          </a:p>
          <a:p>
            <a:endParaRPr lang="en-US" altLang="en-US" smtClean="0"/>
          </a:p>
        </p:txBody>
      </p:sp>
      <p:sp>
        <p:nvSpPr>
          <p:cNvPr id="13316" name="Zástupný symbol čísla snímky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  <a:fld id="{6F7A5425-381B-407C-A7BD-104D192CF260}" type="slidenum">
              <a:rPr lang="en-GB" altLang="sk-SK" sz="1200" smtClean="0">
                <a:latin typeface="Trebuchet MS" panose="020B0603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r>
              <a:rPr lang="en-GB" altLang="sk-SK" sz="1200" smtClean="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4405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da-DK" altLang="sk-SK" smtClean="0"/>
              <a:t>Salzburg II</a:t>
            </a:r>
            <a:r>
              <a:rPr lang="sk-SK" altLang="sk-SK" smtClean="0"/>
              <a:t> Recommendations (2010)</a:t>
            </a:r>
            <a:endParaRPr lang="en-GB" altLang="sk-SK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FontTx/>
              <a:buNone/>
              <a:defRPr/>
            </a:pPr>
            <a:endParaRPr lang="da-DK" altLang="sk-SK" dirty="0" smtClean="0"/>
          </a:p>
          <a:p>
            <a:pPr eaLnBrk="1" hangingPunct="1">
              <a:defRPr/>
            </a:pPr>
            <a:r>
              <a:rPr lang="sk-SK" altLang="sk-SK" dirty="0" err="1" smtClean="0"/>
              <a:t>Based</a:t>
            </a:r>
            <a:r>
              <a:rPr lang="sk-SK" altLang="sk-SK" dirty="0" smtClean="0"/>
              <a:t> on </a:t>
            </a:r>
            <a:r>
              <a:rPr lang="da-DK" altLang="sk-SK" dirty="0" smtClean="0"/>
              <a:t>consultation with CDE members</a:t>
            </a:r>
            <a:r>
              <a:rPr lang="sk-SK" altLang="sk-SK" dirty="0" smtClean="0"/>
              <a:t> (</a:t>
            </a:r>
            <a:r>
              <a:rPr lang="sk-SK" altLang="sk-SK" dirty="0" err="1" smtClean="0"/>
              <a:t>workshops</a:t>
            </a:r>
            <a:r>
              <a:rPr lang="sk-SK" altLang="sk-SK" dirty="0" smtClean="0"/>
              <a:t>, </a:t>
            </a:r>
            <a:r>
              <a:rPr lang="sk-SK" altLang="sk-SK" dirty="0" err="1" smtClean="0"/>
              <a:t>focus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groups</a:t>
            </a:r>
            <a:r>
              <a:rPr lang="sk-SK" altLang="sk-SK" dirty="0" smtClean="0"/>
              <a:t> and </a:t>
            </a:r>
            <a:r>
              <a:rPr lang="sk-SK" altLang="sk-SK" dirty="0" err="1" smtClean="0"/>
              <a:t>annual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meeting</a:t>
            </a:r>
            <a:r>
              <a:rPr lang="sk-SK" altLang="sk-SK" dirty="0" smtClean="0"/>
              <a:t>) and </a:t>
            </a:r>
            <a:r>
              <a:rPr lang="sk-SK" altLang="sk-SK" dirty="0" err="1" smtClean="0"/>
              <a:t>focused</a:t>
            </a:r>
            <a:r>
              <a:rPr lang="sk-SK" altLang="sk-SK" dirty="0" smtClean="0"/>
              <a:t> on </a:t>
            </a:r>
            <a:r>
              <a:rPr lang="sk-SK" altLang="sk-SK" dirty="0" err="1" smtClean="0"/>
              <a:t>implementation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of</a:t>
            </a:r>
            <a:r>
              <a:rPr lang="sk-SK" altLang="sk-SK" dirty="0" smtClean="0"/>
              <a:t> </a:t>
            </a:r>
            <a:r>
              <a:rPr lang="sk-SK" altLang="sk-SK" dirty="0" err="1" smtClean="0"/>
              <a:t>reforms</a:t>
            </a:r>
            <a:endParaRPr lang="sk-SK" altLang="sk-SK" dirty="0" smtClean="0"/>
          </a:p>
          <a:p>
            <a:pPr eaLnBrk="1" hangingPunct="1">
              <a:defRPr/>
            </a:pPr>
            <a:r>
              <a:rPr lang="sk-SK" altLang="sk-SK" dirty="0" err="1" smtClean="0"/>
              <a:t>Results</a:t>
            </a:r>
            <a:r>
              <a:rPr lang="sk-SK" altLang="sk-SK" dirty="0" smtClean="0"/>
              <a:t>: la</a:t>
            </a:r>
            <a:r>
              <a:rPr lang="da-DK" altLang="sk-SK" dirty="0" smtClean="0"/>
              <a:t>rge </a:t>
            </a:r>
            <a:r>
              <a:rPr lang="da-DK" altLang="sk-SK" u="sng" dirty="0" smtClean="0"/>
              <a:t>consensus about the research basis of the doctorate</a:t>
            </a:r>
            <a:endParaRPr lang="sk-SK" altLang="sk-SK" u="sng" dirty="0" smtClean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sk-SK" altLang="sk-SK" sz="2000" dirty="0" err="1" smtClean="0"/>
              <a:t>Original</a:t>
            </a:r>
            <a:r>
              <a:rPr lang="sk-SK" altLang="sk-SK" sz="2000" dirty="0" smtClean="0"/>
              <a:t> r</a:t>
            </a:r>
            <a:r>
              <a:rPr lang="en-US" altLang="sk-SK" sz="2000" dirty="0" err="1" smtClean="0"/>
              <a:t>esearch</a:t>
            </a:r>
            <a:r>
              <a:rPr lang="en-US" altLang="sk-SK" sz="2000" dirty="0" smtClean="0"/>
              <a:t> as the basis </a:t>
            </a:r>
            <a:r>
              <a:rPr lang="sk-SK" altLang="sk-SK" sz="2000" dirty="0" err="1" smtClean="0"/>
              <a:t>of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the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doctorate</a:t>
            </a:r>
            <a:r>
              <a:rPr lang="sk-SK" altLang="sk-SK" sz="2000" dirty="0" smtClean="0"/>
              <a:t> </a:t>
            </a:r>
            <a:r>
              <a:rPr lang="en-US" altLang="sk-SK" sz="2000" dirty="0" smtClean="0"/>
              <a:t>and </a:t>
            </a:r>
            <a:r>
              <a:rPr lang="sk-SK" altLang="sk-SK" sz="2000" dirty="0" err="1" smtClean="0"/>
              <a:t>as</a:t>
            </a:r>
            <a:r>
              <a:rPr lang="sk-SK" altLang="sk-SK" sz="2000" dirty="0" smtClean="0"/>
              <a:t> </a:t>
            </a:r>
            <a:r>
              <a:rPr lang="en-US" altLang="sk-SK" sz="2000" dirty="0" smtClean="0"/>
              <a:t>the difference from the other two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cycles</a:t>
            </a:r>
            <a:endParaRPr lang="sk-SK" altLang="sk-SK" sz="2000" dirty="0" smtClean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sk-SK" altLang="sk-SK" sz="2000" dirty="0" err="1" smtClean="0"/>
              <a:t>Space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for</a:t>
            </a:r>
            <a:r>
              <a:rPr lang="sk-SK" altLang="sk-SK" sz="2000" dirty="0" smtClean="0"/>
              <a:t> and </a:t>
            </a:r>
            <a:r>
              <a:rPr lang="sk-SK" altLang="sk-SK" sz="2000" dirty="0" err="1" smtClean="0"/>
              <a:t>focus</a:t>
            </a:r>
            <a:r>
              <a:rPr lang="sk-SK" altLang="sk-SK" sz="2000" dirty="0" smtClean="0"/>
              <a:t> on </a:t>
            </a:r>
            <a:r>
              <a:rPr lang="sk-SK" altLang="sk-SK" sz="2000" dirty="0" err="1" smtClean="0"/>
              <a:t>individual</a:t>
            </a:r>
            <a:r>
              <a:rPr lang="sk-SK" altLang="sk-SK" sz="2000" dirty="0" smtClean="0"/>
              <a:t> </a:t>
            </a:r>
            <a:r>
              <a:rPr lang="sk-SK" altLang="sk-SK" sz="2000" dirty="0" err="1" smtClean="0"/>
              <a:t>development</a:t>
            </a:r>
            <a:endParaRPr lang="sk-SK" altLang="sk-SK" sz="2000" dirty="0" smtClean="0"/>
          </a:p>
          <a:p>
            <a:pPr marL="914400" lvl="1" indent="-457200" eaLnBrk="1" hangingPunct="1">
              <a:buFont typeface="+mj-lt"/>
              <a:buAutoNum type="arabicPeriod"/>
              <a:defRPr/>
            </a:pPr>
            <a:r>
              <a:rPr lang="sk-SK" altLang="sk-SK" sz="2000" dirty="0" err="1" smtClean="0"/>
              <a:t>Insitutional</a:t>
            </a:r>
            <a:r>
              <a:rPr lang="sk-SK" altLang="sk-SK" sz="2000" dirty="0" smtClean="0"/>
              <a:t> </a:t>
            </a:r>
            <a:r>
              <a:rPr lang="sk-SK" altLang="sk-SK" sz="2000" dirty="0"/>
              <a:t>a</a:t>
            </a:r>
            <a:r>
              <a:rPr lang="en-US" altLang="sk-SK" sz="2000" dirty="0" err="1" smtClean="0"/>
              <a:t>utonomy</a:t>
            </a:r>
            <a:r>
              <a:rPr lang="en-US" altLang="sk-SK" sz="2000" dirty="0" smtClean="0"/>
              <a:t> to choose </a:t>
            </a:r>
            <a:r>
              <a:rPr lang="sk-SK" altLang="sk-SK" sz="2000" dirty="0" err="1" smtClean="0"/>
              <a:t>the</a:t>
            </a:r>
            <a:r>
              <a:rPr lang="sk-SK" altLang="sk-SK" sz="2000" dirty="0" smtClean="0"/>
              <a:t> </a:t>
            </a:r>
            <a:r>
              <a:rPr lang="en-US" altLang="sk-SK" sz="2000" dirty="0" smtClean="0"/>
              <a:t>mission and strategy</a:t>
            </a:r>
            <a:r>
              <a:rPr lang="sk-SK" altLang="sk-SK" sz="2000" dirty="0" smtClean="0"/>
              <a:t> </a:t>
            </a:r>
            <a:r>
              <a:rPr lang="en-US" altLang="sk-SK" sz="2000" dirty="0" smtClean="0"/>
              <a:t>and to set up the appropriate structures</a:t>
            </a:r>
            <a:endParaRPr lang="da-DK" altLang="sk-SK" sz="2000" dirty="0" smtClean="0"/>
          </a:p>
          <a:p>
            <a:pPr eaLnBrk="1" hangingPunct="1">
              <a:defRPr/>
            </a:pPr>
            <a:endParaRPr lang="sk-SK" altLang="sk-SK" sz="2400" dirty="0" smtClean="0"/>
          </a:p>
          <a:p>
            <a:pPr eaLnBrk="1" hangingPunct="1">
              <a:defRPr/>
            </a:pPr>
            <a:endParaRPr lang="sk-SK" altLang="sk-SK" sz="2400" dirty="0" smtClean="0"/>
          </a:p>
        </p:txBody>
      </p:sp>
      <p:sp>
        <p:nvSpPr>
          <p:cNvPr id="14340" name="Slide Number Placeholder 3"/>
          <p:cNvSpPr txBox="1">
            <a:spLocks noGrp="1"/>
          </p:cNvSpPr>
          <p:nvPr/>
        </p:nvSpPr>
        <p:spPr bwMode="auto">
          <a:xfrm>
            <a:off x="468313" y="6454775"/>
            <a:ext cx="820737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2200">
                <a:solidFill>
                  <a:srgbClr val="332586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ü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panose="020B0604020202020204" pitchFamily="34" charset="0"/>
              <a:buChar char="»"/>
              <a:defRPr sz="1400">
                <a:solidFill>
                  <a:srgbClr val="332586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sk-SK" sz="1200">
                <a:latin typeface="Trebuchet MS" panose="020B0603020202020204" pitchFamily="34" charset="0"/>
              </a:rPr>
              <a:t>…</a:t>
            </a:r>
            <a:fld id="{76832684-5509-4B10-B171-A7026AC32680}" type="slidenum">
              <a:rPr lang="en-GB" altLang="sk-SK" sz="1200">
                <a:latin typeface="Trebuchet MS" panose="020B0603020202020204" pitchFamily="34" charset="0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9</a:t>
            </a:fld>
            <a:r>
              <a:rPr lang="en-GB" altLang="sk-SK" sz="1200">
                <a:latin typeface="Trebuchet MS" panose="020B0603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9668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MARDS PPT Template</Template>
  <TotalTime>38</TotalTime>
  <Words>1981</Words>
  <Application>Microsoft Office PowerPoint</Application>
  <PresentationFormat>Prezentácia na obrazovke (4:3)</PresentationFormat>
  <Paragraphs>164</Paragraphs>
  <Slides>24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9" baseType="lpstr">
      <vt:lpstr>Arial</vt:lpstr>
      <vt:lpstr>Calibri</vt:lpstr>
      <vt:lpstr>Trebuchet MS</vt:lpstr>
      <vt:lpstr>Wingdings</vt:lpstr>
      <vt:lpstr>Motív Office</vt:lpstr>
      <vt:lpstr>   Doctoral education in Europe:  Trends and challenges  </vt:lpstr>
      <vt:lpstr>STRUCTURE</vt:lpstr>
      <vt:lpstr>Setting the scene</vt:lpstr>
      <vt:lpstr>Impact on doctoral education</vt:lpstr>
      <vt:lpstr>Doctoral education in the changing world</vt:lpstr>
      <vt:lpstr>Doctoral Education in the European context</vt:lpstr>
      <vt:lpstr>EUA Council for Doctoral Education (EUA-CDE)</vt:lpstr>
      <vt:lpstr>Salzburg Principles I (2005)</vt:lpstr>
      <vt:lpstr>Salzburg II Recommendations (2010)</vt:lpstr>
      <vt:lpstr>Key trends:  I. Structured programmes/ schools </vt:lpstr>
      <vt:lpstr>II. Supervision and assessment</vt:lpstr>
      <vt:lpstr>  II. Supervision and assessment trends   </vt:lpstr>
      <vt:lpstr>III. Outcomes</vt:lpstr>
      <vt:lpstr> IV. Career development</vt:lpstr>
      <vt:lpstr>Prezentácia programu PowerPoint</vt:lpstr>
      <vt:lpstr>V. Quality and accountability</vt:lpstr>
      <vt:lpstr>VI. Internationalisation and mobility</vt:lpstr>
      <vt:lpstr>Internationalisation and mobility (cont.)</vt:lpstr>
      <vt:lpstr>VII. Intersectorial collaboration and mobility </vt:lpstr>
      <vt:lpstr>VIII. Development of new Doctorates </vt:lpstr>
      <vt:lpstr>Professionalisation  of doctoral education governance</vt:lpstr>
      <vt:lpstr>New challenges:  CDE Taking Salzburg Forward policy initiative</vt:lpstr>
      <vt:lpstr>Final quote</vt:lpstr>
      <vt:lpstr>Prezentácia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Doctoral education in Europe:  Trends and challenges</dc:title>
  <dc:creator>kamila</dc:creator>
  <cp:lastModifiedBy>Bitusikova</cp:lastModifiedBy>
  <cp:revision>5</cp:revision>
  <dcterms:created xsi:type="dcterms:W3CDTF">2019-06-25T05:57:44Z</dcterms:created>
  <dcterms:modified xsi:type="dcterms:W3CDTF">2019-06-27T06:11:30Z</dcterms:modified>
</cp:coreProperties>
</file>