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85" r:id="rId3"/>
    <p:sldId id="287" r:id="rId4"/>
    <p:sldId id="288" r:id="rId5"/>
    <p:sldId id="286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9" r:id="rId23"/>
    <p:sldId id="290" r:id="rId24"/>
    <p:sldId id="29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43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0EF95-E232-483A-B08A-E0A088B080A7}" type="datetimeFigureOut">
              <a:rPr lang="en-GB" smtClean="0"/>
              <a:t>04/10/2021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2AABB1-33D0-490A-8F65-0E2FCBEEC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199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459BD8-427A-43A6-AEE0-A6CAE913F694}" type="datetimeFigureOut">
              <a:rPr lang="en-GB" smtClean="0"/>
              <a:t>04/10/2021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69034-12FB-4A4C-B885-362305F2F5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379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2FCDE-7375-41A6-AA58-C5A8488922D6}" type="datetime1">
              <a:rPr lang="en-GB" smtClean="0"/>
              <a:t>04/10/2021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456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C832D-DA70-4815-903C-E4EC4C980648}" type="datetime1">
              <a:rPr lang="en-GB" smtClean="0"/>
              <a:t>04/10/2021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309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5B5E6-9999-49CE-B7AE-EB5D93D104CD}" type="datetime1">
              <a:rPr lang="en-GB" smtClean="0"/>
              <a:t>04/10/2021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03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579E-C215-4D46-9F00-FCE9803D788E}" type="datetime1">
              <a:rPr lang="en-GB" smtClean="0"/>
              <a:t>04/10/2021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846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C20D-129E-4D9E-A2A0-CE5AE34E94CA}" type="datetime1">
              <a:rPr lang="en-GB" smtClean="0"/>
              <a:t>04/10/2021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09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F1A2A-9ECF-4D79-91A4-DAAC98D7228B}" type="datetime1">
              <a:rPr lang="en-GB" smtClean="0"/>
              <a:t>04/10/2021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85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5E0A-BB7C-4686-AA14-D829870E7BD4}" type="datetime1">
              <a:rPr lang="en-GB" smtClean="0"/>
              <a:t>04/10/2021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014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2E2C-97E9-406C-99AF-A30B15C11132}" type="datetime1">
              <a:rPr lang="en-GB" smtClean="0"/>
              <a:t>04/10/2021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267B0-696B-43D6-84E1-A6BFB22C1749}" type="datetime1">
              <a:rPr lang="en-GB" smtClean="0"/>
              <a:t>04/10/2021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100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DFD6A-16C4-48AC-BE67-FD7EA4E79F39}" type="datetime1">
              <a:rPr lang="en-GB" smtClean="0"/>
              <a:t>04/10/2021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163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710C-0DB5-41CF-9E53-ADC57AB88758}" type="datetime1">
              <a:rPr lang="en-GB" smtClean="0"/>
              <a:t>04/10/2021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14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07E5E-4000-4743-BDAD-5F6D44221742}" type="datetime1">
              <a:rPr lang="en-GB" smtClean="0"/>
              <a:t>04/10/2021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87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5840" y="1052736"/>
            <a:ext cx="7772400" cy="1872208"/>
          </a:xfrm>
        </p:spPr>
        <p:txBody>
          <a:bodyPr>
            <a:normAutofit fontScale="90000"/>
          </a:bodyPr>
          <a:lstStyle/>
          <a:p>
            <a:r>
              <a:rPr lang="en-US" sz="6000" dirty="0" smtClean="0">
                <a:solidFill>
                  <a:srgbClr val="002060"/>
                </a:solidFill>
              </a:rPr>
              <a:t>MARDS </a:t>
            </a:r>
            <a:br>
              <a:rPr lang="en-US" sz="6000" dirty="0" smtClean="0">
                <a:solidFill>
                  <a:srgbClr val="002060"/>
                </a:solidFill>
              </a:rPr>
            </a:br>
            <a:r>
              <a:rPr lang="en-US" sz="2700" b="1" dirty="0">
                <a:solidFill>
                  <a:srgbClr val="002060"/>
                </a:solidFill>
              </a:rPr>
              <a:t>REFORMING DOCTORAL STUDIES IN MONTENEGRO AND ALBANIA – GOOD PRACTICE PARADIGM Grant: 598465-EPP-1-2018-1-ME-EPPKA2-CBHE-SP</a:t>
            </a:r>
            <a:endParaRPr lang="en-GB" sz="27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188568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February 2020 – September 2021 </a:t>
            </a:r>
            <a:r>
              <a:rPr lang="en-GB" sz="2800" b="1" dirty="0" smtClean="0">
                <a:solidFill>
                  <a:srgbClr val="002060"/>
                </a:solidFill>
              </a:rPr>
              <a:t>Overview by</a:t>
            </a:r>
            <a:endParaRPr lang="en-GB" sz="2800" b="1" dirty="0" smtClean="0">
              <a:solidFill>
                <a:srgbClr val="002060"/>
              </a:solidFill>
            </a:endParaRPr>
          </a:p>
          <a:p>
            <a:r>
              <a:rPr lang="en-GB" sz="2800" dirty="0" err="1" smtClean="0">
                <a:solidFill>
                  <a:srgbClr val="002060"/>
                </a:solidFill>
              </a:rPr>
              <a:t>Prof.</a:t>
            </a:r>
            <a:r>
              <a:rPr lang="en-GB" sz="2800" dirty="0" smtClean="0">
                <a:solidFill>
                  <a:srgbClr val="002060"/>
                </a:solidFill>
              </a:rPr>
              <a:t> dr Radovan Stojanovic</a:t>
            </a:r>
          </a:p>
          <a:p>
            <a:r>
              <a:rPr lang="en-GB" sz="2400" dirty="0" smtClean="0">
                <a:solidFill>
                  <a:srgbClr val="002060"/>
                </a:solidFill>
              </a:rPr>
              <a:t>University of Montenegro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en-GB" dirty="0" smtClean="0"/>
              <a:t>Shkoder’s Meeting, Oct, 2021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4941168"/>
            <a:ext cx="671381" cy="671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88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131116"/>
            <a:ext cx="8229600" cy="1143000"/>
          </a:xfrm>
        </p:spPr>
        <p:txBody>
          <a:bodyPr/>
          <a:lstStyle/>
          <a:p>
            <a:r>
              <a:rPr lang="en-US" dirty="0" smtClean="0"/>
              <a:t>WP3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8748963"/>
              </p:ext>
            </p:extLst>
          </p:nvPr>
        </p:nvGraphicFramePr>
        <p:xfrm>
          <a:off x="107504" y="980728"/>
          <a:ext cx="8579296" cy="51118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1728">
                  <a:extLst>
                    <a:ext uri="{9D8B030D-6E8A-4147-A177-3AD203B41FA5}">
                      <a16:colId xmlns:a16="http://schemas.microsoft.com/office/drawing/2014/main" val="1527217318"/>
                    </a:ext>
                  </a:extLst>
                </a:gridCol>
                <a:gridCol w="4900346">
                  <a:extLst>
                    <a:ext uri="{9D8B030D-6E8A-4147-A177-3AD203B41FA5}">
                      <a16:colId xmlns:a16="http://schemas.microsoft.com/office/drawing/2014/main" val="3042447615"/>
                    </a:ext>
                  </a:extLst>
                </a:gridCol>
                <a:gridCol w="2247222">
                  <a:extLst>
                    <a:ext uri="{9D8B030D-6E8A-4147-A177-3AD203B41FA5}">
                      <a16:colId xmlns:a16="http://schemas.microsoft.com/office/drawing/2014/main" val="3244473487"/>
                    </a:ext>
                  </a:extLst>
                </a:gridCol>
              </a:tblGrid>
              <a:tr h="99704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WP3/DEV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Establishing a new model of funding </a:t>
                      </a:r>
                      <a:br>
                        <a:rPr lang="en-US" sz="2000" b="1" u="none" strike="noStrike" dirty="0">
                          <a:effectLst/>
                        </a:rPr>
                      </a:br>
                      <a:r>
                        <a:rPr lang="en-US" sz="2000" b="1" u="none" strike="noStrike" dirty="0">
                          <a:effectLst/>
                        </a:rPr>
                        <a:t>doctoral studies on national levels.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17027172"/>
                  </a:ext>
                </a:extLst>
              </a:tr>
              <a:tr h="110290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A3.1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Evaluation of models for funding doctoral </a:t>
                      </a:r>
                      <a:br>
                        <a:rPr lang="en-US" sz="1800" u="none" strike="noStrike">
                          <a:effectLst/>
                        </a:rPr>
                      </a:br>
                      <a:r>
                        <a:rPr lang="en-US" sz="1800" u="none" strike="noStrike">
                          <a:effectLst/>
                        </a:rPr>
                        <a:t>studies in Montenegro and Albania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Ministries of education of Montenegro and Albania  (under assistance of Ministries of Sciences).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16479736"/>
                  </a:ext>
                </a:extLst>
              </a:tr>
              <a:tr h="110783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A3.2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Adoption of bylaws on funding </a:t>
                      </a:r>
                      <a:br>
                        <a:rPr lang="en-US" sz="1800" u="none" strike="noStrike">
                          <a:effectLst/>
                        </a:rPr>
                      </a:br>
                      <a:r>
                        <a:rPr lang="en-US" sz="1800" u="none" strike="noStrike">
                          <a:effectLst/>
                        </a:rPr>
                        <a:t>doctoral studies in Montenegro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Ministries of education of Montenegro and Albania  (under assistance of Ministries of Sciences).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31750623"/>
                  </a:ext>
                </a:extLst>
              </a:tr>
              <a:tr h="110783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A3.3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Adoption of bylaws on </a:t>
                      </a:r>
                      <a:br>
                        <a:rPr lang="en-US" sz="1800" u="none" strike="noStrike">
                          <a:effectLst/>
                        </a:rPr>
                      </a:br>
                      <a:r>
                        <a:rPr lang="en-US" sz="1800" u="none" strike="noStrike">
                          <a:effectLst/>
                        </a:rPr>
                        <a:t>funding doctoral studies in Albania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Ministries of education of Montenegro and Albania (under assistance of Ministries of Sciences).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8475847"/>
                  </a:ext>
                </a:extLst>
              </a:tr>
            </a:tbl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en-GB" dirty="0" smtClean="0"/>
              <a:t>Shkoder’s Meeting, Oct,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796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WP3-Deliverables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5595219"/>
              </p:ext>
            </p:extLst>
          </p:nvPr>
        </p:nvGraphicFramePr>
        <p:xfrm>
          <a:off x="107504" y="1417638"/>
          <a:ext cx="9036497" cy="43156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6519">
                  <a:extLst>
                    <a:ext uri="{9D8B030D-6E8A-4147-A177-3AD203B41FA5}">
                      <a16:colId xmlns:a16="http://schemas.microsoft.com/office/drawing/2014/main" val="2113186963"/>
                    </a:ext>
                  </a:extLst>
                </a:gridCol>
                <a:gridCol w="3263451">
                  <a:extLst>
                    <a:ext uri="{9D8B030D-6E8A-4147-A177-3AD203B41FA5}">
                      <a16:colId xmlns:a16="http://schemas.microsoft.com/office/drawing/2014/main" val="823667176"/>
                    </a:ext>
                  </a:extLst>
                </a:gridCol>
                <a:gridCol w="848497">
                  <a:extLst>
                    <a:ext uri="{9D8B030D-6E8A-4147-A177-3AD203B41FA5}">
                      <a16:colId xmlns:a16="http://schemas.microsoft.com/office/drawing/2014/main" val="1311035422"/>
                    </a:ext>
                  </a:extLst>
                </a:gridCol>
                <a:gridCol w="1357597">
                  <a:extLst>
                    <a:ext uri="{9D8B030D-6E8A-4147-A177-3AD203B41FA5}">
                      <a16:colId xmlns:a16="http://schemas.microsoft.com/office/drawing/2014/main" val="2503650945"/>
                    </a:ext>
                  </a:extLst>
                </a:gridCol>
                <a:gridCol w="1478344">
                  <a:extLst>
                    <a:ext uri="{9D8B030D-6E8A-4147-A177-3AD203B41FA5}">
                      <a16:colId xmlns:a16="http://schemas.microsoft.com/office/drawing/2014/main" val="2484029742"/>
                    </a:ext>
                  </a:extLst>
                </a:gridCol>
                <a:gridCol w="992089">
                  <a:extLst>
                    <a:ext uri="{9D8B030D-6E8A-4147-A177-3AD203B41FA5}">
                      <a16:colId xmlns:a16="http://schemas.microsoft.com/office/drawing/2014/main" val="3213180299"/>
                    </a:ext>
                  </a:extLst>
                </a:gridCol>
              </a:tblGrid>
              <a:tr h="140975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DE3.1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Report on appropriate funding doctoral studies in Montenegro and Albania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Report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M21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Ministries of education of Montenegro</a:t>
                      </a:r>
                      <a:br>
                        <a:rPr lang="en-US" sz="1200" b="1" u="none" strike="noStrike">
                          <a:effectLst/>
                        </a:rPr>
                      </a:br>
                      <a:r>
                        <a:rPr lang="en-US" sz="1200" b="1" u="none" strike="noStrike">
                          <a:effectLst/>
                        </a:rPr>
                        <a:t> and Albania</a:t>
                      </a:r>
                      <a:br>
                        <a:rPr lang="en-US" sz="1200" b="1" u="none" strike="noStrike">
                          <a:effectLst/>
                        </a:rPr>
                      </a:br>
                      <a:r>
                        <a:rPr lang="en-US" sz="1200" b="1" u="none" strike="noStrike">
                          <a:effectLst/>
                        </a:rPr>
                        <a:t> (under assistance of Ministries of Sciences).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JAN22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29720"/>
                  </a:ext>
                </a:extLst>
              </a:tr>
              <a:tr h="1788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DE3.2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Obligatory decision on adopting MARDS's methodology on funding for Montenegro</a:t>
                      </a:r>
                      <a:br>
                        <a:rPr lang="en-US" sz="1200" b="1" u="none" strike="noStrike" dirty="0">
                          <a:effectLst/>
                        </a:rPr>
                      </a:br>
                      <a:r>
                        <a:rPr lang="en-US" sz="1200" b="1" u="none" strike="noStrike" dirty="0">
                          <a:effectLst/>
                        </a:rPr>
                        <a:t/>
                      </a:r>
                      <a:br>
                        <a:rPr lang="en-US" sz="1200" b="1" u="none" strike="noStrike" dirty="0">
                          <a:effectLst/>
                        </a:rPr>
                      </a:b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Decission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M28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Ministries of education of Montenegro</a:t>
                      </a:r>
                      <a:br>
                        <a:rPr lang="en-US" sz="1200" b="1" u="none" strike="noStrike">
                          <a:effectLst/>
                        </a:rPr>
                      </a:br>
                      <a:r>
                        <a:rPr lang="en-US" sz="1200" b="1" u="none" strike="noStrike">
                          <a:effectLst/>
                        </a:rPr>
                        <a:t> and Albania</a:t>
                      </a:r>
                      <a:br>
                        <a:rPr lang="en-US" sz="1200" b="1" u="none" strike="noStrike">
                          <a:effectLst/>
                        </a:rPr>
                      </a:br>
                      <a:r>
                        <a:rPr lang="en-US" sz="1200" b="1" u="none" strike="noStrike">
                          <a:effectLst/>
                        </a:rPr>
                        <a:t> (under assistance of Ministries of Sciences).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r>
                        <a:rPr lang="en-US" sz="1200" b="1" u="none" strike="noStrike" dirty="0" smtClean="0">
                          <a:effectLst/>
                        </a:rPr>
                        <a:t>FEB22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300248"/>
                  </a:ext>
                </a:extLst>
              </a:tr>
              <a:tr h="11176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DE3.2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Obligatory decision on adopting MARDS's methodology on funding for Albania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Decission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M28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Ministries of education of Montenegro</a:t>
                      </a:r>
                      <a:br>
                        <a:rPr lang="en-US" sz="1200" b="1" u="none" strike="noStrike" dirty="0">
                          <a:effectLst/>
                        </a:rPr>
                      </a:br>
                      <a:r>
                        <a:rPr lang="en-US" sz="1200" b="1" u="none" strike="noStrike" dirty="0">
                          <a:effectLst/>
                        </a:rPr>
                        <a:t> and Albania</a:t>
                      </a:r>
                      <a:br>
                        <a:rPr lang="en-US" sz="1200" b="1" u="none" strike="noStrike" dirty="0">
                          <a:effectLst/>
                        </a:rPr>
                      </a:br>
                      <a:r>
                        <a:rPr lang="en-US" sz="1200" b="1" u="none" strike="noStrike" dirty="0">
                          <a:effectLst/>
                        </a:rPr>
                        <a:t> (under assistance of Ministries of Sciences).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r>
                        <a:rPr lang="en-US" sz="1200" b="1" u="none" strike="noStrike" dirty="0" smtClean="0">
                          <a:effectLst/>
                        </a:rPr>
                        <a:t>FEB22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192743"/>
                  </a:ext>
                </a:extLst>
              </a:tr>
            </a:tbl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en-GB" dirty="0" smtClean="0"/>
              <a:t>Shkoder’s Meeting, Oct,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7270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WP4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5647850"/>
              </p:ext>
            </p:extLst>
          </p:nvPr>
        </p:nvGraphicFramePr>
        <p:xfrm>
          <a:off x="251520" y="1417639"/>
          <a:ext cx="8712968" cy="44696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70065">
                  <a:extLst>
                    <a:ext uri="{9D8B030D-6E8A-4147-A177-3AD203B41FA5}">
                      <a16:colId xmlns:a16="http://schemas.microsoft.com/office/drawing/2014/main" val="886479651"/>
                    </a:ext>
                  </a:extLst>
                </a:gridCol>
                <a:gridCol w="6742903">
                  <a:extLst>
                    <a:ext uri="{9D8B030D-6E8A-4147-A177-3AD203B41FA5}">
                      <a16:colId xmlns:a16="http://schemas.microsoft.com/office/drawing/2014/main" val="1344435967"/>
                    </a:ext>
                  </a:extLst>
                </a:gridCol>
              </a:tblGrid>
              <a:tr h="78875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WP4/DEV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Establishment and start-up of Joint Pilot Doctoral Schools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99856829"/>
                  </a:ext>
                </a:extLst>
              </a:tr>
              <a:tr h="54686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A4.1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Development of the Curricula for joint Doctoral Schools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92669892"/>
                  </a:ext>
                </a:extLst>
              </a:tr>
              <a:tr h="11568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A4.2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Equipping the laboratories and</a:t>
                      </a:r>
                      <a:br>
                        <a:rPr lang="en-US" sz="1800" u="none" strike="noStrike">
                          <a:effectLst/>
                        </a:rPr>
                      </a:br>
                      <a:r>
                        <a:rPr lang="en-US" sz="1800" u="none" strike="noStrike">
                          <a:effectLst/>
                        </a:rPr>
                        <a:t> other infrastructure at partner universities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11822927"/>
                  </a:ext>
                </a:extLst>
              </a:tr>
              <a:tr h="9885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A4.3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Accreditation of the Doctoral Schools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46929217"/>
                  </a:ext>
                </a:extLst>
              </a:tr>
              <a:tr h="9885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A4.4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Enrolling the first generation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64869121"/>
                  </a:ext>
                </a:extLst>
              </a:tr>
            </a:tbl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en-GB" dirty="0" smtClean="0"/>
              <a:t>Shkoder’s Meeting, Oct,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877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WP4-Delievrables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353272"/>
              </p:ext>
            </p:extLst>
          </p:nvPr>
        </p:nvGraphicFramePr>
        <p:xfrm>
          <a:off x="457200" y="980728"/>
          <a:ext cx="8229599" cy="48245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8608">
                  <a:extLst>
                    <a:ext uri="{9D8B030D-6E8A-4147-A177-3AD203B41FA5}">
                      <a16:colId xmlns:a16="http://schemas.microsoft.com/office/drawing/2014/main" val="1961056704"/>
                    </a:ext>
                  </a:extLst>
                </a:gridCol>
                <a:gridCol w="2972047">
                  <a:extLst>
                    <a:ext uri="{9D8B030D-6E8A-4147-A177-3AD203B41FA5}">
                      <a16:colId xmlns:a16="http://schemas.microsoft.com/office/drawing/2014/main" val="2191051100"/>
                    </a:ext>
                  </a:extLst>
                </a:gridCol>
                <a:gridCol w="1296273">
                  <a:extLst>
                    <a:ext uri="{9D8B030D-6E8A-4147-A177-3AD203B41FA5}">
                      <a16:colId xmlns:a16="http://schemas.microsoft.com/office/drawing/2014/main" val="2401907351"/>
                    </a:ext>
                  </a:extLst>
                </a:gridCol>
                <a:gridCol w="712831">
                  <a:extLst>
                    <a:ext uri="{9D8B030D-6E8A-4147-A177-3AD203B41FA5}">
                      <a16:colId xmlns:a16="http://schemas.microsoft.com/office/drawing/2014/main" val="3622411004"/>
                    </a:ext>
                  </a:extLst>
                </a:gridCol>
                <a:gridCol w="1346338">
                  <a:extLst>
                    <a:ext uri="{9D8B030D-6E8A-4147-A177-3AD203B41FA5}">
                      <a16:colId xmlns:a16="http://schemas.microsoft.com/office/drawing/2014/main" val="548507257"/>
                    </a:ext>
                  </a:extLst>
                </a:gridCol>
                <a:gridCol w="903502">
                  <a:extLst>
                    <a:ext uri="{9D8B030D-6E8A-4147-A177-3AD203B41FA5}">
                      <a16:colId xmlns:a16="http://schemas.microsoft.com/office/drawing/2014/main" val="4140734985"/>
                    </a:ext>
                  </a:extLst>
                </a:gridCol>
              </a:tblGrid>
              <a:tr h="74223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DE4.1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Curricula book for Joint School suited in Albania (Shkoder)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Teaching, </a:t>
                      </a:r>
                      <a:br>
                        <a:rPr lang="en-US" sz="1100" b="1" u="none" strike="noStrike">
                          <a:effectLst/>
                        </a:rPr>
                      </a:br>
                      <a:r>
                        <a:rPr lang="en-US" sz="1100" b="1" u="none" strike="noStrike">
                          <a:effectLst/>
                        </a:rPr>
                        <a:t>Learning and </a:t>
                      </a:r>
                      <a:br>
                        <a:rPr lang="en-US" sz="1100" b="1" u="none" strike="noStrike">
                          <a:effectLst/>
                        </a:rPr>
                      </a:br>
                      <a:r>
                        <a:rPr lang="en-US" sz="1100" b="1" u="none" strike="noStrike">
                          <a:effectLst/>
                        </a:rPr>
                        <a:t>Training material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M18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Univershity Shkoder </a:t>
                      </a:r>
                      <a:br>
                        <a:rPr lang="en-US" sz="1100" b="1" u="none" strike="noStrike">
                          <a:effectLst/>
                        </a:rPr>
                      </a:br>
                      <a:r>
                        <a:rPr lang="en-US" sz="1100" b="1" u="none" strike="noStrike">
                          <a:effectLst/>
                        </a:rPr>
                        <a:t>and University of Montenegro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3080"/>
                  </a:ext>
                </a:extLst>
              </a:tr>
              <a:tr h="7707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DE4.2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Curricula book for Joint pilot school in Montenegro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Teaching, </a:t>
                      </a:r>
                      <a:br>
                        <a:rPr lang="en-US" sz="1100" b="1" u="none" strike="noStrike">
                          <a:effectLst/>
                        </a:rPr>
                      </a:br>
                      <a:r>
                        <a:rPr lang="en-US" sz="1100" b="1" u="none" strike="noStrike">
                          <a:effectLst/>
                        </a:rPr>
                        <a:t>Learning and </a:t>
                      </a:r>
                      <a:br>
                        <a:rPr lang="en-US" sz="1100" b="1" u="none" strike="noStrike">
                          <a:effectLst/>
                        </a:rPr>
                      </a:br>
                      <a:r>
                        <a:rPr lang="en-US" sz="1100" b="1" u="none" strike="noStrike">
                          <a:effectLst/>
                        </a:rPr>
                        <a:t>Training material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M18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Univershity Shkoder </a:t>
                      </a:r>
                      <a:br>
                        <a:rPr lang="en-US" sz="1100" b="1" u="none" strike="noStrike">
                          <a:effectLst/>
                        </a:rPr>
                      </a:br>
                      <a:r>
                        <a:rPr lang="en-US" sz="1100" b="1" u="none" strike="noStrike">
                          <a:effectLst/>
                        </a:rPr>
                        <a:t>and University of Montenegro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546952"/>
                  </a:ext>
                </a:extLst>
              </a:tr>
              <a:tr h="75175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DE4.3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The report on MARDS’s equipment resources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Report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M12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Univershity Shkoder </a:t>
                      </a:r>
                      <a:br>
                        <a:rPr lang="en-US" sz="1100" b="1" u="none" strike="noStrike">
                          <a:effectLst/>
                        </a:rPr>
                      </a:br>
                      <a:r>
                        <a:rPr lang="en-US" sz="1100" b="1" u="none" strike="noStrike">
                          <a:effectLst/>
                        </a:rPr>
                        <a:t>and University of Montenegro</a:t>
                      </a:r>
                      <a:br>
                        <a:rPr lang="en-US" sz="1100" b="1" u="none" strike="noStrike">
                          <a:effectLst/>
                        </a:rPr>
                      </a:br>
                      <a:r>
                        <a:rPr lang="en-US" sz="1100" b="1" u="none" strike="noStrike">
                          <a:effectLst/>
                        </a:rPr>
                        <a:t>other Albanian Unis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163993"/>
                  </a:ext>
                </a:extLst>
              </a:tr>
              <a:tr h="923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DE4.4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Final version of accreditation application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Report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M18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err="1">
                          <a:effectLst/>
                        </a:rPr>
                        <a:t>Univershity</a:t>
                      </a:r>
                      <a:r>
                        <a:rPr lang="en-US" sz="1100" b="1" u="none" strike="noStrike" dirty="0">
                          <a:effectLst/>
                        </a:rPr>
                        <a:t> Shkoder </a:t>
                      </a:r>
                      <a:br>
                        <a:rPr lang="en-US" sz="1100" b="1" u="none" strike="noStrike" dirty="0">
                          <a:effectLst/>
                        </a:rPr>
                      </a:br>
                      <a:r>
                        <a:rPr lang="en-US" sz="1100" b="1" u="none" strike="noStrike" dirty="0">
                          <a:effectLst/>
                        </a:rPr>
                        <a:t>and University of Montenegro</a:t>
                      </a:r>
                      <a:br>
                        <a:rPr lang="en-US" sz="1100" b="1" u="none" strike="noStrike" dirty="0">
                          <a:effectLst/>
                        </a:rPr>
                      </a:br>
                      <a:r>
                        <a:rPr lang="en-US" sz="1100" b="1" u="none" strike="noStrike" dirty="0">
                          <a:effectLst/>
                        </a:rPr>
                        <a:t>other Albanian Unis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349643"/>
                  </a:ext>
                </a:extLst>
              </a:tr>
              <a:tr h="628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DE4.5A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Decisions on accreditation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Decission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M20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Montenegro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482335"/>
                  </a:ext>
                </a:extLst>
              </a:tr>
              <a:tr h="628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D45.B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Decisions on accreditation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Decission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Albania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JAN22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77821"/>
                  </a:ext>
                </a:extLst>
              </a:tr>
              <a:tr h="19031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DE4.6A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The list of enrolled students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List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Montenegro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OCT22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033524"/>
                  </a:ext>
                </a:extLst>
              </a:tr>
              <a:tr h="19031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DE4.6B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The list of enrolled students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List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Albania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JAN22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452396"/>
                  </a:ext>
                </a:extLst>
              </a:tr>
            </a:tbl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en-GB" dirty="0" smtClean="0"/>
              <a:t>Shkoder’s Meeting, Oct,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2939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WP5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7487711"/>
              </p:ext>
            </p:extLst>
          </p:nvPr>
        </p:nvGraphicFramePr>
        <p:xfrm>
          <a:off x="251520" y="2132856"/>
          <a:ext cx="8640960" cy="26209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2018">
                  <a:extLst>
                    <a:ext uri="{9D8B030D-6E8A-4147-A177-3AD203B41FA5}">
                      <a16:colId xmlns:a16="http://schemas.microsoft.com/office/drawing/2014/main" val="2817173862"/>
                    </a:ext>
                  </a:extLst>
                </a:gridCol>
                <a:gridCol w="4935568">
                  <a:extLst>
                    <a:ext uri="{9D8B030D-6E8A-4147-A177-3AD203B41FA5}">
                      <a16:colId xmlns:a16="http://schemas.microsoft.com/office/drawing/2014/main" val="2313358829"/>
                    </a:ext>
                  </a:extLst>
                </a:gridCol>
                <a:gridCol w="2263374">
                  <a:extLst>
                    <a:ext uri="{9D8B030D-6E8A-4147-A177-3AD203B41FA5}">
                      <a16:colId xmlns:a16="http://schemas.microsoft.com/office/drawing/2014/main" val="4026717593"/>
                    </a:ext>
                  </a:extLst>
                </a:gridCol>
              </a:tblGrid>
              <a:tr h="78487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>
                          <a:effectLst/>
                        </a:rPr>
                        <a:t>W5/QPLN</a:t>
                      </a:r>
                      <a:endParaRPr lang="en-US" sz="2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Quality plan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2439043"/>
                  </a:ext>
                </a:extLst>
              </a:tr>
              <a:tr h="84093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A5.1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Internal Quality Control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University of Maribor (University of Vienna)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5831116"/>
                  </a:ext>
                </a:extLst>
              </a:tr>
              <a:tr h="995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A5.2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External Quality Control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University of Maribor (University of Vienna)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08577101"/>
                  </a:ext>
                </a:extLst>
              </a:tr>
            </a:tbl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en-GB" dirty="0" smtClean="0"/>
              <a:t>Shkoder’s Meeting, Oct,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3802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WP5-Deliverables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7831376"/>
              </p:ext>
            </p:extLst>
          </p:nvPr>
        </p:nvGraphicFramePr>
        <p:xfrm>
          <a:off x="107505" y="2060848"/>
          <a:ext cx="8928990" cy="29523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3474">
                  <a:extLst>
                    <a:ext uri="{9D8B030D-6E8A-4147-A177-3AD203B41FA5}">
                      <a16:colId xmlns:a16="http://schemas.microsoft.com/office/drawing/2014/main" val="229794457"/>
                    </a:ext>
                  </a:extLst>
                </a:gridCol>
                <a:gridCol w="3224627">
                  <a:extLst>
                    <a:ext uri="{9D8B030D-6E8A-4147-A177-3AD203B41FA5}">
                      <a16:colId xmlns:a16="http://schemas.microsoft.com/office/drawing/2014/main" val="4238307613"/>
                    </a:ext>
                  </a:extLst>
                </a:gridCol>
                <a:gridCol w="838403">
                  <a:extLst>
                    <a:ext uri="{9D8B030D-6E8A-4147-A177-3AD203B41FA5}">
                      <a16:colId xmlns:a16="http://schemas.microsoft.com/office/drawing/2014/main" val="2250704471"/>
                    </a:ext>
                  </a:extLst>
                </a:gridCol>
                <a:gridCol w="1341444">
                  <a:extLst>
                    <a:ext uri="{9D8B030D-6E8A-4147-A177-3AD203B41FA5}">
                      <a16:colId xmlns:a16="http://schemas.microsoft.com/office/drawing/2014/main" val="153070055"/>
                    </a:ext>
                  </a:extLst>
                </a:gridCol>
                <a:gridCol w="1460756">
                  <a:extLst>
                    <a:ext uri="{9D8B030D-6E8A-4147-A177-3AD203B41FA5}">
                      <a16:colId xmlns:a16="http://schemas.microsoft.com/office/drawing/2014/main" val="890650199"/>
                    </a:ext>
                  </a:extLst>
                </a:gridCol>
                <a:gridCol w="980286">
                  <a:extLst>
                    <a:ext uri="{9D8B030D-6E8A-4147-A177-3AD203B41FA5}">
                      <a16:colId xmlns:a16="http://schemas.microsoft.com/office/drawing/2014/main" val="2070774868"/>
                    </a:ext>
                  </a:extLst>
                </a:gridCol>
              </a:tblGrid>
              <a:tr h="8653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DE5.1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Quality Plan adopted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Report </a:t>
                      </a:r>
                      <a:br>
                        <a:rPr lang="en-US" sz="1400" u="none" strike="noStrike">
                          <a:effectLst/>
                        </a:rPr>
                      </a:br>
                      <a:r>
                        <a:rPr lang="en-US" sz="1400" u="none" strike="noStrike">
                          <a:effectLst/>
                        </a:rPr>
                        <a:t>Service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University of Maribor</a:t>
                      </a:r>
                      <a:br>
                        <a:rPr lang="en-US" sz="1400" u="none" strike="noStrike">
                          <a:effectLst/>
                        </a:rPr>
                      </a:br>
                      <a:r>
                        <a:rPr lang="en-US" sz="1400" u="none" strike="noStrike">
                          <a:effectLst/>
                        </a:rPr>
                        <a:t>University of Vienna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555286"/>
                  </a:ext>
                </a:extLst>
              </a:tr>
              <a:tr h="678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DE5.2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Internal quality assurance reports delivered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Report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M36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University of Maribor</a:t>
                      </a:r>
                      <a:br>
                        <a:rPr lang="en-US" sz="1400" u="none" strike="noStrike">
                          <a:effectLst/>
                        </a:rPr>
                      </a:br>
                      <a:r>
                        <a:rPr lang="en-US" sz="1400" u="none" strike="noStrike">
                          <a:effectLst/>
                        </a:rPr>
                        <a:t>University of Vienna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419802"/>
                  </a:ext>
                </a:extLst>
              </a:tr>
              <a:tr h="678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DE5.3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Tender for subtracting external QC experts completed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Service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University of Maribor</a:t>
                      </a:r>
                      <a:br>
                        <a:rPr lang="en-US" sz="1400" u="none" strike="noStrike">
                          <a:effectLst/>
                        </a:rPr>
                      </a:br>
                      <a:r>
                        <a:rPr lang="en-US" sz="1400" u="none" strike="noStrike">
                          <a:effectLst/>
                        </a:rPr>
                        <a:t>University of Vienna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580850"/>
                  </a:ext>
                </a:extLst>
              </a:tr>
              <a:tr h="7295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DE5.4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External quality control and monitoring delivered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Report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M36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External Experts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072921"/>
                  </a:ext>
                </a:extLst>
              </a:tr>
            </a:tbl>
          </a:graphicData>
        </a:graphic>
      </p:graphicFrame>
      <p:sp>
        <p:nvSpPr>
          <p:cNvPr id="6" name="Footer Placeholder 3"/>
          <p:cNvSpPr txBox="1">
            <a:spLocks/>
          </p:cNvSpPr>
          <p:nvPr/>
        </p:nvSpPr>
        <p:spPr>
          <a:xfrm>
            <a:off x="3124200" y="6356350"/>
            <a:ext cx="324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Shkoder’s Meeting, Oct,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27379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WP6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7050592"/>
              </p:ext>
            </p:extLst>
          </p:nvPr>
        </p:nvGraphicFramePr>
        <p:xfrm>
          <a:off x="251520" y="1700808"/>
          <a:ext cx="8640960" cy="40324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3784">
                  <a:extLst>
                    <a:ext uri="{9D8B030D-6E8A-4147-A177-3AD203B41FA5}">
                      <a16:colId xmlns:a16="http://schemas.microsoft.com/office/drawing/2014/main" val="1717734761"/>
                    </a:ext>
                  </a:extLst>
                </a:gridCol>
                <a:gridCol w="6687176">
                  <a:extLst>
                    <a:ext uri="{9D8B030D-6E8A-4147-A177-3AD203B41FA5}">
                      <a16:colId xmlns:a16="http://schemas.microsoft.com/office/drawing/2014/main" val="2098679152"/>
                    </a:ext>
                  </a:extLst>
                </a:gridCol>
              </a:tblGrid>
              <a:tr h="7448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WP6/DISS</a:t>
                      </a:r>
                      <a:br>
                        <a:rPr lang="en-US" sz="1800" b="1" u="none" strike="noStrike">
                          <a:effectLst/>
                        </a:rPr>
                      </a:br>
                      <a:r>
                        <a:rPr lang="en-US" sz="1800" b="1" u="none" strike="noStrike">
                          <a:effectLst/>
                        </a:rPr>
                        <a:t>EXP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Dissemination of the project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11154564"/>
                  </a:ext>
                </a:extLst>
              </a:tr>
              <a:tr h="1181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A6.1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Creation and updating project web site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95377126"/>
                  </a:ext>
                </a:extLst>
              </a:tr>
              <a:tr h="105306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A6.2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Creating and distribution of dissemination documents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836799"/>
                  </a:ext>
                </a:extLst>
              </a:tr>
              <a:tr h="105306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 A6.3 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 Organizing dissemination conference with stakeholders   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36993363"/>
                  </a:ext>
                </a:extLst>
              </a:tr>
            </a:tbl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en-GB" dirty="0" smtClean="0"/>
              <a:t>Shkoder’s Meeting, Oct,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6660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WP6-Deliverables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5841284"/>
              </p:ext>
            </p:extLst>
          </p:nvPr>
        </p:nvGraphicFramePr>
        <p:xfrm>
          <a:off x="179512" y="1556793"/>
          <a:ext cx="8856984" cy="41764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4737">
                  <a:extLst>
                    <a:ext uri="{9D8B030D-6E8A-4147-A177-3AD203B41FA5}">
                      <a16:colId xmlns:a16="http://schemas.microsoft.com/office/drawing/2014/main" val="3109270771"/>
                    </a:ext>
                  </a:extLst>
                </a:gridCol>
                <a:gridCol w="3198622">
                  <a:extLst>
                    <a:ext uri="{9D8B030D-6E8A-4147-A177-3AD203B41FA5}">
                      <a16:colId xmlns:a16="http://schemas.microsoft.com/office/drawing/2014/main" val="115620142"/>
                    </a:ext>
                  </a:extLst>
                </a:gridCol>
                <a:gridCol w="831642">
                  <a:extLst>
                    <a:ext uri="{9D8B030D-6E8A-4147-A177-3AD203B41FA5}">
                      <a16:colId xmlns:a16="http://schemas.microsoft.com/office/drawing/2014/main" val="1718628344"/>
                    </a:ext>
                  </a:extLst>
                </a:gridCol>
                <a:gridCol w="1330626">
                  <a:extLst>
                    <a:ext uri="{9D8B030D-6E8A-4147-A177-3AD203B41FA5}">
                      <a16:colId xmlns:a16="http://schemas.microsoft.com/office/drawing/2014/main" val="182637275"/>
                    </a:ext>
                  </a:extLst>
                </a:gridCol>
                <a:gridCol w="1448976">
                  <a:extLst>
                    <a:ext uri="{9D8B030D-6E8A-4147-A177-3AD203B41FA5}">
                      <a16:colId xmlns:a16="http://schemas.microsoft.com/office/drawing/2014/main" val="3571468647"/>
                    </a:ext>
                  </a:extLst>
                </a:gridCol>
                <a:gridCol w="972381">
                  <a:extLst>
                    <a:ext uri="{9D8B030D-6E8A-4147-A177-3AD203B41FA5}">
                      <a16:colId xmlns:a16="http://schemas.microsoft.com/office/drawing/2014/main" val="1161715087"/>
                    </a:ext>
                  </a:extLst>
                </a:gridCol>
              </a:tblGrid>
              <a:tr h="8997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 dirty="0">
                          <a:effectLst/>
                        </a:rPr>
                        <a:t>DE6.1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Setting up and maintaining the project web site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Product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M1-M36</a:t>
                      </a:r>
                      <a:br>
                        <a:rPr lang="en-US" sz="1050" b="1" u="none" strike="noStrike">
                          <a:effectLst/>
                        </a:rPr>
                      </a:br>
                      <a:r>
                        <a:rPr lang="en-US" sz="1050" b="1" u="none" strike="noStrike">
                          <a:effectLst/>
                        </a:rPr>
                        <a:t>Every 6 months</a:t>
                      </a:r>
                      <a:br>
                        <a:rPr lang="en-US" sz="1050" b="1" u="none" strike="noStrike">
                          <a:effectLst/>
                        </a:rPr>
                      </a:br>
                      <a:r>
                        <a:rPr lang="en-US" sz="1050" b="1" u="none" strike="noStrike">
                          <a:effectLst/>
                        </a:rPr>
                        <a:t>will be checked </a:t>
                      </a:r>
                      <a:br>
                        <a:rPr lang="en-US" sz="1050" b="1" u="none" strike="noStrike">
                          <a:effectLst/>
                        </a:rPr>
                      </a:br>
                      <a:r>
                        <a:rPr lang="en-US" sz="1050" b="1" u="none" strike="noStrike">
                          <a:effectLst/>
                        </a:rPr>
                        <a:t>this deliverables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 dirty="0">
                          <a:effectLst/>
                        </a:rPr>
                        <a:t>Metropolitan University Tirana (under help of University of Montenegro and PRIDE network)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 dirty="0">
                          <a:effectLst/>
                        </a:rPr>
                        <a:t> 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232729"/>
                  </a:ext>
                </a:extLst>
              </a:tr>
              <a:tr h="10647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DE6.2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 dirty="0">
                          <a:effectLst/>
                        </a:rPr>
                        <a:t>Dissemination material created and distributed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Product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M1-M36</a:t>
                      </a:r>
                      <a:br>
                        <a:rPr lang="en-US" sz="1050" b="1" u="none" strike="noStrike">
                          <a:effectLst/>
                        </a:rPr>
                      </a:br>
                      <a:r>
                        <a:rPr lang="en-US" sz="1050" b="1" u="none" strike="noStrike">
                          <a:effectLst/>
                        </a:rPr>
                        <a:t>Every 6 months</a:t>
                      </a:r>
                      <a:br>
                        <a:rPr lang="en-US" sz="1050" b="1" u="none" strike="noStrike">
                          <a:effectLst/>
                        </a:rPr>
                      </a:br>
                      <a:r>
                        <a:rPr lang="en-US" sz="1050" b="1" u="none" strike="noStrike">
                          <a:effectLst/>
                        </a:rPr>
                        <a:t>will be checked </a:t>
                      </a:r>
                      <a:br>
                        <a:rPr lang="en-US" sz="1050" b="1" u="none" strike="noStrike">
                          <a:effectLst/>
                        </a:rPr>
                      </a:br>
                      <a:r>
                        <a:rPr lang="en-US" sz="1050" b="1" u="none" strike="noStrike">
                          <a:effectLst/>
                        </a:rPr>
                        <a:t>this deliverables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Metropolitan University Tirana (under help of University of Montenegro and PRIDE network)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 dirty="0">
                          <a:effectLst/>
                        </a:rPr>
                        <a:t> 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022608"/>
                  </a:ext>
                </a:extLst>
              </a:tr>
              <a:tr h="101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DE6.3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Dissemination events with relevant stakeholders organised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Events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M6, M18, M24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Metropolitan University Tirana (under help of University of Montenegro and PRIDE network)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 dirty="0">
                          <a:effectLst/>
                        </a:rPr>
                        <a:t> 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448619"/>
                  </a:ext>
                </a:extLst>
              </a:tr>
              <a:tr h="11997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DE6.4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 dirty="0">
                          <a:effectLst/>
                        </a:rPr>
                        <a:t>MARDS doctorial Colloquium </a:t>
                      </a:r>
                      <a:r>
                        <a:rPr lang="en-US" sz="1050" b="1" u="none" strike="noStrike" dirty="0" err="1">
                          <a:effectLst/>
                        </a:rPr>
                        <a:t>organised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Event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M35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 dirty="0">
                          <a:effectLst/>
                        </a:rPr>
                        <a:t>Metropolitan University Tirana (under help of University of Montenegro and PRIDE network)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 dirty="0">
                          <a:effectLst/>
                        </a:rPr>
                        <a:t> 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262508"/>
                  </a:ext>
                </a:extLst>
              </a:tr>
            </a:tbl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en-GB" dirty="0" smtClean="0"/>
              <a:t>Shkoder’s Meeting, Oct,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57610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WP7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9946681"/>
              </p:ext>
            </p:extLst>
          </p:nvPr>
        </p:nvGraphicFramePr>
        <p:xfrm>
          <a:off x="179512" y="1268760"/>
          <a:ext cx="8784976" cy="46892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6052">
                  <a:extLst>
                    <a:ext uri="{9D8B030D-6E8A-4147-A177-3AD203B41FA5}">
                      <a16:colId xmlns:a16="http://schemas.microsoft.com/office/drawing/2014/main" val="2405587750"/>
                    </a:ext>
                  </a:extLst>
                </a:gridCol>
                <a:gridCol w="5017827">
                  <a:extLst>
                    <a:ext uri="{9D8B030D-6E8A-4147-A177-3AD203B41FA5}">
                      <a16:colId xmlns:a16="http://schemas.microsoft.com/office/drawing/2014/main" val="3984104335"/>
                    </a:ext>
                  </a:extLst>
                </a:gridCol>
                <a:gridCol w="2301097">
                  <a:extLst>
                    <a:ext uri="{9D8B030D-6E8A-4147-A177-3AD203B41FA5}">
                      <a16:colId xmlns:a16="http://schemas.microsoft.com/office/drawing/2014/main" val="223966527"/>
                    </a:ext>
                  </a:extLst>
                </a:gridCol>
              </a:tblGrid>
              <a:tr h="844773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WP7/DISS/EXP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</a:rPr>
                        <a:t>Exploitation </a:t>
                      </a:r>
                      <a:r>
                        <a:rPr lang="en-US" sz="1800" b="1" u="none" strike="noStrike" dirty="0">
                          <a:effectLst/>
                        </a:rPr>
                        <a:t>and Sustainability of the project results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67205443"/>
                  </a:ext>
                </a:extLst>
              </a:tr>
              <a:tr h="114684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A7.1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Regular meetings about MARDS </a:t>
                      </a:r>
                      <a:br>
                        <a:rPr lang="en-US" sz="1800" u="none" strike="noStrike" dirty="0">
                          <a:effectLst/>
                        </a:rPr>
                      </a:br>
                      <a:r>
                        <a:rPr lang="en-US" sz="1800" u="none" strike="noStrike" dirty="0">
                          <a:effectLst/>
                        </a:rPr>
                        <a:t>flow with stakeholders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Metropolitan University Tirana, Polytechnic </a:t>
                      </a:r>
                      <a:r>
                        <a:rPr lang="en-US" sz="1800" u="none" strike="noStrike" dirty="0" err="1">
                          <a:effectLst/>
                        </a:rPr>
                        <a:t>Univerist</a:t>
                      </a:r>
                      <a:r>
                        <a:rPr lang="en-US" sz="1800" u="none" strike="noStrike" dirty="0">
                          <a:effectLst/>
                        </a:rPr>
                        <a:t> of Tirana, Vlore </a:t>
                      </a:r>
                      <a:r>
                        <a:rPr lang="en-US" sz="1800" u="none" strike="noStrike" dirty="0" err="1">
                          <a:effectLst/>
                        </a:rPr>
                        <a:t>Uni</a:t>
                      </a:r>
                      <a:r>
                        <a:rPr lang="en-US" sz="1800" u="none" strike="noStrike" dirty="0">
                          <a:effectLst/>
                        </a:rPr>
                        <a:t> (under help of all)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46898511"/>
                  </a:ext>
                </a:extLst>
              </a:tr>
              <a:tr h="106236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A7.2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Universities – stakeholders networking </a:t>
                      </a:r>
                      <a:br>
                        <a:rPr lang="en-US" sz="1800" u="none" strike="noStrike">
                          <a:effectLst/>
                        </a:rPr>
                      </a:br>
                      <a:r>
                        <a:rPr lang="en-US" sz="1800" u="none" strike="noStrike">
                          <a:effectLst/>
                        </a:rPr>
                        <a:t>in Montenegro and Albania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Polytechnic University Tirana (under help of all)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85445717"/>
                  </a:ext>
                </a:extLst>
              </a:tr>
              <a:tr h="655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A7.3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Establishment of sustainable scholarships in Albania and Montenegro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56780965"/>
                  </a:ext>
                </a:extLst>
              </a:tr>
              <a:tr h="755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A7.4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Promotion of Doctoral School in Region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63732613"/>
                  </a:ext>
                </a:extLst>
              </a:tr>
            </a:tbl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en-GB" dirty="0" smtClean="0"/>
              <a:t>Shkoder’s Meeting, Oct,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85818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WP7-Deliverables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1723962"/>
              </p:ext>
            </p:extLst>
          </p:nvPr>
        </p:nvGraphicFramePr>
        <p:xfrm>
          <a:off x="251518" y="1988841"/>
          <a:ext cx="8568953" cy="33843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9786">
                  <a:extLst>
                    <a:ext uri="{9D8B030D-6E8A-4147-A177-3AD203B41FA5}">
                      <a16:colId xmlns:a16="http://schemas.microsoft.com/office/drawing/2014/main" val="397216731"/>
                    </a:ext>
                  </a:extLst>
                </a:gridCol>
                <a:gridCol w="3094602">
                  <a:extLst>
                    <a:ext uri="{9D8B030D-6E8A-4147-A177-3AD203B41FA5}">
                      <a16:colId xmlns:a16="http://schemas.microsoft.com/office/drawing/2014/main" val="1139938692"/>
                    </a:ext>
                  </a:extLst>
                </a:gridCol>
                <a:gridCol w="1266214">
                  <a:extLst>
                    <a:ext uri="{9D8B030D-6E8A-4147-A177-3AD203B41FA5}">
                      <a16:colId xmlns:a16="http://schemas.microsoft.com/office/drawing/2014/main" val="1237476105"/>
                    </a:ext>
                  </a:extLst>
                </a:gridCol>
                <a:gridCol w="825736">
                  <a:extLst>
                    <a:ext uri="{9D8B030D-6E8A-4147-A177-3AD203B41FA5}">
                      <a16:colId xmlns:a16="http://schemas.microsoft.com/office/drawing/2014/main" val="1301601235"/>
                    </a:ext>
                  </a:extLst>
                </a:gridCol>
                <a:gridCol w="1401856">
                  <a:extLst>
                    <a:ext uri="{9D8B030D-6E8A-4147-A177-3AD203B41FA5}">
                      <a16:colId xmlns:a16="http://schemas.microsoft.com/office/drawing/2014/main" val="1893554291"/>
                    </a:ext>
                  </a:extLst>
                </a:gridCol>
                <a:gridCol w="940759">
                  <a:extLst>
                    <a:ext uri="{9D8B030D-6E8A-4147-A177-3AD203B41FA5}">
                      <a16:colId xmlns:a16="http://schemas.microsoft.com/office/drawing/2014/main" val="2263261493"/>
                    </a:ext>
                  </a:extLst>
                </a:gridCol>
              </a:tblGrid>
              <a:tr h="1168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DE7.1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Sustainability strategy adopted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Document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Metropolitan University Tirana (under help of UoM)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908640"/>
                  </a:ext>
                </a:extLst>
              </a:tr>
              <a:tr h="1168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DE7.2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University – Stakeholders network created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Product</a:t>
                      </a:r>
                      <a:br>
                        <a:rPr lang="en-US" sz="1600" u="none" strike="noStrike">
                          <a:effectLst/>
                        </a:rPr>
                      </a:br>
                      <a:r>
                        <a:rPr lang="en-US" sz="1600" u="none" strike="noStrike">
                          <a:effectLst/>
                        </a:rPr>
                        <a:t>Servise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Metropolitan University Tirana (under help of UoM)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929267"/>
                  </a:ext>
                </a:extLst>
              </a:tr>
              <a:tr h="10467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DE7.3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Doctoral scholarships provided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Product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Metropolitan University Tirana (under help of </a:t>
                      </a:r>
                      <a:r>
                        <a:rPr lang="en-US" sz="1600" u="none" strike="noStrike" dirty="0" err="1">
                          <a:effectLst/>
                        </a:rPr>
                        <a:t>UoM</a:t>
                      </a:r>
                      <a:r>
                        <a:rPr lang="en-US" sz="1600" u="none" strike="noStrike" dirty="0">
                          <a:effectLst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105240"/>
                  </a:ext>
                </a:extLst>
              </a:tr>
            </a:tbl>
          </a:graphicData>
        </a:graphic>
      </p:graphicFrame>
      <p:sp>
        <p:nvSpPr>
          <p:cNvPr id="6" name="Footer Placeholder 3"/>
          <p:cNvSpPr txBox="1">
            <a:spLocks/>
          </p:cNvSpPr>
          <p:nvPr/>
        </p:nvSpPr>
        <p:spPr>
          <a:xfrm>
            <a:off x="3131840" y="6309320"/>
            <a:ext cx="324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Shkoder’s Meeting, Oct,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0610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Level of implementation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Done</a:t>
            </a:r>
          </a:p>
          <a:p>
            <a:pPr marL="0" indent="0">
              <a:buNone/>
            </a:pPr>
            <a:r>
              <a:rPr lang="en-US" b="1" dirty="0" smtClean="0"/>
              <a:t>                    Partially done or ongoing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Not done (need urgent action)</a:t>
            </a:r>
            <a:endParaRPr lang="en-US" b="1" dirty="0"/>
          </a:p>
          <a:p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592" y="2618493"/>
            <a:ext cx="1224136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9592" y="3471067"/>
            <a:ext cx="1224136" cy="64807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99592" y="4474579"/>
            <a:ext cx="1224136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en-GB" dirty="0" smtClean="0"/>
              <a:t>Shkoder’s Meeting, Oct,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26645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WP8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1733151"/>
              </p:ext>
            </p:extLst>
          </p:nvPr>
        </p:nvGraphicFramePr>
        <p:xfrm>
          <a:off x="179512" y="1340768"/>
          <a:ext cx="8856985" cy="43924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8069">
                  <a:extLst>
                    <a:ext uri="{9D8B030D-6E8A-4147-A177-3AD203B41FA5}">
                      <a16:colId xmlns:a16="http://schemas.microsoft.com/office/drawing/2014/main" val="2396200086"/>
                    </a:ext>
                  </a:extLst>
                </a:gridCol>
                <a:gridCol w="5058957">
                  <a:extLst>
                    <a:ext uri="{9D8B030D-6E8A-4147-A177-3AD203B41FA5}">
                      <a16:colId xmlns:a16="http://schemas.microsoft.com/office/drawing/2014/main" val="3568631213"/>
                    </a:ext>
                  </a:extLst>
                </a:gridCol>
                <a:gridCol w="2319959">
                  <a:extLst>
                    <a:ext uri="{9D8B030D-6E8A-4147-A177-3AD203B41FA5}">
                      <a16:colId xmlns:a16="http://schemas.microsoft.com/office/drawing/2014/main" val="3467086612"/>
                    </a:ext>
                  </a:extLst>
                </a:gridCol>
              </a:tblGrid>
              <a:tr h="859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WP8/DISS/</a:t>
                      </a:r>
                      <a:br>
                        <a:rPr lang="en-US" sz="1800" b="1" u="none" strike="noStrike">
                          <a:effectLst/>
                        </a:rPr>
                      </a:br>
                      <a:r>
                        <a:rPr lang="en-US" sz="1800" b="1" u="none" strike="noStrike">
                          <a:effectLst/>
                        </a:rPr>
                        <a:t>EXP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Management of the project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78425023"/>
                  </a:ext>
                </a:extLst>
              </a:tr>
              <a:tr h="1427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A8.1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Daily management of the project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University of Montenegro</a:t>
                      </a:r>
                      <a:br>
                        <a:rPr lang="en-US" sz="1800" u="none" strike="noStrike">
                          <a:effectLst/>
                        </a:rPr>
                      </a:b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13204748"/>
                  </a:ext>
                </a:extLst>
              </a:tr>
              <a:tr h="1053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A8.2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Precise guidelines for </a:t>
                      </a:r>
                      <a:br>
                        <a:rPr lang="en-US" sz="1800" u="none" strike="noStrike">
                          <a:effectLst/>
                        </a:rPr>
                      </a:br>
                      <a:r>
                        <a:rPr lang="en-US" sz="1800" u="none" strike="noStrike">
                          <a:effectLst/>
                        </a:rPr>
                        <a:t>management of the project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University of Montenegro</a:t>
                      </a:r>
                      <a:br>
                        <a:rPr lang="en-US" sz="1800" u="none" strike="noStrike">
                          <a:effectLst/>
                        </a:rPr>
                      </a:b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33578321"/>
                  </a:ext>
                </a:extLst>
              </a:tr>
              <a:tr h="1053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A8.3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Regular meetings of project bodies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University of Montenegro</a:t>
                      </a:r>
                      <a:br>
                        <a:rPr lang="en-US" sz="1800" u="none" strike="noStrike" dirty="0">
                          <a:effectLst/>
                        </a:rPr>
                      </a:b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59911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42255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WP8-Deliverables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5581127"/>
              </p:ext>
            </p:extLst>
          </p:nvPr>
        </p:nvGraphicFramePr>
        <p:xfrm>
          <a:off x="179512" y="1988841"/>
          <a:ext cx="8712968" cy="36003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262">
                  <a:extLst>
                    <a:ext uri="{9D8B030D-6E8A-4147-A177-3AD203B41FA5}">
                      <a16:colId xmlns:a16="http://schemas.microsoft.com/office/drawing/2014/main" val="389059374"/>
                    </a:ext>
                  </a:extLst>
                </a:gridCol>
                <a:gridCol w="3146612">
                  <a:extLst>
                    <a:ext uri="{9D8B030D-6E8A-4147-A177-3AD203B41FA5}">
                      <a16:colId xmlns:a16="http://schemas.microsoft.com/office/drawing/2014/main" val="1456771343"/>
                    </a:ext>
                  </a:extLst>
                </a:gridCol>
                <a:gridCol w="818119">
                  <a:extLst>
                    <a:ext uri="{9D8B030D-6E8A-4147-A177-3AD203B41FA5}">
                      <a16:colId xmlns:a16="http://schemas.microsoft.com/office/drawing/2014/main" val="3456048005"/>
                    </a:ext>
                  </a:extLst>
                </a:gridCol>
                <a:gridCol w="1308990">
                  <a:extLst>
                    <a:ext uri="{9D8B030D-6E8A-4147-A177-3AD203B41FA5}">
                      <a16:colId xmlns:a16="http://schemas.microsoft.com/office/drawing/2014/main" val="3242095753"/>
                    </a:ext>
                  </a:extLst>
                </a:gridCol>
                <a:gridCol w="1425416">
                  <a:extLst>
                    <a:ext uri="{9D8B030D-6E8A-4147-A177-3AD203B41FA5}">
                      <a16:colId xmlns:a16="http://schemas.microsoft.com/office/drawing/2014/main" val="1788626718"/>
                    </a:ext>
                  </a:extLst>
                </a:gridCol>
                <a:gridCol w="956569">
                  <a:extLst>
                    <a:ext uri="{9D8B030D-6E8A-4147-A177-3AD203B41FA5}">
                      <a16:colId xmlns:a16="http://schemas.microsoft.com/office/drawing/2014/main" val="481102951"/>
                    </a:ext>
                  </a:extLst>
                </a:gridCol>
              </a:tblGrid>
              <a:tr h="144015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</a:rPr>
                        <a:t>DE8.1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Overall project management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All outputs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M1-M36</a:t>
                      </a:r>
                      <a:br>
                        <a:rPr lang="en-US" sz="1600" b="0" u="none" strike="noStrike">
                          <a:effectLst/>
                        </a:rPr>
                      </a:br>
                      <a:r>
                        <a:rPr lang="en-US" sz="1600" b="0" u="none" strike="noStrike">
                          <a:effectLst/>
                        </a:rPr>
                        <a:t>Every 3 months</a:t>
                      </a:r>
                      <a:br>
                        <a:rPr lang="en-US" sz="1600" b="0" u="none" strike="noStrike">
                          <a:effectLst/>
                        </a:rPr>
                      </a:br>
                      <a:r>
                        <a:rPr lang="en-US" sz="1600" b="0" u="none" strike="noStrike">
                          <a:effectLst/>
                        </a:rPr>
                        <a:t>will be checked </a:t>
                      </a:r>
                      <a:br>
                        <a:rPr lang="en-US" sz="1600" b="0" u="none" strike="noStrike">
                          <a:effectLst/>
                        </a:rPr>
                      </a:br>
                      <a:r>
                        <a:rPr lang="en-US" sz="1600" b="0" u="none" strike="noStrike">
                          <a:effectLst/>
                        </a:rPr>
                        <a:t>this deliverables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University of Montenegro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848835"/>
                  </a:ext>
                </a:extLst>
              </a:tr>
              <a:tr h="144015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</a:rPr>
                        <a:t>DE8.2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</a:rPr>
                        <a:t>Project coordination meetings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</a:rPr>
                        <a:t>Events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M1-M36</a:t>
                      </a:r>
                      <a:br>
                        <a:rPr lang="en-US" sz="1600" b="0" u="none" strike="noStrike">
                          <a:effectLst/>
                        </a:rPr>
                      </a:br>
                      <a:r>
                        <a:rPr lang="en-US" sz="1600" b="0" u="none" strike="noStrike">
                          <a:effectLst/>
                        </a:rPr>
                        <a:t>Deliverable valid for sheduled </a:t>
                      </a:r>
                      <a:br>
                        <a:rPr lang="en-US" sz="1600" b="0" u="none" strike="noStrike">
                          <a:effectLst/>
                        </a:rPr>
                      </a:br>
                      <a:r>
                        <a:rPr lang="en-US" sz="1600" b="0" u="none" strike="noStrike">
                          <a:effectLst/>
                        </a:rPr>
                        <a:t>meetings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University of Montenegro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538568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DE8.3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Periodical and Final reports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</a:rPr>
                        <a:t>Reports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</a:rPr>
                        <a:t>M18, M36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</a:rPr>
                        <a:t>University of Montenegro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091039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3124200" y="6356350"/>
            <a:ext cx="324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Shkoder’s Meeting, Oct,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47985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716"/>
            <a:ext cx="8229600" cy="1143000"/>
          </a:xfrm>
        </p:spPr>
        <p:txBody>
          <a:bodyPr/>
          <a:lstStyle/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Year tasks?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153"/>
            <a:ext cx="8229600" cy="5380159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1400" b="1" dirty="0"/>
              <a:t>D3.1 A: Report on appropriate funding doctoral studies in Montenegro, Responsible Ministry in </a:t>
            </a:r>
            <a:r>
              <a:rPr lang="en-US" sz="1400" b="1" dirty="0" smtClean="0"/>
              <a:t>Montenegro.  Outcome</a:t>
            </a:r>
            <a:r>
              <a:rPr lang="en-US" sz="1400" b="1" dirty="0"/>
              <a:t>: Report, done by Montenegrin Ministry with quantitative and qualitative analyses on funding </a:t>
            </a:r>
            <a:r>
              <a:rPr lang="en-US" sz="1400" b="1" dirty="0" smtClean="0"/>
              <a:t>doctoral studies</a:t>
            </a:r>
            <a:r>
              <a:rPr lang="en-US" sz="1400" b="1" dirty="0"/>
              <a:t>, with emphasis on MARDS measures accepted by policy makers. Responsible, Montenegrin </a:t>
            </a:r>
            <a:r>
              <a:rPr lang="en-US" sz="1400" b="1" dirty="0" smtClean="0"/>
              <a:t>Ministry, Deadline JAN22.</a:t>
            </a:r>
          </a:p>
          <a:p>
            <a:pPr>
              <a:buFont typeface="+mj-lt"/>
              <a:buAutoNum type="arabicPeriod"/>
            </a:pPr>
            <a:r>
              <a:rPr lang="en-US" sz="1400" b="1" dirty="0" smtClean="0"/>
              <a:t>D3.1 </a:t>
            </a:r>
            <a:r>
              <a:rPr lang="en-US" sz="1400" b="1" dirty="0"/>
              <a:t>B Report on appropriate funding doctoral studies in Albania, Responsible Ministry in </a:t>
            </a:r>
            <a:r>
              <a:rPr lang="en-US" sz="1400" b="1" dirty="0" smtClean="0"/>
              <a:t>Albania. Outcome</a:t>
            </a:r>
            <a:r>
              <a:rPr lang="en-US" sz="1400" b="1" dirty="0"/>
              <a:t>: Report, done by Albanian Ministry with quantitative and qualitative analyses on funding </a:t>
            </a:r>
            <a:r>
              <a:rPr lang="en-US" sz="1400" b="1" dirty="0" smtClean="0"/>
              <a:t>doctoral studies</a:t>
            </a:r>
            <a:r>
              <a:rPr lang="en-US" sz="1400" b="1" dirty="0"/>
              <a:t>, with emphasis on MARDS measures accepted by policy makers. Responsible, Albanian Ministry, </a:t>
            </a:r>
            <a:r>
              <a:rPr lang="en-US" sz="1400" b="1" dirty="0" smtClean="0"/>
              <a:t>Deadline JAN22.</a:t>
            </a:r>
          </a:p>
          <a:p>
            <a:pPr>
              <a:buFont typeface="+mj-lt"/>
              <a:buAutoNum type="arabicPeriod"/>
            </a:pPr>
            <a:r>
              <a:rPr lang="en-US" sz="1400" b="1" dirty="0" smtClean="0"/>
              <a:t>D3.2 </a:t>
            </a:r>
            <a:r>
              <a:rPr lang="en-US" sz="1400" b="1" dirty="0"/>
              <a:t>The list of the measures on adopting MARDS' outcomes by relevant stakeholders in Montenegrin DE </a:t>
            </a:r>
            <a:r>
              <a:rPr lang="en-US" sz="1400" b="1" dirty="0" smtClean="0"/>
              <a:t>system. Montenegrin </a:t>
            </a:r>
            <a:r>
              <a:rPr lang="en-US" sz="1400" b="1" dirty="0"/>
              <a:t>Team (</a:t>
            </a:r>
            <a:r>
              <a:rPr lang="en-US" sz="1400" b="1" dirty="0" err="1"/>
              <a:t>UoM</a:t>
            </a:r>
            <a:r>
              <a:rPr lang="en-US" sz="1400" b="1" dirty="0"/>
              <a:t>, UDG, Montenegrin Ministry, </a:t>
            </a:r>
            <a:r>
              <a:rPr lang="en-US" sz="1400" b="1" dirty="0" smtClean="0"/>
              <a:t>CEM) Outcome</a:t>
            </a:r>
            <a:r>
              <a:rPr lang="en-US" sz="1400" b="1" dirty="0"/>
              <a:t>: Report, done by Montenegrin team with quantitative and qualitative analyses on adopting </a:t>
            </a:r>
            <a:r>
              <a:rPr lang="en-US" sz="1400" b="1" dirty="0" smtClean="0"/>
              <a:t>MARDS’ proposals </a:t>
            </a:r>
            <a:r>
              <a:rPr lang="en-US" sz="1400" b="1" dirty="0"/>
              <a:t>and initiatives in reform DE in Montenegro. Set of accepted measures on institutional and </a:t>
            </a:r>
            <a:r>
              <a:rPr lang="en-US" sz="1400" b="1" dirty="0" smtClean="0"/>
              <a:t>national levels</a:t>
            </a:r>
            <a:r>
              <a:rPr lang="en-US" sz="1400" b="1" dirty="0"/>
              <a:t>. Responsible UDG. Deadline </a:t>
            </a:r>
            <a:r>
              <a:rPr lang="en-US" sz="1400" b="1" dirty="0" smtClean="0"/>
              <a:t>FEB22.</a:t>
            </a:r>
          </a:p>
          <a:p>
            <a:pPr>
              <a:buFont typeface="+mj-lt"/>
              <a:buAutoNum type="arabicPeriod"/>
            </a:pPr>
            <a:r>
              <a:rPr lang="en-US" sz="1400" b="1" dirty="0" smtClean="0"/>
              <a:t>D3.3 </a:t>
            </a:r>
            <a:r>
              <a:rPr lang="en-US" sz="1400" b="1" dirty="0"/>
              <a:t>The list of the measures on adopting MARDS' outcomes by relevant stakeholders in Albanian DE system</a:t>
            </a:r>
            <a:r>
              <a:rPr lang="en-US" sz="1400" b="1" dirty="0" smtClean="0"/>
              <a:t>. (</a:t>
            </a:r>
            <a:r>
              <a:rPr lang="en-US" sz="1400" b="1" dirty="0"/>
              <a:t>UNISHK, PUT, VLORE, UMT, MESY, UCCIAL) Albanian Ministry, </a:t>
            </a:r>
            <a:r>
              <a:rPr lang="en-US" sz="1400" b="1" dirty="0" smtClean="0"/>
              <a:t>CEM) Report</a:t>
            </a:r>
            <a:r>
              <a:rPr lang="en-US" sz="1400" b="1" dirty="0"/>
              <a:t>, done by Albanian team with quantitative and qualitative analyses on adopting MARDS’ proposals </a:t>
            </a:r>
            <a:r>
              <a:rPr lang="en-US" sz="1400" b="1" dirty="0" smtClean="0"/>
              <a:t>and initiatives </a:t>
            </a:r>
            <a:r>
              <a:rPr lang="en-US" sz="1400" b="1" dirty="0"/>
              <a:t>in reform DE in Albania. Set of accepted measures on institutional and national levels. </a:t>
            </a:r>
            <a:r>
              <a:rPr lang="en-US" sz="1400" b="1" dirty="0" smtClean="0"/>
              <a:t>Responsible UDG</a:t>
            </a:r>
            <a:r>
              <a:rPr lang="en-US" sz="1400" b="1" dirty="0"/>
              <a:t>. Deadline </a:t>
            </a:r>
            <a:r>
              <a:rPr lang="en-US" sz="1400" b="1" dirty="0" smtClean="0"/>
              <a:t>FEB22.</a:t>
            </a:r>
          </a:p>
          <a:p>
            <a:pPr>
              <a:buFont typeface="+mj-lt"/>
              <a:buAutoNum type="arabicPeriod"/>
            </a:pPr>
            <a:r>
              <a:rPr lang="en-US" sz="1400" b="1" dirty="0" smtClean="0"/>
              <a:t>D4.5 </a:t>
            </a:r>
            <a:r>
              <a:rPr lang="en-US" sz="1400" b="1" dirty="0"/>
              <a:t>A: </a:t>
            </a:r>
            <a:r>
              <a:rPr lang="en-US" sz="1400" b="1" dirty="0" smtClean="0"/>
              <a:t> License Outcome in Montenegro: </a:t>
            </a:r>
            <a:r>
              <a:rPr lang="en-US" sz="1400" b="1" dirty="0"/>
              <a:t>Licensed PhD </a:t>
            </a:r>
            <a:r>
              <a:rPr lang="en-US" sz="1400" b="1" dirty="0" err="1"/>
              <a:t>programme</a:t>
            </a:r>
            <a:r>
              <a:rPr lang="en-US" sz="1400" b="1" dirty="0"/>
              <a:t> in Montenegro. Deadline SEP21. Responsible Montenegrin </a:t>
            </a:r>
            <a:r>
              <a:rPr lang="en-US" sz="1400" b="1" dirty="0" smtClean="0"/>
              <a:t>Partners.</a:t>
            </a:r>
          </a:p>
          <a:p>
            <a:pPr>
              <a:buFont typeface="+mj-lt"/>
              <a:buAutoNum type="arabicPeriod"/>
            </a:pPr>
            <a:r>
              <a:rPr lang="en-US" sz="1400" b="1" dirty="0" smtClean="0">
                <a:solidFill>
                  <a:srgbClr val="FF0000"/>
                </a:solidFill>
              </a:rPr>
              <a:t>D4.5 </a:t>
            </a:r>
            <a:r>
              <a:rPr lang="en-US" sz="1400" b="1" dirty="0">
                <a:solidFill>
                  <a:srgbClr val="FF0000"/>
                </a:solidFill>
              </a:rPr>
              <a:t>B Solution for accreditation in </a:t>
            </a:r>
            <a:r>
              <a:rPr lang="en-US" sz="1400" b="1" dirty="0" smtClean="0">
                <a:solidFill>
                  <a:srgbClr val="FF0000"/>
                </a:solidFill>
              </a:rPr>
              <a:t>Albania. Outcome</a:t>
            </a:r>
            <a:r>
              <a:rPr lang="en-US" sz="1400" b="1" dirty="0">
                <a:solidFill>
                  <a:srgbClr val="FF0000"/>
                </a:solidFill>
              </a:rPr>
              <a:t>: Licensed PhD </a:t>
            </a:r>
            <a:r>
              <a:rPr lang="en-US" sz="1400" b="1" dirty="0" err="1">
                <a:solidFill>
                  <a:srgbClr val="FF0000"/>
                </a:solidFill>
              </a:rPr>
              <a:t>programme</a:t>
            </a:r>
            <a:r>
              <a:rPr lang="en-US" sz="1400" b="1" dirty="0">
                <a:solidFill>
                  <a:srgbClr val="FF0000"/>
                </a:solidFill>
              </a:rPr>
              <a:t> in Albania. Deadline JAN22. Responsible. ALBANIAN </a:t>
            </a:r>
            <a:r>
              <a:rPr lang="en-US" sz="1400" b="1" dirty="0" smtClean="0">
                <a:solidFill>
                  <a:srgbClr val="FF0000"/>
                </a:solidFill>
              </a:rPr>
              <a:t>PARTNERS.</a:t>
            </a:r>
          </a:p>
          <a:p>
            <a:pPr>
              <a:buFont typeface="+mj-lt"/>
              <a:buAutoNum type="arabicPeriod"/>
            </a:pPr>
            <a:r>
              <a:rPr lang="en-US" sz="1400" b="1" dirty="0" smtClean="0"/>
              <a:t>D4.6 </a:t>
            </a:r>
            <a:r>
              <a:rPr lang="en-US" sz="1400" b="1" dirty="0"/>
              <a:t>A: The list of the enrolled students, </a:t>
            </a:r>
            <a:r>
              <a:rPr lang="en-US" sz="1400" b="1" dirty="0" smtClean="0"/>
              <a:t>Podgorica Outcome</a:t>
            </a:r>
            <a:r>
              <a:rPr lang="en-US" sz="1400" b="1" dirty="0"/>
              <a:t>: Lists of accepted PhD students in Montenegro. Deadline NOV21, Responsible </a:t>
            </a:r>
            <a:r>
              <a:rPr lang="en-US" sz="1400" b="1" dirty="0" err="1"/>
              <a:t>UoM</a:t>
            </a:r>
            <a:r>
              <a:rPr lang="en-US" sz="1400" b="1" dirty="0"/>
              <a:t>, UDG</a:t>
            </a:r>
            <a:r>
              <a:rPr lang="en-US" sz="1100" b="1" dirty="0" smtClean="0"/>
              <a:t>.</a:t>
            </a:r>
            <a:endParaRPr lang="en-US" sz="1100" b="1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en-GB" dirty="0" smtClean="0"/>
              <a:t>Shkoder’s Meeting, Oct,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38506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Year tasks?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5600" b="1" dirty="0" smtClean="0"/>
              <a:t>8. D4.6 </a:t>
            </a:r>
            <a:r>
              <a:rPr lang="en-US" sz="5600" b="1" dirty="0"/>
              <a:t>B: The list of the enrolled students, </a:t>
            </a:r>
            <a:r>
              <a:rPr lang="en-US" sz="5600" b="1" dirty="0" err="1"/>
              <a:t>Skhoder</a:t>
            </a:r>
            <a:r>
              <a:rPr lang="en-US" sz="5600" b="1" dirty="0"/>
              <a:t>, </a:t>
            </a:r>
            <a:r>
              <a:rPr lang="en-US" sz="5600" b="1" dirty="0" smtClean="0"/>
              <a:t>NOV21 Outcome</a:t>
            </a:r>
            <a:r>
              <a:rPr lang="en-US" sz="5600" b="1" dirty="0"/>
              <a:t>: Lists of accepted PhD students in Albania. Deadline JAN21, Responsible UNISHK, UMT, UV, </a:t>
            </a:r>
            <a:r>
              <a:rPr lang="en-US" sz="5600" b="1" dirty="0" smtClean="0"/>
              <a:t>PUT</a:t>
            </a:r>
          </a:p>
          <a:p>
            <a:pPr marL="0" indent="0">
              <a:buNone/>
            </a:pPr>
            <a:r>
              <a:rPr lang="en-US" sz="5600" b="1" dirty="0" smtClean="0"/>
              <a:t>9. D5.3 </a:t>
            </a:r>
            <a:r>
              <a:rPr lang="en-US" sz="5600" b="1" dirty="0"/>
              <a:t>Internal quality assurance reports </a:t>
            </a:r>
            <a:r>
              <a:rPr lang="en-US" sz="5600" b="1" dirty="0" smtClean="0"/>
              <a:t>delivered Outcome</a:t>
            </a:r>
            <a:r>
              <a:rPr lang="en-US" sz="5600" b="1" dirty="0"/>
              <a:t>: Reports, Internal MID Report SEP21, Responsible UM and External Evaluators,</a:t>
            </a:r>
          </a:p>
          <a:p>
            <a:pPr marL="0" indent="0">
              <a:buNone/>
            </a:pPr>
            <a:r>
              <a:rPr lang="en-US" sz="5600" b="1" dirty="0" smtClean="0"/>
              <a:t>10. D5.4 </a:t>
            </a:r>
            <a:r>
              <a:rPr lang="en-US" sz="5600" b="1" dirty="0"/>
              <a:t>External expert quality control and monitoring </a:t>
            </a:r>
            <a:r>
              <a:rPr lang="en-US" sz="5600" b="1" dirty="0" smtClean="0"/>
              <a:t>delivered. Outcome</a:t>
            </a:r>
            <a:r>
              <a:rPr lang="en-US" sz="5600" b="1" dirty="0"/>
              <a:t>: External MID SEP21 and External FINAL, SEP22, Responsible UM and Coordinator of Internal </a:t>
            </a:r>
            <a:r>
              <a:rPr lang="en-US" sz="5600" b="1" dirty="0" smtClean="0"/>
              <a:t>Quality Control</a:t>
            </a:r>
            <a:endParaRPr lang="en-US" sz="5600" b="1" dirty="0"/>
          </a:p>
          <a:p>
            <a:pPr marL="0" indent="0">
              <a:buNone/>
            </a:pPr>
            <a:r>
              <a:rPr lang="en-US" sz="5600" b="1" dirty="0" smtClean="0"/>
              <a:t>11. D5.5 </a:t>
            </a:r>
            <a:r>
              <a:rPr lang="en-US" sz="5600" b="1" dirty="0"/>
              <a:t>Feedback of the students and others </a:t>
            </a:r>
            <a:r>
              <a:rPr lang="en-US" sz="5600" b="1" dirty="0" smtClean="0"/>
              <a:t>included. Outcome</a:t>
            </a:r>
            <a:r>
              <a:rPr lang="en-US" sz="5600" b="1" dirty="0"/>
              <a:t>: questionnaires, meetings… Responsible Prof. dr Nedjeljko </a:t>
            </a:r>
            <a:r>
              <a:rPr lang="en-US" sz="5600" b="1" dirty="0" err="1"/>
              <a:t>Latinović</a:t>
            </a:r>
            <a:endParaRPr lang="en-US" sz="5600" b="1" dirty="0"/>
          </a:p>
          <a:p>
            <a:pPr marL="0" indent="0">
              <a:buNone/>
            </a:pPr>
            <a:r>
              <a:rPr lang="en-US" sz="5600" b="1" dirty="0" smtClean="0"/>
              <a:t>12. D6.4 </a:t>
            </a:r>
            <a:r>
              <a:rPr lang="en-US" sz="5600" b="1" dirty="0"/>
              <a:t>MARDS doctorial Colloquium </a:t>
            </a:r>
            <a:r>
              <a:rPr lang="en-US" sz="5600" b="1" dirty="0" smtClean="0"/>
              <a:t>organized. Outcome</a:t>
            </a:r>
            <a:r>
              <a:rPr lang="en-US" sz="5600" b="1" dirty="0"/>
              <a:t>: CFP, web page, review, presentations, Responsible Org Committee, Prof. dr Biljana Scepanovic</a:t>
            </a:r>
          </a:p>
          <a:p>
            <a:pPr marL="0" indent="0">
              <a:buNone/>
            </a:pPr>
            <a:r>
              <a:rPr lang="en-US" sz="5600" b="1" dirty="0" smtClean="0"/>
              <a:t>13. D6.5 </a:t>
            </a:r>
            <a:r>
              <a:rPr lang="en-US" sz="5600" b="1" dirty="0"/>
              <a:t>Final Conference on MARDS project contribution in improving doctoral studies in Montenegro and </a:t>
            </a:r>
            <a:r>
              <a:rPr lang="en-US" sz="5600" b="1" dirty="0" smtClean="0"/>
              <a:t>Albania. Outcome</a:t>
            </a:r>
            <a:r>
              <a:rPr lang="en-US" sz="5600" b="1" dirty="0"/>
              <a:t>: CFP, web page, review, presentations, Responsible Org Committee, Prof. dr Radovan Stojanovic</a:t>
            </a:r>
          </a:p>
          <a:p>
            <a:pPr marL="0" indent="0">
              <a:buNone/>
            </a:pPr>
            <a:r>
              <a:rPr lang="en-US" sz="5600" b="1" dirty="0" smtClean="0"/>
              <a:t>14. D7.2 </a:t>
            </a:r>
            <a:r>
              <a:rPr lang="en-US" sz="5600" b="1" dirty="0"/>
              <a:t>A University – Stakeholders network in Albania </a:t>
            </a:r>
            <a:r>
              <a:rPr lang="en-US" sz="5600" b="1" dirty="0" smtClean="0"/>
              <a:t>created. Outcome</a:t>
            </a:r>
            <a:r>
              <a:rPr lang="en-US" sz="5600" b="1" dirty="0"/>
              <a:t>: Dissemination activities, Contracts, Fairs…., Deadline up to the end of the project. All. </a:t>
            </a:r>
            <a:r>
              <a:rPr lang="en-US" sz="5600" b="1" dirty="0" smtClean="0"/>
              <a:t>Responsible UCCIAL </a:t>
            </a:r>
            <a:r>
              <a:rPr lang="en-US" sz="5600" b="1" dirty="0"/>
              <a:t>and UMT, Collection UMT.</a:t>
            </a:r>
          </a:p>
          <a:p>
            <a:pPr marL="0" indent="0">
              <a:buNone/>
            </a:pPr>
            <a:r>
              <a:rPr lang="en-US" sz="5600" b="1" dirty="0" smtClean="0"/>
              <a:t>15. D7.2 </a:t>
            </a:r>
            <a:r>
              <a:rPr lang="en-US" sz="5600" b="1" dirty="0"/>
              <a:t>B University – Stakeholders network in Montenegro </a:t>
            </a:r>
            <a:r>
              <a:rPr lang="en-US" sz="5600" b="1" dirty="0" smtClean="0"/>
              <a:t>created Outcome</a:t>
            </a:r>
            <a:r>
              <a:rPr lang="en-US" sz="5600" b="1" dirty="0"/>
              <a:t>: Dissemination activities, Contracts, Fairs…., Deadline up to the end of the project. All. Responsible </a:t>
            </a:r>
            <a:r>
              <a:rPr lang="en-US" sz="5600" b="1" dirty="0" smtClean="0"/>
              <a:t>CEM, Collection </a:t>
            </a:r>
            <a:r>
              <a:rPr lang="en-US" sz="5600" b="1" dirty="0"/>
              <a:t>UDG.</a:t>
            </a:r>
          </a:p>
          <a:p>
            <a:pPr marL="0" indent="0">
              <a:buNone/>
            </a:pPr>
            <a:r>
              <a:rPr lang="en-US" sz="5600" b="1" dirty="0" smtClean="0"/>
              <a:t>16. D7.3 </a:t>
            </a:r>
            <a:r>
              <a:rPr lang="en-US" sz="5600" b="1" dirty="0">
                <a:solidFill>
                  <a:srgbClr val="FF0000"/>
                </a:solidFill>
              </a:rPr>
              <a:t>Report on provided scholarships in Montenegro </a:t>
            </a:r>
            <a:r>
              <a:rPr lang="en-US" sz="5600" b="1" dirty="0" smtClean="0">
                <a:solidFill>
                  <a:srgbClr val="FF0000"/>
                </a:solidFill>
              </a:rPr>
              <a:t>and Albania for </a:t>
            </a:r>
            <a:r>
              <a:rPr lang="en-US" sz="5600" b="1" dirty="0">
                <a:solidFill>
                  <a:srgbClr val="FF0000"/>
                </a:solidFill>
              </a:rPr>
              <a:t>DS, DEC </a:t>
            </a:r>
            <a:r>
              <a:rPr lang="en-US" sz="5600" b="1" dirty="0" smtClean="0">
                <a:solidFill>
                  <a:srgbClr val="FF0000"/>
                </a:solidFill>
              </a:rPr>
              <a:t>21. Outcome</a:t>
            </a:r>
            <a:r>
              <a:rPr lang="en-US" sz="5600" b="1" dirty="0">
                <a:solidFill>
                  <a:srgbClr val="FF0000"/>
                </a:solidFill>
              </a:rPr>
              <a:t>: Report on scholarships (PhD) in </a:t>
            </a:r>
            <a:r>
              <a:rPr lang="en-US" sz="5600" b="1" dirty="0" smtClean="0">
                <a:solidFill>
                  <a:srgbClr val="FF0000"/>
                </a:solidFill>
              </a:rPr>
              <a:t>Montenegro and Albania, </a:t>
            </a:r>
            <a:r>
              <a:rPr lang="en-US" sz="5600" b="1" dirty="0">
                <a:solidFill>
                  <a:srgbClr val="FF0000"/>
                </a:solidFill>
              </a:rPr>
              <a:t>DEC21, Responsible, Montenegrin </a:t>
            </a:r>
            <a:r>
              <a:rPr lang="en-US" sz="5600" b="1" dirty="0" smtClean="0">
                <a:solidFill>
                  <a:srgbClr val="FF0000"/>
                </a:solidFill>
              </a:rPr>
              <a:t> and Albanian teams.</a:t>
            </a:r>
            <a:endParaRPr lang="en-US" sz="5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5600" b="1" dirty="0" smtClean="0"/>
              <a:t>17. D8.1 </a:t>
            </a:r>
            <a:r>
              <a:rPr lang="en-US" sz="5600" b="1" dirty="0"/>
              <a:t>Overall project management All outputs, M1-M48. Every 3 months will be checked all deliverables</a:t>
            </a:r>
          </a:p>
          <a:p>
            <a:pPr marL="0" indent="0">
              <a:buNone/>
            </a:pPr>
            <a:r>
              <a:rPr lang="en-US" sz="5600" b="1" dirty="0" smtClean="0"/>
              <a:t>18. D8.2 </a:t>
            </a:r>
            <a:r>
              <a:rPr lang="en-US" sz="5600" b="1" dirty="0"/>
              <a:t>Project coordination meetings and other meetings, M1-M48. Deliverable valid for scheduled meetings</a:t>
            </a:r>
          </a:p>
          <a:p>
            <a:pPr marL="0" indent="0">
              <a:buNone/>
            </a:pPr>
            <a:r>
              <a:rPr lang="en-US" sz="5600" b="1" dirty="0" smtClean="0"/>
              <a:t>19. D8.3 </a:t>
            </a:r>
            <a:r>
              <a:rPr lang="en-US" sz="5600" b="1" dirty="0"/>
              <a:t>Periodical report, FINAL</a:t>
            </a:r>
          </a:p>
          <a:p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en-GB" dirty="0" smtClean="0"/>
              <a:t>Shkoder’s Meeting, Oct,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93780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</a:t>
            </a:r>
            <a:r>
              <a:rPr lang="en-US" dirty="0"/>
              <a:t>an easy job, which requires the efforts of all partners, cooperation and good </a:t>
            </a:r>
            <a:r>
              <a:rPr lang="en-US" dirty="0" smtClean="0"/>
              <a:t>management!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en-GB" dirty="0" smtClean="0"/>
              <a:t>Shkoder’s Meeting, Oct,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5596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General aims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Policy improvement in PhD education in Montenegro and Albania.</a:t>
            </a:r>
          </a:p>
          <a:p>
            <a:r>
              <a:rPr lang="en-US" sz="4800" dirty="0" smtClean="0"/>
              <a:t>Improvement in practice by know-how show</a:t>
            </a:r>
            <a:endParaRPr lang="en-US" sz="4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563888" y="3140968"/>
            <a:ext cx="1440160" cy="72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92080" y="4869160"/>
            <a:ext cx="1584176" cy="72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198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921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Why we are               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2487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Force majeure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Bureaucratic </a:t>
            </a:r>
            <a:r>
              <a:rPr lang="en-US" dirty="0" smtClean="0"/>
              <a:t>Inertia</a:t>
            </a:r>
          </a:p>
          <a:p>
            <a:endParaRPr lang="en-US" dirty="0"/>
          </a:p>
          <a:p>
            <a:r>
              <a:rPr lang="en-US" dirty="0" smtClean="0"/>
              <a:t>Ambitious project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275910" y="214508"/>
            <a:ext cx="846094" cy="75308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434" name="Picture 2" descr="https://seeds.law/media/khdie3jv/article-forcemajeure-fren.jpg?width=500&amp;height=332.031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205098"/>
            <a:ext cx="2455912" cy="1630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6" name="Picture 4" descr="https://media-exp1.licdn.com/dms/image/C4D12AQE5E0J9io77UA/article-cover_image-shrink_600_2000/0/1523982202409?e=1639008000&amp;v=beta&amp;t=J-Xm1b3VXNF9SGConwSDTT-j6raX8KIkqzVLPMWtZ4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5910" y="3073325"/>
            <a:ext cx="2232248" cy="157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300056" y="1644567"/>
            <a:ext cx="2106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https://seeds.law/en/corona/corona-crisis-and-force-majeure/</a:t>
            </a:r>
          </a:p>
        </p:txBody>
      </p:sp>
      <p:sp>
        <p:nvSpPr>
          <p:cNvPr id="7" name="Rectangle 6"/>
          <p:cNvSpPr/>
          <p:nvPr/>
        </p:nvSpPr>
        <p:spPr>
          <a:xfrm>
            <a:off x="6543618" y="3230352"/>
            <a:ext cx="239261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https://www.linkedin.com/pulse/bureaucratic-inertia-aiding-abetting-terror-dr-steven-martello</a:t>
            </a:r>
          </a:p>
        </p:txBody>
      </p:sp>
      <p:pic>
        <p:nvPicPr>
          <p:cNvPr id="18438" name="Picture 6" descr="How to fund an ambitious projec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0980" y="4844416"/>
            <a:ext cx="2195662" cy="973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3298405" y="214507"/>
            <a:ext cx="846094" cy="75308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851920" y="591051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en-GB" dirty="0" smtClean="0"/>
              <a:t>Shkoder’s Meeting, Oct,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802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WPs to deliverables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70C0"/>
                </a:solidFill>
              </a:rPr>
              <a:t>WPs</a:t>
            </a:r>
          </a:p>
          <a:p>
            <a:pPr lvl="1"/>
            <a:r>
              <a:rPr lang="en-US" sz="4800" dirty="0" smtClean="0"/>
              <a:t> </a:t>
            </a:r>
            <a:r>
              <a:rPr lang="en-US" sz="4800" dirty="0" smtClean="0">
                <a:solidFill>
                  <a:srgbClr val="00B050"/>
                </a:solidFill>
              </a:rPr>
              <a:t>Activities</a:t>
            </a:r>
          </a:p>
          <a:p>
            <a:pPr lvl="2"/>
            <a:r>
              <a:rPr lang="en-US" sz="4400" dirty="0" smtClean="0">
                <a:solidFill>
                  <a:srgbClr val="FF0000"/>
                </a:solidFill>
              </a:rPr>
              <a:t>Deliverables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3124200" y="6356350"/>
            <a:ext cx="324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Shkoder’s Meeting, Oct,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1471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WP1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8763900"/>
              </p:ext>
            </p:extLst>
          </p:nvPr>
        </p:nvGraphicFramePr>
        <p:xfrm>
          <a:off x="457200" y="1600200"/>
          <a:ext cx="8435280" cy="42050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7278">
                  <a:extLst>
                    <a:ext uri="{9D8B030D-6E8A-4147-A177-3AD203B41FA5}">
                      <a16:colId xmlns:a16="http://schemas.microsoft.com/office/drawing/2014/main" val="2042763421"/>
                    </a:ext>
                  </a:extLst>
                </a:gridCol>
                <a:gridCol w="6528002">
                  <a:extLst>
                    <a:ext uri="{9D8B030D-6E8A-4147-A177-3AD203B41FA5}">
                      <a16:colId xmlns:a16="http://schemas.microsoft.com/office/drawing/2014/main" val="4072038724"/>
                    </a:ext>
                  </a:extLst>
                </a:gridCol>
              </a:tblGrid>
              <a:tr h="1319402"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 b="1" u="none" strike="noStrike">
                          <a:effectLst/>
                        </a:rPr>
                        <a:t>WP1/PRE</a:t>
                      </a:r>
                      <a:endParaRPr lang="en-US" sz="17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1" u="none" strike="noStrike" dirty="0">
                          <a:effectLst/>
                        </a:rPr>
                        <a:t>Monitoring and </a:t>
                      </a:r>
                      <a:r>
                        <a:rPr lang="en-US" sz="1900" b="1" u="none" strike="noStrike" dirty="0" smtClean="0">
                          <a:effectLst/>
                        </a:rPr>
                        <a:t>analyzing </a:t>
                      </a:r>
                      <a:r>
                        <a:rPr lang="en-US" sz="1900" b="1" u="none" strike="noStrike" dirty="0">
                          <a:effectLst/>
                        </a:rPr>
                        <a:t>of national systems and policies of doctoral education in Montenegro and Albania and comparing with EU practices</a:t>
                      </a:r>
                      <a:endParaRPr lang="en-US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25012033"/>
                  </a:ext>
                </a:extLst>
              </a:tr>
              <a:tr h="1132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A1.1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Evaluation of the existing doctoral education</a:t>
                      </a:r>
                      <a:br>
                        <a:rPr lang="en-US" sz="1800" u="none" strike="noStrike" dirty="0">
                          <a:effectLst/>
                        </a:rPr>
                      </a:br>
                      <a:r>
                        <a:rPr lang="en-US" sz="1800" u="none" strike="noStrike" dirty="0">
                          <a:effectLst/>
                        </a:rPr>
                        <a:t> policy and standards in Montenegro and Albania and comparing with EU practices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0765737"/>
                  </a:ext>
                </a:extLst>
              </a:tr>
              <a:tr h="85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A1.2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Organization of a Conference on </a:t>
                      </a:r>
                      <a:br>
                        <a:rPr lang="en-US" sz="1800" u="none" strike="noStrike" dirty="0">
                          <a:effectLst/>
                        </a:rPr>
                      </a:br>
                      <a:r>
                        <a:rPr lang="en-US" sz="1800" u="none" strike="noStrike" dirty="0">
                          <a:effectLst/>
                        </a:rPr>
                        <a:t>doctoral education in Montenegro and Albania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76880045"/>
                  </a:ext>
                </a:extLst>
              </a:tr>
              <a:tr h="8937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A1.3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Recommendations and purpose of basic legal documents on university and national levels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66181842"/>
                  </a:ext>
                </a:extLst>
              </a:tr>
            </a:tbl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en-GB" dirty="0" smtClean="0"/>
              <a:t>Shkoder’s Meeting, Oct,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8840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WP1-Deliverables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6581362"/>
              </p:ext>
            </p:extLst>
          </p:nvPr>
        </p:nvGraphicFramePr>
        <p:xfrm>
          <a:off x="179511" y="1700808"/>
          <a:ext cx="8507288" cy="40794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2304">
                  <a:extLst>
                    <a:ext uri="{9D8B030D-6E8A-4147-A177-3AD203B41FA5}">
                      <a16:colId xmlns:a16="http://schemas.microsoft.com/office/drawing/2014/main" val="3380720847"/>
                    </a:ext>
                  </a:extLst>
                </a:gridCol>
                <a:gridCol w="3072332">
                  <a:extLst>
                    <a:ext uri="{9D8B030D-6E8A-4147-A177-3AD203B41FA5}">
                      <a16:colId xmlns:a16="http://schemas.microsoft.com/office/drawing/2014/main" val="1579820546"/>
                    </a:ext>
                  </a:extLst>
                </a:gridCol>
                <a:gridCol w="798806">
                  <a:extLst>
                    <a:ext uri="{9D8B030D-6E8A-4147-A177-3AD203B41FA5}">
                      <a16:colId xmlns:a16="http://schemas.microsoft.com/office/drawing/2014/main" val="3045665782"/>
                    </a:ext>
                  </a:extLst>
                </a:gridCol>
                <a:gridCol w="1278091">
                  <a:extLst>
                    <a:ext uri="{9D8B030D-6E8A-4147-A177-3AD203B41FA5}">
                      <a16:colId xmlns:a16="http://schemas.microsoft.com/office/drawing/2014/main" val="717524479"/>
                    </a:ext>
                  </a:extLst>
                </a:gridCol>
                <a:gridCol w="1391767">
                  <a:extLst>
                    <a:ext uri="{9D8B030D-6E8A-4147-A177-3AD203B41FA5}">
                      <a16:colId xmlns:a16="http://schemas.microsoft.com/office/drawing/2014/main" val="3529192909"/>
                    </a:ext>
                  </a:extLst>
                </a:gridCol>
                <a:gridCol w="933988">
                  <a:extLst>
                    <a:ext uri="{9D8B030D-6E8A-4147-A177-3AD203B41FA5}">
                      <a16:colId xmlns:a16="http://schemas.microsoft.com/office/drawing/2014/main" val="3591193970"/>
                    </a:ext>
                  </a:extLst>
                </a:gridCol>
              </a:tblGrid>
              <a:tr h="4407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err="1">
                          <a:effectLst/>
                        </a:rPr>
                        <a:t>Delivarable</a:t>
                      </a:r>
                      <a:r>
                        <a:rPr lang="en-US" sz="1600" b="1" u="none" strike="noStrike" dirty="0">
                          <a:effectLst/>
                        </a:rPr>
                        <a:t> #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Type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Month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Responsible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New Month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49121504"/>
                  </a:ext>
                </a:extLst>
              </a:tr>
              <a:tr h="13661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</a:rPr>
                        <a:t>DE1.1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</a:rPr>
                        <a:t>Report on the “state of the art” in doctoral </a:t>
                      </a:r>
                      <a:br>
                        <a:rPr lang="en-US" sz="1600" b="0" u="none" strike="noStrike" dirty="0">
                          <a:effectLst/>
                        </a:rPr>
                      </a:br>
                      <a:r>
                        <a:rPr lang="en-US" sz="1600" b="0" u="none" strike="noStrike" dirty="0">
                          <a:effectLst/>
                        </a:rPr>
                        <a:t>education in Montenegro and Albania and comparison with EU practices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Report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M5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University of Zagreb </a:t>
                      </a:r>
                      <a:br>
                        <a:rPr lang="en-US" sz="1600" b="0" u="none" strike="noStrike">
                          <a:effectLst/>
                        </a:rPr>
                      </a:br>
                      <a:r>
                        <a:rPr lang="en-US" sz="1600" b="0" u="none" strike="noStrike">
                          <a:effectLst/>
                        </a:rPr>
                        <a:t>(University of Vienna)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557093"/>
                  </a:ext>
                </a:extLst>
              </a:tr>
              <a:tr h="11017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DE1.2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</a:rPr>
                        <a:t>Proceedings from conference about </a:t>
                      </a:r>
                      <a:br>
                        <a:rPr lang="en-US" sz="1600" b="0" u="none" strike="noStrike" dirty="0">
                          <a:effectLst/>
                        </a:rPr>
                      </a:br>
                      <a:r>
                        <a:rPr lang="en-US" sz="1600" b="0" u="none" strike="noStrike" dirty="0">
                          <a:effectLst/>
                        </a:rPr>
                        <a:t>doctoral education in Montenegro and Albania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</a:rPr>
                        <a:t>Report, </a:t>
                      </a:r>
                      <a:br>
                        <a:rPr lang="en-US" sz="1600" b="0" u="none" strike="noStrike" dirty="0">
                          <a:effectLst/>
                        </a:rPr>
                      </a:br>
                      <a:r>
                        <a:rPr lang="en-US" sz="1600" b="0" u="none" strike="noStrike" dirty="0">
                          <a:effectLst/>
                        </a:rPr>
                        <a:t>Product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</a:rPr>
                        <a:t>M7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</a:rPr>
                        <a:t>University of Zagreb </a:t>
                      </a:r>
                      <a:br>
                        <a:rPr lang="en-US" sz="1600" b="0" u="none" strike="noStrike" dirty="0">
                          <a:effectLst/>
                        </a:rPr>
                      </a:br>
                      <a:r>
                        <a:rPr lang="en-US" sz="1600" b="0" u="none" strike="noStrike" dirty="0">
                          <a:effectLst/>
                        </a:rPr>
                        <a:t>(University of Vienna)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576729"/>
                  </a:ext>
                </a:extLst>
              </a:tr>
              <a:tr h="11237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DE1.3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Legal documents to be send to</a:t>
                      </a:r>
                      <a:br>
                        <a:rPr lang="en-US" sz="1600" b="0" u="none" strike="noStrike">
                          <a:effectLst/>
                        </a:rPr>
                      </a:br>
                      <a:r>
                        <a:rPr lang="en-US" sz="1600" b="0" u="none" strike="noStrike">
                          <a:effectLst/>
                        </a:rPr>
                        <a:t> responsible bodies for adopting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Report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M12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</a:rPr>
                        <a:t>All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407552"/>
                  </a:ext>
                </a:extLst>
              </a:tr>
            </a:tbl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en-GB" dirty="0" smtClean="0"/>
              <a:t>Shkoder’s Meeting, Oct,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3370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WP2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9690495"/>
              </p:ext>
            </p:extLst>
          </p:nvPr>
        </p:nvGraphicFramePr>
        <p:xfrm>
          <a:off x="179512" y="1417638"/>
          <a:ext cx="8784976" cy="4387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6052">
                  <a:extLst>
                    <a:ext uri="{9D8B030D-6E8A-4147-A177-3AD203B41FA5}">
                      <a16:colId xmlns:a16="http://schemas.microsoft.com/office/drawing/2014/main" val="3085024624"/>
                    </a:ext>
                  </a:extLst>
                </a:gridCol>
                <a:gridCol w="5017827">
                  <a:extLst>
                    <a:ext uri="{9D8B030D-6E8A-4147-A177-3AD203B41FA5}">
                      <a16:colId xmlns:a16="http://schemas.microsoft.com/office/drawing/2014/main" val="3156883090"/>
                    </a:ext>
                  </a:extLst>
                </a:gridCol>
                <a:gridCol w="2301097">
                  <a:extLst>
                    <a:ext uri="{9D8B030D-6E8A-4147-A177-3AD203B41FA5}">
                      <a16:colId xmlns:a16="http://schemas.microsoft.com/office/drawing/2014/main" val="2440860819"/>
                    </a:ext>
                  </a:extLst>
                </a:gridCol>
              </a:tblGrid>
              <a:tr h="182702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u="none" strike="noStrike" dirty="0">
                          <a:effectLst/>
                        </a:rPr>
                        <a:t>WP2/DEV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u="none" strike="noStrike" dirty="0">
                          <a:effectLst/>
                        </a:rPr>
                        <a:t>Training of Montenegrin and Albanian academic staff and professionals/administration in doctoral education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82706605"/>
                  </a:ext>
                </a:extLst>
              </a:tr>
              <a:tr h="1121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u="none" strike="noStrike" dirty="0">
                          <a:effectLst/>
                        </a:rPr>
                        <a:t>A2.1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u="none" strike="noStrike" dirty="0">
                          <a:effectLst/>
                        </a:rPr>
                        <a:t>Training of academic and professional staff on EU practices of doctoral education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u="none" strike="noStrike">
                          <a:effectLst/>
                        </a:rPr>
                        <a:t>University of Banska Bystrica </a:t>
                      </a:r>
                      <a:br>
                        <a:rPr lang="en-US" sz="1800" b="0" u="none" strike="noStrike">
                          <a:effectLst/>
                        </a:rPr>
                      </a:br>
                      <a:r>
                        <a:rPr lang="en-US" sz="1800" b="0" u="none" strike="noStrike">
                          <a:effectLst/>
                        </a:rPr>
                        <a:t>(University of Vienna)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30600509"/>
                  </a:ext>
                </a:extLst>
              </a:tr>
              <a:tr h="1439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u="none" strike="noStrike">
                          <a:effectLst/>
                        </a:rPr>
                        <a:t>A2.2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u="none" strike="noStrike" dirty="0">
                          <a:effectLst/>
                        </a:rPr>
                        <a:t>Creating a Guidelines and recommendations for WB academics and professionals in doctoral studies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u="none" strike="noStrike" dirty="0">
                          <a:effectLst/>
                        </a:rPr>
                        <a:t>University of </a:t>
                      </a:r>
                      <a:r>
                        <a:rPr lang="en-US" sz="1800" b="0" u="none" strike="noStrike" dirty="0" err="1">
                          <a:effectLst/>
                        </a:rPr>
                        <a:t>Banska</a:t>
                      </a:r>
                      <a:r>
                        <a:rPr lang="en-US" sz="1800" b="0" u="none" strike="noStrike" dirty="0">
                          <a:effectLst/>
                        </a:rPr>
                        <a:t> </a:t>
                      </a:r>
                      <a:r>
                        <a:rPr lang="en-US" sz="1800" b="0" u="none" strike="noStrike" dirty="0" err="1">
                          <a:effectLst/>
                        </a:rPr>
                        <a:t>Bystrica</a:t>
                      </a:r>
                      <a:r>
                        <a:rPr lang="en-US" sz="1800" b="0" u="none" strike="noStrike" dirty="0">
                          <a:effectLst/>
                        </a:rPr>
                        <a:t> </a:t>
                      </a:r>
                      <a:br>
                        <a:rPr lang="en-US" sz="1800" b="0" u="none" strike="noStrike" dirty="0">
                          <a:effectLst/>
                        </a:rPr>
                      </a:br>
                      <a:r>
                        <a:rPr lang="en-US" sz="1800" b="0" u="none" strike="noStrike" dirty="0">
                          <a:effectLst/>
                        </a:rPr>
                        <a:t>(University of Vienna)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82368436"/>
                  </a:ext>
                </a:extLst>
              </a:tr>
            </a:tbl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en-GB" dirty="0" smtClean="0"/>
              <a:t>Shkoder’s Meeting, Oct,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16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WP2-Deliverables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9687191"/>
              </p:ext>
            </p:extLst>
          </p:nvPr>
        </p:nvGraphicFramePr>
        <p:xfrm>
          <a:off x="-1" y="1844824"/>
          <a:ext cx="8964490" cy="41809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7782">
                  <a:extLst>
                    <a:ext uri="{9D8B030D-6E8A-4147-A177-3AD203B41FA5}">
                      <a16:colId xmlns:a16="http://schemas.microsoft.com/office/drawing/2014/main" val="3032744809"/>
                    </a:ext>
                  </a:extLst>
                </a:gridCol>
                <a:gridCol w="3237446">
                  <a:extLst>
                    <a:ext uri="{9D8B030D-6E8A-4147-A177-3AD203B41FA5}">
                      <a16:colId xmlns:a16="http://schemas.microsoft.com/office/drawing/2014/main" val="2059550603"/>
                    </a:ext>
                  </a:extLst>
                </a:gridCol>
                <a:gridCol w="841737">
                  <a:extLst>
                    <a:ext uri="{9D8B030D-6E8A-4147-A177-3AD203B41FA5}">
                      <a16:colId xmlns:a16="http://schemas.microsoft.com/office/drawing/2014/main" val="2123863420"/>
                    </a:ext>
                  </a:extLst>
                </a:gridCol>
                <a:gridCol w="1346777">
                  <a:extLst>
                    <a:ext uri="{9D8B030D-6E8A-4147-A177-3AD203B41FA5}">
                      <a16:colId xmlns:a16="http://schemas.microsoft.com/office/drawing/2014/main" val="3200651338"/>
                    </a:ext>
                  </a:extLst>
                </a:gridCol>
                <a:gridCol w="1466564">
                  <a:extLst>
                    <a:ext uri="{9D8B030D-6E8A-4147-A177-3AD203B41FA5}">
                      <a16:colId xmlns:a16="http://schemas.microsoft.com/office/drawing/2014/main" val="1324348642"/>
                    </a:ext>
                  </a:extLst>
                </a:gridCol>
                <a:gridCol w="984184">
                  <a:extLst>
                    <a:ext uri="{9D8B030D-6E8A-4147-A177-3AD203B41FA5}">
                      <a16:colId xmlns:a16="http://schemas.microsoft.com/office/drawing/2014/main" val="3087986520"/>
                    </a:ext>
                  </a:extLst>
                </a:gridCol>
              </a:tblGrid>
              <a:tr h="1469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DE2.1_A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Info on academic and professional training </a:t>
                      </a:r>
                      <a:br>
                        <a:rPr lang="en-US" sz="1800" u="none" strike="noStrike">
                          <a:effectLst/>
                        </a:rPr>
                      </a:br>
                      <a:r>
                        <a:rPr lang="en-US" sz="1800" u="none" strike="noStrike">
                          <a:effectLst/>
                        </a:rPr>
                        <a:t>of WB staff/professionals/administrative' at EU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Report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M18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University of Banska Bystrica</a:t>
                      </a:r>
                      <a:br>
                        <a:rPr lang="en-US" sz="1800" u="none" strike="noStrike">
                          <a:effectLst/>
                        </a:rPr>
                      </a:br>
                      <a:r>
                        <a:rPr lang="en-US" sz="1800" u="none" strike="noStrike">
                          <a:effectLst/>
                        </a:rPr>
                        <a:t> (University of Vienna)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251124"/>
                  </a:ext>
                </a:extLst>
              </a:tr>
              <a:tr h="107908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DE2.1_B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Report on academic and professional training </a:t>
                      </a:r>
                      <a:br>
                        <a:rPr lang="en-US" sz="1800" u="none" strike="noStrike">
                          <a:effectLst/>
                        </a:rPr>
                      </a:br>
                      <a:r>
                        <a:rPr lang="en-US" sz="1800" u="none" strike="noStrike">
                          <a:effectLst/>
                        </a:rPr>
                        <a:t>of WB staff/professionals/administrative' at EU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Report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M24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University of Banska Bystrica</a:t>
                      </a:r>
                      <a:br>
                        <a:rPr lang="en-US" sz="1800" u="none" strike="noStrike">
                          <a:effectLst/>
                        </a:rPr>
                      </a:br>
                      <a:r>
                        <a:rPr lang="en-US" sz="1800" u="none" strike="noStrike">
                          <a:effectLst/>
                        </a:rPr>
                        <a:t> (University of Vienna)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03677"/>
                  </a:ext>
                </a:extLst>
              </a:tr>
              <a:tr h="13395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DE2.2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Guidelines and recommendations for WB academics and professionals in doctoral studies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Teaching and </a:t>
                      </a:r>
                      <a:br>
                        <a:rPr lang="en-US" sz="1800" u="none" strike="noStrike">
                          <a:effectLst/>
                        </a:rPr>
                      </a:br>
                      <a:r>
                        <a:rPr lang="en-US" sz="1800" u="none" strike="noStrike">
                          <a:effectLst/>
                        </a:rPr>
                        <a:t>training material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M24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University of </a:t>
                      </a:r>
                      <a:r>
                        <a:rPr lang="en-US" sz="1800" u="none" strike="noStrike" dirty="0" err="1">
                          <a:effectLst/>
                        </a:rPr>
                        <a:t>Banska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Bystrica</a:t>
                      </a:r>
                      <a:r>
                        <a:rPr lang="en-US" sz="1800" u="none" strike="noStrike" dirty="0">
                          <a:effectLst/>
                        </a:rPr>
                        <a:t/>
                      </a:r>
                      <a:br>
                        <a:rPr lang="en-US" sz="1800" u="none" strike="noStrike" dirty="0">
                          <a:effectLst/>
                        </a:rPr>
                      </a:br>
                      <a:r>
                        <a:rPr lang="en-US" sz="1800" u="none" strike="noStrike" dirty="0">
                          <a:effectLst/>
                        </a:rPr>
                        <a:t> (University of Vienna)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946649"/>
                  </a:ext>
                </a:extLst>
              </a:tr>
            </a:tbl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en-GB" dirty="0" smtClean="0"/>
              <a:t>Shkoder’s Meeting, Oct,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9385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MARDS Template</Template>
  <TotalTime>1075</TotalTime>
  <Words>2079</Words>
  <Application>Microsoft Office PowerPoint</Application>
  <PresentationFormat>On-screen Show (4:3)</PresentationFormat>
  <Paragraphs>371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MARDS  REFORMING DOCTORAL STUDIES IN MONTENEGRO AND ALBANIA – GOOD PRACTICE PARADIGM Grant: 598465-EPP-1-2018-1-ME-EPPKA2-CBHE-SP</vt:lpstr>
      <vt:lpstr>Legend</vt:lpstr>
      <vt:lpstr>General aims</vt:lpstr>
      <vt:lpstr>Why we are                ?</vt:lpstr>
      <vt:lpstr>From WPs to deliverables</vt:lpstr>
      <vt:lpstr>WP1</vt:lpstr>
      <vt:lpstr>WP1-Deliverables</vt:lpstr>
      <vt:lpstr>WP2</vt:lpstr>
      <vt:lpstr>WP2-Deliverables</vt:lpstr>
      <vt:lpstr>WP3</vt:lpstr>
      <vt:lpstr>WP3-Deliverables</vt:lpstr>
      <vt:lpstr>WP4</vt:lpstr>
      <vt:lpstr>WP4-Delievrables</vt:lpstr>
      <vt:lpstr>WP5</vt:lpstr>
      <vt:lpstr>WP5-Deliverables</vt:lpstr>
      <vt:lpstr>WP6</vt:lpstr>
      <vt:lpstr>WP6-Deliverables</vt:lpstr>
      <vt:lpstr>WP7</vt:lpstr>
      <vt:lpstr>WP7-Deliverables</vt:lpstr>
      <vt:lpstr>WP8</vt:lpstr>
      <vt:lpstr>WP8-Deliverables</vt:lpstr>
      <vt:lpstr>4th Year tasks?</vt:lpstr>
      <vt:lpstr>4th Year tasks?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MARDS 3 and NEO Monitoring Visit</dc:title>
  <dc:creator>Radovan</dc:creator>
  <cp:lastModifiedBy>Radovan</cp:lastModifiedBy>
  <cp:revision>41</cp:revision>
  <dcterms:created xsi:type="dcterms:W3CDTF">2021-03-03T17:45:14Z</dcterms:created>
  <dcterms:modified xsi:type="dcterms:W3CDTF">2021-10-05T00:03:40Z</dcterms:modified>
</cp:coreProperties>
</file>