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8" r:id="rId4"/>
    <p:sldId id="269" r:id="rId5"/>
    <p:sldId id="264" r:id="rId6"/>
    <p:sldId id="270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480609-4333-485F-9E65-46DF3D4BDEDD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545E84-A2A7-465B-BDA4-87C2E0057F5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50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B81217-8650-4215-A1F0-B62E679B8179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3E575A-0082-4A31-A64D-1F0E30D9EE5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10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9A3253-BC67-4427-A387-59A6A7779394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ED3DDC-3438-481C-997F-4F3D1920993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28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071B96-2841-45FA-A404-3199861FDBB0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77813A-5628-4876-AA13-F477073BF01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513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F8423E-83E8-48ED-8630-551494E57924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EB31AA-6B36-4AD3-9F1F-2DC83C76873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525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09D260-6B1C-40F0-B70D-FFBDD6B18323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446751-276A-4743-94F8-52C121A06ED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590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D5FEAE-A339-4EDE-83ED-5FD994C5B1E1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A47A37-1785-42CD-B904-EF7E5A651CD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01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493F99-D674-402B-A7AD-0410B4AB7468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F8D31C-05E4-4DC5-9EDE-8CE21ACE314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12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877E5A-1693-40B5-AD4D-131D01C78BE7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449AEB-F0EC-45E8-A66F-C6BDDC4B388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521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BBFC0E-529F-4F6D-A79F-3D4671B8108D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30FC47-F6EF-4C34-9C2C-173B1EC76E7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485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6F6AB8-3A9F-46FB-913F-12BFCE2CE0A0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A325A3-EB0E-41CC-846A-42519C08B5C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1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EDD345D-BD2E-434C-91A4-57C53C350BFF}" type="datetime1">
              <a:rPr lang="en-GB"/>
              <a:pPr lvl="0"/>
              <a:t>03/10/2019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729D145-68C5-4412-B540-89D0D9CA4D09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4"/>
          <p:cNvSpPr txBox="1"/>
          <p:nvPr/>
        </p:nvSpPr>
        <p:spPr>
          <a:xfrm>
            <a:off x="6732242" y="4199153"/>
            <a:ext cx="1665323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Conference and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79515" y="5333658"/>
            <a:ext cx="4914168" cy="646334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Notes from Coordinator for </a:t>
            </a:r>
            <a:r>
              <a:rPr lang="en-GB" sz="1800" b="0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NEO Monitoring visit </a:t>
            </a: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Prof. dr Radovan Stojanovic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0932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400" b="1" dirty="0" err="1" smtClean="0">
                <a:solidFill>
                  <a:schemeClr val="tx1"/>
                </a:solidFill>
              </a:rPr>
              <a:t>Prof.</a:t>
            </a:r>
            <a:r>
              <a:rPr lang="en-GB" sz="2400" b="1" dirty="0" smtClean="0">
                <a:solidFill>
                  <a:schemeClr val="tx1"/>
                </a:solidFill>
              </a:rPr>
              <a:t> dr Radovan Stojanovic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 txBox="1">
            <a:spLocks noGrp="1"/>
          </p:cNvSpPr>
          <p:nvPr>
            <p:ph type="ctrTitle"/>
          </p:nvPr>
        </p:nvSpPr>
        <p:spPr>
          <a:xfrm>
            <a:off x="1694898" y="2480715"/>
            <a:ext cx="57542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Notes from Coordinator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87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95532" y="89885"/>
            <a:ext cx="8229600" cy="1143000"/>
          </a:xfrm>
        </p:spPr>
        <p:txBody>
          <a:bodyPr/>
          <a:lstStyle/>
          <a:p>
            <a:pPr lvl="0"/>
            <a:r>
              <a:rPr lang="en-GB" dirty="0" smtClean="0"/>
              <a:t>MARDS time-line </a:t>
            </a:r>
            <a:endParaRPr lang="en-GB" dirty="0"/>
          </a:p>
        </p:txBody>
      </p:sp>
      <p:sp>
        <p:nvSpPr>
          <p:cNvPr id="3" name="Right Arrow 3"/>
          <p:cNvSpPr/>
          <p:nvPr/>
        </p:nvSpPr>
        <p:spPr>
          <a:xfrm>
            <a:off x="810871" y="5517233"/>
            <a:ext cx="7101312" cy="45720"/>
          </a:xfrm>
          <a:custGeom>
            <a:avLst>
              <a:gd name="f0" fmla="val 2137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ight Arrow 6"/>
          <p:cNvSpPr/>
          <p:nvPr/>
        </p:nvSpPr>
        <p:spPr>
          <a:xfrm>
            <a:off x="3043123" y="2291559"/>
            <a:ext cx="2508446" cy="45720"/>
          </a:xfrm>
          <a:custGeom>
            <a:avLst>
              <a:gd name="f0" fmla="val 2140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ight Arrow 7"/>
          <p:cNvSpPr/>
          <p:nvPr/>
        </p:nvSpPr>
        <p:spPr>
          <a:xfrm>
            <a:off x="5463914" y="3183044"/>
            <a:ext cx="2448269" cy="45720"/>
          </a:xfrm>
          <a:custGeom>
            <a:avLst>
              <a:gd name="f0" fmla="val 21398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516142" y="2347191"/>
            <a:ext cx="2454834" cy="2123657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Policy improvement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sng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proposed</a:t>
            </a:r>
            <a:endParaRPr lang="en-GB" sz="18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009644"/>
                </a:solidFill>
                <a:uFillTx/>
                <a:latin typeface="Calibri"/>
              </a:rPr>
              <a:t>O1: The proposal of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009644"/>
                </a:solidFill>
                <a:uFillTx/>
                <a:latin typeface="Calibri"/>
              </a:rPr>
              <a:t>documents for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009644"/>
                </a:solidFill>
                <a:uFillTx/>
                <a:latin typeface="Calibri"/>
              </a:rPr>
              <a:t>improvement  submitted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009644"/>
                </a:solidFill>
                <a:uFillTx/>
                <a:latin typeface="Calibri"/>
              </a:rPr>
              <a:t>O2: staff</a:t>
            </a:r>
            <a:r>
              <a:rPr lang="en-GB" sz="1600" b="1" i="0" u="none" strike="noStrike" kern="1200" cap="none" spc="0" baseline="0" dirty="0">
                <a:solidFill>
                  <a:srgbClr val="009644"/>
                </a:solidFill>
                <a:uFillTx/>
                <a:latin typeface="Calibri"/>
              </a:rPr>
              <a:t> and professionals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009644"/>
                </a:solidFill>
                <a:uFillTx/>
                <a:latin typeface="Calibri"/>
              </a:rPr>
              <a:t>trained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FFC000"/>
                </a:solidFill>
                <a:uFillTx/>
                <a:latin typeface="Calibri"/>
              </a:rPr>
              <a:t>O3: equipment operative</a:t>
            </a:r>
            <a:endParaRPr lang="en-GB" sz="1600" b="1" i="0" u="none" strike="noStrike" kern="1200" cap="none" spc="0" baseline="0" dirty="0">
              <a:solidFill>
                <a:srgbClr val="FFC000"/>
              </a:solidFill>
              <a:uFillTx/>
              <a:latin typeface="Calibri"/>
            </a:endParaRPr>
          </a:p>
        </p:txBody>
      </p:sp>
      <p:cxnSp>
        <p:nvCxnSpPr>
          <p:cNvPr id="7" name="Straight Connector 10"/>
          <p:cNvCxnSpPr/>
          <p:nvPr/>
        </p:nvCxnSpPr>
        <p:spPr>
          <a:xfrm flipV="1">
            <a:off x="2737137" y="1640058"/>
            <a:ext cx="0" cy="405756"/>
          </a:xfrm>
          <a:prstGeom prst="straightConnector1">
            <a:avLst/>
          </a:prstGeom>
          <a:noFill/>
          <a:ln w="44450">
            <a:solidFill>
              <a:srgbClr val="0070C0"/>
            </a:solidFill>
            <a:prstDash val="solid"/>
          </a:ln>
        </p:spPr>
      </p:cxnSp>
      <p:cxnSp>
        <p:nvCxnSpPr>
          <p:cNvPr id="8" name="Straight Connector 11"/>
          <p:cNvCxnSpPr/>
          <p:nvPr/>
        </p:nvCxnSpPr>
        <p:spPr>
          <a:xfrm flipV="1">
            <a:off x="5119524" y="1909166"/>
            <a:ext cx="0" cy="405756"/>
          </a:xfrm>
          <a:prstGeom prst="straightConnector1">
            <a:avLst/>
          </a:prstGeom>
          <a:noFill/>
          <a:ln w="38100">
            <a:solidFill>
              <a:srgbClr val="0070C0"/>
            </a:solidFill>
            <a:prstDash val="solid"/>
          </a:ln>
        </p:spPr>
      </p:cxnSp>
      <p:cxnSp>
        <p:nvCxnSpPr>
          <p:cNvPr id="9" name="Straight Connector 12"/>
          <p:cNvCxnSpPr/>
          <p:nvPr/>
        </p:nvCxnSpPr>
        <p:spPr>
          <a:xfrm flipV="1">
            <a:off x="6040873" y="2777288"/>
            <a:ext cx="0" cy="405756"/>
          </a:xfrm>
          <a:prstGeom prst="straightConnector1">
            <a:avLst/>
          </a:prstGeom>
          <a:noFill/>
          <a:ln w="38100">
            <a:solidFill>
              <a:srgbClr val="0070C0"/>
            </a:solidFill>
            <a:prstDash val="solid"/>
          </a:ln>
        </p:spPr>
      </p:cxnSp>
      <p:sp>
        <p:nvSpPr>
          <p:cNvPr id="10" name="TextBox 13"/>
          <p:cNvSpPr txBox="1"/>
          <p:nvPr/>
        </p:nvSpPr>
        <p:spPr>
          <a:xfrm>
            <a:off x="6358353" y="1618204"/>
            <a:ext cx="2456252" cy="646334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Enrolment of the 1</a:t>
            </a:r>
            <a:r>
              <a:rPr lang="en-GB" sz="1800" b="0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st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gen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February 2021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TextBox 15"/>
          <p:cNvSpPr txBox="1"/>
          <p:nvPr/>
        </p:nvSpPr>
        <p:spPr>
          <a:xfrm>
            <a:off x="2185608" y="1232885"/>
            <a:ext cx="845682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Nov 19</a:t>
            </a:r>
          </a:p>
        </p:txBody>
      </p:sp>
      <p:sp>
        <p:nvSpPr>
          <p:cNvPr id="12" name="TextBox 16"/>
          <p:cNvSpPr txBox="1"/>
          <p:nvPr/>
        </p:nvSpPr>
        <p:spPr>
          <a:xfrm>
            <a:off x="4645600" y="1385288"/>
            <a:ext cx="845682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Nov 20</a:t>
            </a:r>
          </a:p>
        </p:txBody>
      </p:sp>
      <p:sp>
        <p:nvSpPr>
          <p:cNvPr id="13" name="TextBox 17"/>
          <p:cNvSpPr txBox="1"/>
          <p:nvPr/>
        </p:nvSpPr>
        <p:spPr>
          <a:xfrm>
            <a:off x="5497839" y="3441618"/>
            <a:ext cx="3592650" cy="2123658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sng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Improved policy and Pilot Curricula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Running 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Calibri"/>
              </a:rPr>
              <a:t>Lessons ongoing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Calibri"/>
              </a:rPr>
              <a:t>Measures </a:t>
            </a:r>
            <a:r>
              <a:rPr lang="en-GB" sz="16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(scholarships </a:t>
            </a:r>
            <a:r>
              <a:rPr lang="en-GB" sz="1600" b="1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etc</a:t>
            </a:r>
            <a:r>
              <a:rPr lang="en-GB" sz="16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)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issued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 lessons and research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are running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The lessons and research sustain</a:t>
            </a:r>
          </a:p>
        </p:txBody>
      </p:sp>
      <p:cxnSp>
        <p:nvCxnSpPr>
          <p:cNvPr id="14" name="Straight Arrow Connector 19"/>
          <p:cNvCxnSpPr/>
          <p:nvPr/>
        </p:nvCxnSpPr>
        <p:spPr>
          <a:xfrm flipH="1">
            <a:off x="6040873" y="2263368"/>
            <a:ext cx="316658" cy="513920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  <a:tailEnd type="arrow"/>
          </a:ln>
        </p:spPr>
      </p:cxnSp>
      <p:sp>
        <p:nvSpPr>
          <p:cNvPr id="15" name="TextBox 20"/>
          <p:cNvSpPr txBox="1"/>
          <p:nvPr/>
        </p:nvSpPr>
        <p:spPr>
          <a:xfrm>
            <a:off x="2999515" y="2610621"/>
            <a:ext cx="2264026" cy="18774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sng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Pilot Joint </a:t>
            </a:r>
            <a:r>
              <a:rPr lang="en-GB" sz="18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Curricula </a:t>
            </a:r>
            <a:r>
              <a:rPr lang="en-GB" sz="18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0" cap="none" spc="0" baseline="0" dirty="0" smtClean="0">
                <a:solidFill>
                  <a:srgbClr val="FF0000"/>
                </a:solidFill>
                <a:uFillTx/>
                <a:latin typeface="Calibri"/>
              </a:rPr>
              <a:t>prepared</a:t>
            </a:r>
            <a:endParaRPr lang="en-GB" sz="1600" b="1" i="0" u="none" strike="noStrike" kern="0" cap="none" spc="0" baseline="0" dirty="0" smtClean="0">
              <a:solidFill>
                <a:srgbClr val="00B050"/>
              </a:solidFill>
              <a:uFillTx/>
              <a:latin typeface="Calibri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 smtClean="0">
                <a:solidFill>
                  <a:srgbClr val="FF0000"/>
                </a:solidFill>
                <a:uFillTx/>
                <a:latin typeface="Calibri"/>
              </a:rPr>
              <a:t>Curricula </a:t>
            </a:r>
            <a:r>
              <a:rPr lang="en-GB" sz="16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prepared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Curricula approved and accredited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Call for students announced</a:t>
            </a:r>
            <a:endParaRPr lang="en-GB" sz="1600" b="1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6215026" y="2453673"/>
            <a:ext cx="1079138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March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21</a:t>
            </a:r>
          </a:p>
        </p:txBody>
      </p:sp>
      <p:sp>
        <p:nvSpPr>
          <p:cNvPr id="17" name="Right Arrow 3"/>
          <p:cNvSpPr/>
          <p:nvPr/>
        </p:nvSpPr>
        <p:spPr>
          <a:xfrm>
            <a:off x="951451" y="2152497"/>
            <a:ext cx="2232251" cy="45720"/>
          </a:xfrm>
          <a:custGeom>
            <a:avLst>
              <a:gd name="f0" fmla="val 2137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" name="TextBox 20"/>
          <p:cNvSpPr txBox="1"/>
          <p:nvPr/>
        </p:nvSpPr>
        <p:spPr>
          <a:xfrm>
            <a:off x="1757833" y="5562953"/>
            <a:ext cx="4747400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sng" strike="noStrike" kern="0" cap="none" spc="0" baseline="0">
                <a:solidFill>
                  <a:srgbClr val="FF0000"/>
                </a:solidFill>
                <a:uFillTx/>
                <a:latin typeface="Calibri"/>
              </a:rPr>
              <a:t>Dissemination, Quality Control, MAnagment</a:t>
            </a:r>
            <a:endParaRPr lang="en-GB" sz="1800" b="1" i="0" u="none" strike="noStrike" kern="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cxnSp>
        <p:nvCxnSpPr>
          <p:cNvPr id="19" name="Straight Connector 11"/>
          <p:cNvCxnSpPr/>
          <p:nvPr/>
        </p:nvCxnSpPr>
        <p:spPr>
          <a:xfrm flipV="1">
            <a:off x="4788024" y="1931153"/>
            <a:ext cx="0" cy="405756"/>
          </a:xfrm>
          <a:prstGeom prst="straightConnector1">
            <a:avLst/>
          </a:prstGeom>
          <a:noFill/>
          <a:ln w="50800">
            <a:solidFill>
              <a:srgbClr val="00B050"/>
            </a:solidFill>
            <a:prstDash val="solid"/>
          </a:ln>
        </p:spPr>
      </p:cxnSp>
      <p:sp>
        <p:nvSpPr>
          <p:cNvPr id="20" name="TextBox 16"/>
          <p:cNvSpPr txBox="1"/>
          <p:nvPr/>
        </p:nvSpPr>
        <p:spPr>
          <a:xfrm>
            <a:off x="3809245" y="1475624"/>
            <a:ext cx="761747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dirty="0" smtClean="0">
                <a:solidFill>
                  <a:srgbClr val="000000"/>
                </a:solidFill>
                <a:latin typeface="Calibri"/>
              </a:rPr>
              <a:t>Sep20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2" name="Straight Connector 11"/>
          <p:cNvCxnSpPr/>
          <p:nvPr/>
        </p:nvCxnSpPr>
        <p:spPr>
          <a:xfrm flipV="1">
            <a:off x="5796136" y="2800148"/>
            <a:ext cx="0" cy="405756"/>
          </a:xfrm>
          <a:prstGeom prst="straightConnector1">
            <a:avLst/>
          </a:prstGeom>
          <a:noFill/>
          <a:ln w="38100">
            <a:solidFill>
              <a:srgbClr val="00B050"/>
            </a:solidFill>
            <a:prstDash val="solid"/>
          </a:ln>
        </p:spPr>
      </p:cxnSp>
      <p:sp>
        <p:nvSpPr>
          <p:cNvPr id="23" name="TextBox 16"/>
          <p:cNvSpPr txBox="1"/>
          <p:nvPr/>
        </p:nvSpPr>
        <p:spPr>
          <a:xfrm>
            <a:off x="5328511" y="2402341"/>
            <a:ext cx="793807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dirty="0" smtClean="0">
                <a:solidFill>
                  <a:srgbClr val="000000"/>
                </a:solidFill>
                <a:latin typeface="Calibri"/>
              </a:rPr>
              <a:t>Nov21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4" name="Straight Connector 12"/>
          <p:cNvCxnSpPr/>
          <p:nvPr/>
        </p:nvCxnSpPr>
        <p:spPr>
          <a:xfrm flipV="1">
            <a:off x="7092280" y="2800148"/>
            <a:ext cx="0" cy="405756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solid"/>
          </a:ln>
        </p:spPr>
      </p:cxnSp>
      <p:sp>
        <p:nvSpPr>
          <p:cNvPr id="25" name="TextBox 16"/>
          <p:cNvSpPr txBox="1"/>
          <p:nvPr/>
        </p:nvSpPr>
        <p:spPr>
          <a:xfrm>
            <a:off x="7236296" y="2453676"/>
            <a:ext cx="798617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kern="0" dirty="0" smtClean="0">
                <a:solidFill>
                  <a:srgbClr val="000000"/>
                </a:solidFill>
                <a:latin typeface="Calibri"/>
              </a:rPr>
              <a:t>Oct</a:t>
            </a:r>
            <a:r>
              <a:rPr lang="en-GB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045008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95536" y="-99392"/>
            <a:ext cx="8229600" cy="778099"/>
          </a:xfrm>
        </p:spPr>
        <p:txBody>
          <a:bodyPr/>
          <a:lstStyle/>
          <a:p>
            <a:pPr lvl="0"/>
            <a:r>
              <a:rPr lang="en-GB" dirty="0" smtClean="0"/>
              <a:t>Where we are?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02094" y="548680"/>
            <a:ext cx="727280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Facts findings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0B050"/>
                </a:solidFill>
              </a:rPr>
              <a:t>Country reports on state of the art and funding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0B050"/>
                </a:solidFill>
              </a:rPr>
              <a:t>General reports  on state of the art and funding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C000"/>
                </a:solidFill>
              </a:rPr>
              <a:t>Recommendations (by end of NOV 2019)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Recommendations proposed and embedded (by end of FEB 2020)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0B050"/>
                </a:solidFill>
              </a:rPr>
              <a:t>Training on different topics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C000"/>
                </a:solidFill>
              </a:rPr>
              <a:t>Training kits available (by end of NOV 2019)</a:t>
            </a:r>
            <a:endParaRPr lang="en-GB" b="1" dirty="0">
              <a:solidFill>
                <a:srgbClr val="FFC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Equipment</a:t>
            </a:r>
            <a:endParaRPr lang="en-GB" sz="28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0B050"/>
                </a:solidFill>
              </a:rPr>
              <a:t>Specified</a:t>
            </a:r>
            <a:endParaRPr lang="en-GB" b="1" dirty="0" smtClean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C000"/>
                </a:solidFill>
              </a:rPr>
              <a:t>Ordered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Operative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Curricula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The feasible form of the curricula defined (by mid of Nov 2019)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Teams formed </a:t>
            </a:r>
            <a:r>
              <a:rPr lang="en-GB" b="1" dirty="0" smtClean="0">
                <a:solidFill>
                  <a:srgbClr val="FF0000"/>
                </a:solidFill>
              </a:rPr>
              <a:t>(by mid of Nov 2019)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Curricula structured </a:t>
            </a:r>
            <a:r>
              <a:rPr lang="en-GB" b="1" dirty="0" smtClean="0">
                <a:solidFill>
                  <a:srgbClr val="FF0000"/>
                </a:solidFill>
              </a:rPr>
              <a:t>(by mid of DEC 2019)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Curricula developed </a:t>
            </a:r>
            <a:r>
              <a:rPr lang="en-GB" b="1" dirty="0" smtClean="0">
                <a:solidFill>
                  <a:srgbClr val="FF0000"/>
                </a:solidFill>
              </a:rPr>
              <a:t>(by mid of JAN 2020)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Accreditation submitted  (by mid of FEB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87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75132" y="0"/>
            <a:ext cx="8229600" cy="778099"/>
          </a:xfrm>
        </p:spPr>
        <p:txBody>
          <a:bodyPr/>
          <a:lstStyle/>
          <a:p>
            <a:pPr lvl="0"/>
            <a:r>
              <a:rPr lang="en-GB" dirty="0" smtClean="0"/>
              <a:t>Where we are?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764704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Dissemination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Ongoing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Albanian partner to improve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Ongoing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Before Vienna meeting to </a:t>
            </a:r>
            <a:r>
              <a:rPr lang="en-GB" sz="2400" dirty="0" err="1" smtClean="0"/>
              <a:t>colect</a:t>
            </a:r>
            <a:r>
              <a:rPr lang="en-GB" sz="2400" dirty="0" smtClean="0"/>
              <a:t> docs for first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75132" y="0"/>
            <a:ext cx="8229600" cy="778099"/>
          </a:xfrm>
        </p:spPr>
        <p:txBody>
          <a:bodyPr/>
          <a:lstStyle/>
          <a:p>
            <a:pPr lvl="0"/>
            <a:r>
              <a:rPr lang="en-GB" dirty="0" smtClean="0"/>
              <a:t>Output of this meeting?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764704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rgbClr val="FF0000"/>
                </a:solidFill>
              </a:rPr>
              <a:t>The training on Collaborative Doc. Programme performed!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rgbClr val="FF0000"/>
                </a:solidFill>
              </a:rPr>
              <a:t>The feasible form of the curricula defined!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Teams formed!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Advisory body formed to follow teams works!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Till Maribor Workshop the partners to have the structure of the curricula!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To agree on Maribor Meeting Programme!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Training kit form to be defined!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356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Thanks to BB Team for Excellent organisation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Your </a:t>
            </a:r>
            <a:r>
              <a:rPr lang="en-GB" dirty="0"/>
              <a:t>questions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GB"/>
              <a:t>Thanks!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D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MARDS%20Template</Template>
  <TotalTime>692</TotalTime>
  <Words>311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MARDS Template</vt:lpstr>
      <vt:lpstr>PowerPoint Presentation</vt:lpstr>
      <vt:lpstr>Notes from Coordinator</vt:lpstr>
      <vt:lpstr>MARDS time-line </vt:lpstr>
      <vt:lpstr>Where we are? </vt:lpstr>
      <vt:lpstr>Where we are? </vt:lpstr>
      <vt:lpstr>Output of this meeting? </vt:lpstr>
      <vt:lpstr>Thanks to BB Team for Excellent organisation Your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Radovan Stojanovic</dc:creator>
  <cp:lastModifiedBy>Radovan Stojanovic</cp:lastModifiedBy>
  <cp:revision>16</cp:revision>
  <dcterms:created xsi:type="dcterms:W3CDTF">2019-06-04T05:22:17Z</dcterms:created>
  <dcterms:modified xsi:type="dcterms:W3CDTF">2019-10-03T07:05:39Z</dcterms:modified>
</cp:coreProperties>
</file>