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60" r:id="rId3"/>
    <p:sldId id="261" r:id="rId4"/>
    <p:sldId id="270" r:id="rId5"/>
    <p:sldId id="262" r:id="rId6"/>
    <p:sldId id="266" r:id="rId7"/>
    <p:sldId id="267" r:id="rId8"/>
    <p:sldId id="268" r:id="rId9"/>
    <p:sldId id="269" r:id="rId10"/>
    <p:sldId id="259"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20EF95-E232-483A-B08A-E0A088B080A7}" type="datetimeFigureOut">
              <a:rPr lang="en-GB" smtClean="0"/>
              <a:t>06/02/2020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2AABB1-33D0-490A-8F65-0E2FCBEECD78}" type="slidenum">
              <a:rPr lang="en-GB" smtClean="0"/>
              <a:t>‹#›</a:t>
            </a:fld>
            <a:endParaRPr lang="en-GB"/>
          </a:p>
        </p:txBody>
      </p:sp>
    </p:spTree>
    <p:extLst>
      <p:ext uri="{BB962C8B-B14F-4D97-AF65-F5344CB8AC3E}">
        <p14:creationId xmlns:p14="http://schemas.microsoft.com/office/powerpoint/2010/main" val="1077199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459BD8-427A-43A6-AEE0-A6CAE913F694}" type="datetimeFigureOut">
              <a:rPr lang="en-GB" smtClean="0"/>
              <a:t>06/02/2020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E69034-12FB-4A4C-B885-362305F2F51B}" type="slidenum">
              <a:rPr lang="en-GB" smtClean="0"/>
              <a:t>‹#›</a:t>
            </a:fld>
            <a:endParaRPr lang="en-GB"/>
          </a:p>
        </p:txBody>
      </p:sp>
    </p:spTree>
    <p:extLst>
      <p:ext uri="{BB962C8B-B14F-4D97-AF65-F5344CB8AC3E}">
        <p14:creationId xmlns:p14="http://schemas.microsoft.com/office/powerpoint/2010/main" val="2747379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662FCDE-7375-41A6-AA58-C5A8488922D6}" type="datetime1">
              <a:rPr lang="en-GB" smtClean="0"/>
              <a:t>06/02/2020</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494456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DDC832D-DA70-4815-903C-E4EC4C980648}" type="datetime1">
              <a:rPr lang="en-GB" smtClean="0"/>
              <a:t>06/02/2020</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1333309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75B5E6-9999-49CE-B7AE-EB5D93D104CD}" type="datetime1">
              <a:rPr lang="en-GB" smtClean="0"/>
              <a:t>06/02/2020</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422037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01579E-C215-4D46-9F00-FCE9803D788E}" type="datetime1">
              <a:rPr lang="en-GB" smtClean="0"/>
              <a:t>06/02/2020</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14384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68C20D-129E-4D9E-A2A0-CE5AE34E94CA}" type="datetime1">
              <a:rPr lang="en-GB" smtClean="0"/>
              <a:t>06/02/2020</a:t>
            </a:fld>
            <a:endParaRPr lang="en-GB"/>
          </a:p>
        </p:txBody>
      </p:sp>
      <p:sp>
        <p:nvSpPr>
          <p:cNvPr id="5" name="Footer Placeholder 4"/>
          <p:cNvSpPr>
            <a:spLocks noGrp="1"/>
          </p:cNvSpPr>
          <p:nvPr>
            <p:ph type="ftr" sz="quarter" idx="11"/>
          </p:nvPr>
        </p:nvSpPr>
        <p:spPr/>
        <p:txBody>
          <a:bodyPr/>
          <a:lstStyle/>
          <a:p>
            <a:r>
              <a:rPr lang="en-GB" smtClean="0"/>
              <a:t>Kick-off Meeting, Montenegro, February 2019</a:t>
            </a:r>
            <a:endParaRPr lang="en-GB"/>
          </a:p>
        </p:txBody>
      </p:sp>
      <p:sp>
        <p:nvSpPr>
          <p:cNvPr id="6" name="Slide Number Placeholder 5"/>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509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11F1A2A-9ECF-4D79-91A4-DAAC98D7228B}" type="datetime1">
              <a:rPr lang="en-GB" smtClean="0"/>
              <a:t>06/02/2020</a:t>
            </a:fld>
            <a:endParaRPr lang="en-GB"/>
          </a:p>
        </p:txBody>
      </p:sp>
      <p:sp>
        <p:nvSpPr>
          <p:cNvPr id="6" name="Footer Placeholder 5"/>
          <p:cNvSpPr>
            <a:spLocks noGrp="1"/>
          </p:cNvSpPr>
          <p:nvPr>
            <p:ph type="ftr" sz="quarter" idx="11"/>
          </p:nvPr>
        </p:nvSpPr>
        <p:spPr/>
        <p:txBody>
          <a:bodyPr/>
          <a:lstStyle/>
          <a:p>
            <a:r>
              <a:rPr lang="en-GB" smtClean="0"/>
              <a:t>Kick-off Meeting, Montenegro, February 2019</a:t>
            </a:r>
            <a:endParaRPr lang="en-GB"/>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08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3B45E0A-BB7C-4686-AA14-D829870E7BD4}" type="datetime1">
              <a:rPr lang="en-GB" smtClean="0"/>
              <a:t>06/02/2020</a:t>
            </a:fld>
            <a:endParaRPr lang="en-GB"/>
          </a:p>
        </p:txBody>
      </p:sp>
      <p:sp>
        <p:nvSpPr>
          <p:cNvPr id="8" name="Footer Placeholder 7"/>
          <p:cNvSpPr>
            <a:spLocks noGrp="1"/>
          </p:cNvSpPr>
          <p:nvPr>
            <p:ph type="ftr" sz="quarter" idx="11"/>
          </p:nvPr>
        </p:nvSpPr>
        <p:spPr/>
        <p:txBody>
          <a:bodyPr/>
          <a:lstStyle/>
          <a:p>
            <a:r>
              <a:rPr lang="en-GB" smtClean="0"/>
              <a:t>Kick-off Meeting, Montenegro, February 2019</a:t>
            </a:r>
            <a:endParaRPr lang="en-GB"/>
          </a:p>
        </p:txBody>
      </p:sp>
      <p:sp>
        <p:nvSpPr>
          <p:cNvPr id="9" name="Slide Number Placeholder 8"/>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639014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4F52E2C-97E9-406C-99AF-A30B15C11132}" type="datetime1">
              <a:rPr lang="en-GB" smtClean="0"/>
              <a:t>06/02/2020</a:t>
            </a:fld>
            <a:endParaRPr lang="en-GB"/>
          </a:p>
        </p:txBody>
      </p:sp>
      <p:sp>
        <p:nvSpPr>
          <p:cNvPr id="4" name="Footer Placeholder 3"/>
          <p:cNvSpPr>
            <a:spLocks noGrp="1"/>
          </p:cNvSpPr>
          <p:nvPr>
            <p:ph type="ftr" sz="quarter" idx="11"/>
          </p:nvPr>
        </p:nvSpPr>
        <p:spPr/>
        <p:txBody>
          <a:bodyPr/>
          <a:lstStyle/>
          <a:p>
            <a:r>
              <a:rPr lang="en-GB" smtClean="0"/>
              <a:t>Kick-off Meeting, Montenegro, February 2019</a:t>
            </a:r>
            <a:endParaRPr lang="en-GB"/>
          </a:p>
        </p:txBody>
      </p:sp>
      <p:sp>
        <p:nvSpPr>
          <p:cNvPr id="5" name="Slide Number Placeholder 4"/>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11082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267B0-696B-43D6-84E1-A6BFB22C1749}" type="datetime1">
              <a:rPr lang="en-GB" smtClean="0"/>
              <a:t>06/02/2020</a:t>
            </a:fld>
            <a:endParaRPr lang="en-GB"/>
          </a:p>
        </p:txBody>
      </p:sp>
      <p:sp>
        <p:nvSpPr>
          <p:cNvPr id="3" name="Footer Placeholder 2"/>
          <p:cNvSpPr>
            <a:spLocks noGrp="1"/>
          </p:cNvSpPr>
          <p:nvPr>
            <p:ph type="ftr" sz="quarter" idx="11"/>
          </p:nvPr>
        </p:nvSpPr>
        <p:spPr/>
        <p:txBody>
          <a:bodyPr/>
          <a:lstStyle/>
          <a:p>
            <a:r>
              <a:rPr lang="en-GB" smtClean="0"/>
              <a:t>Kick-off Meeting, Montenegro, February 2019</a:t>
            </a:r>
            <a:endParaRPr lang="en-GB"/>
          </a:p>
        </p:txBody>
      </p:sp>
      <p:sp>
        <p:nvSpPr>
          <p:cNvPr id="4" name="Slide Number Placeholder 3"/>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3846100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DFD6A-16C4-48AC-BE67-FD7EA4E79F39}" type="datetime1">
              <a:rPr lang="en-GB" smtClean="0"/>
              <a:t>06/02/2020</a:t>
            </a:fld>
            <a:endParaRPr lang="en-GB"/>
          </a:p>
        </p:txBody>
      </p:sp>
      <p:sp>
        <p:nvSpPr>
          <p:cNvPr id="6" name="Footer Placeholder 5"/>
          <p:cNvSpPr>
            <a:spLocks noGrp="1"/>
          </p:cNvSpPr>
          <p:nvPr>
            <p:ph type="ftr" sz="quarter" idx="11"/>
          </p:nvPr>
        </p:nvSpPr>
        <p:spPr/>
        <p:txBody>
          <a:bodyPr/>
          <a:lstStyle/>
          <a:p>
            <a:r>
              <a:rPr lang="en-GB" smtClean="0"/>
              <a:t>Kick-off Meeting, Montenegro, February 2019</a:t>
            </a:r>
            <a:endParaRPr lang="en-GB"/>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4177163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65710C-0DB5-41CF-9E53-ADC57AB88758}" type="datetime1">
              <a:rPr lang="en-GB" smtClean="0"/>
              <a:t>06/02/2020</a:t>
            </a:fld>
            <a:endParaRPr lang="en-GB"/>
          </a:p>
        </p:txBody>
      </p:sp>
      <p:sp>
        <p:nvSpPr>
          <p:cNvPr id="6" name="Footer Placeholder 5"/>
          <p:cNvSpPr>
            <a:spLocks noGrp="1"/>
          </p:cNvSpPr>
          <p:nvPr>
            <p:ph type="ftr" sz="quarter" idx="11"/>
          </p:nvPr>
        </p:nvSpPr>
        <p:spPr/>
        <p:txBody>
          <a:bodyPr/>
          <a:lstStyle/>
          <a:p>
            <a:r>
              <a:rPr lang="en-GB" smtClean="0"/>
              <a:t>Kick-off Meeting, Montenegro, February 2019</a:t>
            </a:r>
            <a:endParaRPr lang="en-GB"/>
          </a:p>
        </p:txBody>
      </p:sp>
      <p:sp>
        <p:nvSpPr>
          <p:cNvPr id="7" name="Slide Number Placeholder 6"/>
          <p:cNvSpPr>
            <a:spLocks noGrp="1"/>
          </p:cNvSpPr>
          <p:nvPr>
            <p:ph type="sldNum" sz="quarter" idx="12"/>
          </p:nvPr>
        </p:nvSpPr>
        <p:spPr/>
        <p:txBody>
          <a:bodyPr/>
          <a:lstStyle/>
          <a:p>
            <a:fld id="{387BD6A1-B084-4740-A66C-CD90010B0859}" type="slidenum">
              <a:rPr lang="en-GB" smtClean="0"/>
              <a:t>‹#›</a:t>
            </a:fld>
            <a:endParaRPr lang="en-GB"/>
          </a:p>
        </p:txBody>
      </p:sp>
    </p:spTree>
    <p:extLst>
      <p:ext uri="{BB962C8B-B14F-4D97-AF65-F5344CB8AC3E}">
        <p14:creationId xmlns:p14="http://schemas.microsoft.com/office/powerpoint/2010/main" val="27591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07E5E-4000-4743-BDAD-5F6D44221742}" type="datetime1">
              <a:rPr lang="en-GB" smtClean="0"/>
              <a:t>06/02/2020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Kick-off Meeting, Montenegro, February 2019</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BD6A1-B084-4740-A66C-CD90010B0859}" type="slidenum">
              <a:rPr lang="en-GB" smtClean="0"/>
              <a:t>‹#›</a:t>
            </a:fld>
            <a:endParaRPr lang="en-GB"/>
          </a:p>
        </p:txBody>
      </p:sp>
    </p:spTree>
    <p:extLst>
      <p:ext uri="{BB962C8B-B14F-4D97-AF65-F5344CB8AC3E}">
        <p14:creationId xmlns:p14="http://schemas.microsoft.com/office/powerpoint/2010/main" val="81987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2816"/>
            <a:ext cx="7772400" cy="1470025"/>
          </a:xfrm>
        </p:spPr>
        <p:txBody>
          <a:bodyPr>
            <a:normAutofit fontScale="90000"/>
          </a:bodyPr>
          <a:lstStyle/>
          <a:p>
            <a:r>
              <a:rPr lang="en-GB" sz="4000" b="1" dirty="0" smtClean="0"/>
              <a:t>2nd </a:t>
            </a:r>
            <a:r>
              <a:rPr lang="en-GB" sz="4000" b="1" dirty="0"/>
              <a:t>Bilateral Meeting Montenegro - Albania </a:t>
            </a:r>
            <a:r>
              <a:rPr lang="en-GB" sz="4000" b="1" dirty="0" smtClean="0"/>
              <a:t/>
            </a:r>
            <a:br>
              <a:rPr lang="en-GB" sz="4000" b="1" dirty="0" smtClean="0"/>
            </a:br>
            <a:r>
              <a:rPr lang="en-GB" sz="2700" b="1" dirty="0" smtClean="0"/>
              <a:t>Polytechnic </a:t>
            </a:r>
            <a:r>
              <a:rPr lang="en-GB" sz="2700" b="1" dirty="0"/>
              <a:t>University of Tirana, </a:t>
            </a:r>
            <a:r>
              <a:rPr lang="en-GB" sz="2700" b="1" dirty="0" smtClean="0"/>
              <a:t>Albania, 5th </a:t>
            </a:r>
            <a:r>
              <a:rPr lang="en-GB" sz="2700" b="1" dirty="0"/>
              <a:t>February 2020</a:t>
            </a:r>
            <a:r>
              <a:rPr lang="en-GB" sz="2700" b="1" dirty="0" smtClean="0">
                <a:solidFill>
                  <a:srgbClr val="002060"/>
                </a:solidFill>
              </a:rPr>
              <a:t> </a:t>
            </a:r>
            <a:endParaRPr lang="en-GB" sz="2700" b="1" dirty="0">
              <a:solidFill>
                <a:srgbClr val="002060"/>
              </a:solidFill>
            </a:endParaRPr>
          </a:p>
        </p:txBody>
      </p:sp>
      <p:sp>
        <p:nvSpPr>
          <p:cNvPr id="3" name="Subtitle 2"/>
          <p:cNvSpPr>
            <a:spLocks noGrp="1"/>
          </p:cNvSpPr>
          <p:nvPr>
            <p:ph type="subTitle" idx="1"/>
          </p:nvPr>
        </p:nvSpPr>
        <p:spPr>
          <a:xfrm>
            <a:off x="1331640" y="3524258"/>
            <a:ext cx="6400800" cy="1752600"/>
          </a:xfrm>
        </p:spPr>
        <p:txBody>
          <a:bodyPr>
            <a:normAutofit/>
          </a:bodyPr>
          <a:lstStyle/>
          <a:p>
            <a:r>
              <a:rPr lang="en-GB" sz="2400" dirty="0" smtClean="0">
                <a:solidFill>
                  <a:srgbClr val="002060"/>
                </a:solidFill>
              </a:rPr>
              <a:t>Radovan Stojanovic</a:t>
            </a:r>
          </a:p>
          <a:p>
            <a:r>
              <a:rPr lang="en-GB" sz="2400" dirty="0" smtClean="0">
                <a:solidFill>
                  <a:srgbClr val="002060"/>
                </a:solidFill>
              </a:rPr>
              <a:t>University of Montenegro</a:t>
            </a:r>
            <a:endParaRPr lang="en-GB" sz="2400" dirty="0">
              <a:solidFill>
                <a:srgbClr val="002060"/>
              </a:solidFill>
            </a:endParaRPr>
          </a:p>
        </p:txBody>
      </p:sp>
      <p:sp>
        <p:nvSpPr>
          <p:cNvPr id="4" name="Footer Placeholder 3"/>
          <p:cNvSpPr>
            <a:spLocks noGrp="1"/>
          </p:cNvSpPr>
          <p:nvPr>
            <p:ph type="ftr" sz="quarter" idx="11"/>
          </p:nvPr>
        </p:nvSpPr>
        <p:spPr>
          <a:xfrm>
            <a:off x="3124200" y="6356350"/>
            <a:ext cx="3248000" cy="365125"/>
          </a:xfrm>
        </p:spPr>
        <p:txBody>
          <a:bodyPr/>
          <a:lstStyle/>
          <a:p>
            <a:r>
              <a:rPr lang="sr-Latn-ME" dirty="0" smtClean="0"/>
              <a:t>2nd Bilateral Meeting, Tirana</a:t>
            </a:r>
            <a:r>
              <a:rPr lang="en-GB" dirty="0" smtClean="0"/>
              <a:t>, </a:t>
            </a:r>
            <a:endParaRPr lang="sr-Latn-ME" dirty="0" smtClean="0"/>
          </a:p>
          <a:p>
            <a:r>
              <a:rPr lang="en-GB" dirty="0" smtClean="0"/>
              <a:t>February </a:t>
            </a:r>
            <a:r>
              <a:rPr lang="sr-Latn-ME" dirty="0" smtClean="0"/>
              <a:t>2020</a:t>
            </a:r>
            <a:endParaRPr lang="en-GB"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2871" y="4486200"/>
            <a:ext cx="790658" cy="790658"/>
          </a:xfrm>
          <a:prstGeom prst="rect">
            <a:avLst/>
          </a:prstGeom>
        </p:spPr>
      </p:pic>
    </p:spTree>
    <p:extLst>
      <p:ext uri="{BB962C8B-B14F-4D97-AF65-F5344CB8AC3E}">
        <p14:creationId xmlns:p14="http://schemas.microsoft.com/office/powerpoint/2010/main" val="72488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1">
                    <a:lumMod val="50000"/>
                  </a:schemeClr>
                </a:solidFill>
              </a:rPr>
              <a:t>Tasks 2020, Overview</a:t>
            </a:r>
            <a:endParaRPr lang="en-US" sz="2800" dirty="0">
              <a:solidFill>
                <a:schemeClr val="accent1">
                  <a:lumMod val="50000"/>
                </a:schemeClr>
              </a:solidFill>
            </a:endParaRPr>
          </a:p>
        </p:txBody>
      </p:sp>
      <p:sp>
        <p:nvSpPr>
          <p:cNvPr id="3" name="Content Placeholder 2"/>
          <p:cNvSpPr>
            <a:spLocks noGrp="1"/>
          </p:cNvSpPr>
          <p:nvPr>
            <p:ph idx="1"/>
          </p:nvPr>
        </p:nvSpPr>
        <p:spPr>
          <a:xfrm>
            <a:off x="499168" y="1295400"/>
            <a:ext cx="8229600" cy="4525963"/>
          </a:xfrm>
        </p:spPr>
        <p:txBody>
          <a:bodyPr>
            <a:normAutofit fontScale="92500" lnSpcReduction="10000"/>
          </a:bodyPr>
          <a:lstStyle/>
          <a:p>
            <a:endParaRPr lang="en-US" sz="2400" dirty="0" smtClean="0">
              <a:solidFill>
                <a:schemeClr val="accent1">
                  <a:lumMod val="50000"/>
                </a:schemeClr>
              </a:solidFill>
            </a:endParaRPr>
          </a:p>
          <a:p>
            <a:r>
              <a:rPr lang="en-GB" sz="2400" dirty="0"/>
              <a:t>Adoption of bylaws on funding doctoral studies </a:t>
            </a:r>
            <a:r>
              <a:rPr lang="en-GB" sz="2400" dirty="0" smtClean="0"/>
              <a:t>in ME and AL, by May 2020</a:t>
            </a:r>
          </a:p>
          <a:p>
            <a:r>
              <a:rPr lang="en-GB" sz="2400" dirty="0"/>
              <a:t>Development of the Curricula for joint Doctoral </a:t>
            </a:r>
            <a:r>
              <a:rPr lang="en-GB" sz="2400" dirty="0" smtClean="0"/>
              <a:t>Schools by June 2020. </a:t>
            </a:r>
            <a:r>
              <a:rPr lang="en-GB" sz="2400" dirty="0"/>
              <a:t>	</a:t>
            </a:r>
          </a:p>
          <a:p>
            <a:r>
              <a:rPr lang="en-GB" sz="2400" dirty="0"/>
              <a:t>Accreditation of the Doctoral </a:t>
            </a:r>
            <a:r>
              <a:rPr lang="en-GB" sz="2400" dirty="0" smtClean="0"/>
              <a:t>Schools by  Sep 2020 </a:t>
            </a:r>
            <a:r>
              <a:rPr lang="en-GB" sz="2400" dirty="0"/>
              <a:t>	</a:t>
            </a:r>
          </a:p>
          <a:p>
            <a:r>
              <a:rPr lang="en-GB" sz="2400" dirty="0" smtClean="0"/>
              <a:t>Enrolling the first generation by Dec 2020</a:t>
            </a:r>
            <a:r>
              <a:rPr lang="en-GB" sz="2400" dirty="0"/>
              <a:t>	</a:t>
            </a:r>
            <a:endParaRPr lang="en-GB" sz="2400" dirty="0" smtClean="0"/>
          </a:p>
          <a:p>
            <a:r>
              <a:rPr lang="en-GB" sz="2400" dirty="0" smtClean="0"/>
              <a:t>Dissemination, all the time</a:t>
            </a:r>
          </a:p>
          <a:p>
            <a:r>
              <a:rPr lang="en-GB" sz="2400" dirty="0" smtClean="0"/>
              <a:t>Sustainability, all the time</a:t>
            </a:r>
          </a:p>
          <a:p>
            <a:r>
              <a:rPr lang="en-GB" sz="2400" dirty="0" smtClean="0"/>
              <a:t>External Stakeholders involvement, all the time</a:t>
            </a:r>
          </a:p>
          <a:p>
            <a:r>
              <a:rPr lang="en-GB" sz="2400" dirty="0" smtClean="0"/>
              <a:t>Management, all the time</a:t>
            </a:r>
          </a:p>
          <a:p>
            <a:r>
              <a:rPr lang="en-GB" sz="2400" dirty="0" smtClean="0"/>
              <a:t>Quality Control, all the time</a:t>
            </a:r>
            <a:endParaRPr lang="en-GB" sz="2400" dirty="0"/>
          </a:p>
          <a:p>
            <a:endParaRPr lang="en-US" sz="2400" dirty="0" smtClean="0">
              <a:solidFill>
                <a:schemeClr val="accent1">
                  <a:lumMod val="50000"/>
                </a:schemeClr>
              </a:solidFill>
            </a:endParaRPr>
          </a:p>
          <a:p>
            <a:endParaRPr lang="en-US" dirty="0">
              <a:solidFill>
                <a:schemeClr val="accent1">
                  <a:lumMod val="50000"/>
                </a:schemeClr>
              </a:solidFill>
            </a:endParaRPr>
          </a:p>
        </p:txBody>
      </p:sp>
      <p:sp>
        <p:nvSpPr>
          <p:cNvPr id="4" name="Footer Placeholder 3"/>
          <p:cNvSpPr>
            <a:spLocks noGrp="1"/>
          </p:cNvSpPr>
          <p:nvPr>
            <p:ph type="ftr" sz="quarter" idx="11"/>
          </p:nvPr>
        </p:nvSpPr>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pic>
        <p:nvPicPr>
          <p:cNvPr id="5" name="Picture 4"/>
          <p:cNvPicPr>
            <a:picLocks noChangeAspect="1"/>
          </p:cNvPicPr>
          <p:nvPr/>
        </p:nvPicPr>
        <p:blipFill>
          <a:blip r:embed="rId2"/>
          <a:stretch>
            <a:fillRect/>
          </a:stretch>
        </p:blipFill>
        <p:spPr>
          <a:xfrm>
            <a:off x="8077200" y="462160"/>
            <a:ext cx="670618" cy="676715"/>
          </a:xfrm>
          <a:prstGeom prst="rect">
            <a:avLst/>
          </a:prstGeom>
        </p:spPr>
      </p:pic>
    </p:spTree>
    <p:extLst>
      <p:ext uri="{BB962C8B-B14F-4D97-AF65-F5344CB8AC3E}">
        <p14:creationId xmlns:p14="http://schemas.microsoft.com/office/powerpoint/2010/main" val="1180743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lgn="ctr">
              <a:buNone/>
            </a:pPr>
            <a:r>
              <a:rPr lang="en-GB" sz="4400" dirty="0" smtClean="0"/>
              <a:t>Thanks</a:t>
            </a:r>
          </a:p>
          <a:p>
            <a:pPr marL="0" indent="0" algn="ctr">
              <a:buNone/>
            </a:pPr>
            <a:r>
              <a:rPr lang="en-GB" sz="4400" dirty="0" smtClean="0"/>
              <a:t>Questions</a:t>
            </a:r>
            <a:endParaRPr lang="en-GB" sz="4400" dirty="0"/>
          </a:p>
        </p:txBody>
      </p:sp>
      <p:sp>
        <p:nvSpPr>
          <p:cNvPr id="4" name="Footer Placeholder 3"/>
          <p:cNvSpPr>
            <a:spLocks noGrp="1"/>
          </p:cNvSpPr>
          <p:nvPr>
            <p:ph type="ftr" sz="quarter" idx="11"/>
          </p:nvPr>
        </p:nvSpPr>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smtClean="0">
              <a:solidFill>
                <a:prstClr val="black">
                  <a:tint val="75000"/>
                </a:prstClr>
              </a:solidFill>
            </a:endParaRPr>
          </a:p>
          <a:p>
            <a:pPr lvl="0"/>
            <a:r>
              <a:rPr lang="en-GB"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Tree>
    <p:extLst>
      <p:ext uri="{BB962C8B-B14F-4D97-AF65-F5344CB8AC3E}">
        <p14:creationId xmlns:p14="http://schemas.microsoft.com/office/powerpoint/2010/main" val="50868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a:xfrm>
            <a:off x="457200" y="1300797"/>
            <a:ext cx="8229600" cy="4525963"/>
          </a:xfrm>
        </p:spPr>
        <p:txBody>
          <a:bodyPr>
            <a:normAutofit lnSpcReduction="10000"/>
          </a:bodyPr>
          <a:lstStyle/>
          <a:p>
            <a:pPr marL="571500" lvl="2" indent="-571500"/>
            <a:r>
              <a:rPr lang="en-GB" sz="3600" dirty="0" smtClean="0">
                <a:solidFill>
                  <a:srgbClr val="002060"/>
                </a:solidFill>
              </a:rPr>
              <a:t>Till 1</a:t>
            </a:r>
            <a:r>
              <a:rPr lang="en-GB" sz="3600" baseline="30000" dirty="0" smtClean="0">
                <a:solidFill>
                  <a:srgbClr val="002060"/>
                </a:solidFill>
              </a:rPr>
              <a:t>st</a:t>
            </a:r>
            <a:r>
              <a:rPr lang="en-GB" sz="3600" dirty="0" smtClean="0">
                <a:solidFill>
                  <a:srgbClr val="002060"/>
                </a:solidFill>
              </a:rPr>
              <a:t> February</a:t>
            </a:r>
            <a:endParaRPr lang="en-GB" sz="3600" dirty="0">
              <a:solidFill>
                <a:srgbClr val="002060"/>
              </a:solidFill>
            </a:endParaRPr>
          </a:p>
          <a:p>
            <a:pPr lvl="2"/>
            <a:r>
              <a:rPr lang="en-GB" sz="2800" dirty="0">
                <a:solidFill>
                  <a:srgbClr val="002060"/>
                </a:solidFill>
              </a:rPr>
              <a:t>DE1.1 Report on the “state of the art” in doctoral education in Montenegro and Albania and comparison with EU practices", "Report on funding doctoral studies in Montenegro and Albania</a:t>
            </a:r>
            <a:r>
              <a:rPr lang="en-GB" sz="2800" dirty="0" smtClean="0">
                <a:solidFill>
                  <a:srgbClr val="002060"/>
                </a:solidFill>
              </a:rPr>
              <a:t>"</a:t>
            </a:r>
          </a:p>
          <a:p>
            <a:pPr lvl="2"/>
            <a:r>
              <a:rPr lang="en-GB" sz="2800" dirty="0" smtClean="0">
                <a:solidFill>
                  <a:srgbClr val="002060"/>
                </a:solidFill>
              </a:rPr>
              <a:t>DE1.2 </a:t>
            </a:r>
            <a:r>
              <a:rPr lang="en-GB" sz="2800" dirty="0">
                <a:solidFill>
                  <a:srgbClr val="002060"/>
                </a:solidFill>
              </a:rPr>
              <a:t>"Proceedings/Notes from conference about doctoral education in Western Balkan</a:t>
            </a:r>
            <a:r>
              <a:rPr lang="en-GB" sz="2800" dirty="0">
                <a:solidFill>
                  <a:srgbClr val="00B050"/>
                </a:solidFill>
              </a:rPr>
              <a:t>, </a:t>
            </a:r>
            <a:r>
              <a:rPr lang="en-GB" sz="2800" dirty="0">
                <a:solidFill>
                  <a:srgbClr val="002060"/>
                </a:solidFill>
              </a:rPr>
              <a:t>postponed to collect more material, good progress with collection. </a:t>
            </a:r>
            <a:r>
              <a:rPr lang="en-GB" sz="2800" dirty="0">
                <a:solidFill>
                  <a:srgbClr val="00B050"/>
                </a:solidFill>
              </a:rPr>
              <a:t> </a:t>
            </a:r>
            <a:r>
              <a:rPr lang="en-GB" sz="2800" dirty="0" smtClean="0">
                <a:solidFill>
                  <a:srgbClr val="FF0000"/>
                </a:solidFill>
              </a:rPr>
              <a:t>To work on this?</a:t>
            </a:r>
            <a:endParaRPr lang="en-GB" sz="2800" dirty="0">
              <a:solidFill>
                <a:srgbClr val="FF0000"/>
              </a:solidFill>
            </a:endParaRPr>
          </a:p>
          <a:p>
            <a:endParaRPr lang="en-GB" sz="4400" dirty="0">
              <a:solidFill>
                <a:srgbClr val="002060"/>
              </a:solidFill>
            </a:endParaRPr>
          </a:p>
          <a:p>
            <a:endParaRPr lang="en-GB" dirty="0"/>
          </a:p>
        </p:txBody>
      </p:sp>
      <p:sp>
        <p:nvSpPr>
          <p:cNvPr id="5" name="Rectangle 4"/>
          <p:cNvSpPr/>
          <p:nvPr/>
        </p:nvSpPr>
        <p:spPr>
          <a:xfrm>
            <a:off x="889000" y="2362200"/>
            <a:ext cx="4826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89000" y="41910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8" name="Footer Placeholder 3"/>
          <p:cNvSpPr>
            <a:spLocks noGrp="1"/>
          </p:cNvSpPr>
          <p:nvPr>
            <p:ph type="ftr" sz="quarter" idx="11"/>
          </p:nvPr>
        </p:nvSpPr>
        <p:spPr>
          <a:xfrm>
            <a:off x="3124200" y="6356350"/>
            <a:ext cx="2895600" cy="365125"/>
          </a:xfrm>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Tree>
    <p:extLst>
      <p:ext uri="{BB962C8B-B14F-4D97-AF65-F5344CB8AC3E}">
        <p14:creationId xmlns:p14="http://schemas.microsoft.com/office/powerpoint/2010/main" val="3127824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GB" b="1" dirty="0">
                <a:solidFill>
                  <a:srgbClr val="002060"/>
                </a:solidFill>
              </a:rPr>
              <a:t>Where we are…?</a:t>
            </a:r>
          </a:p>
        </p:txBody>
      </p:sp>
      <p:sp>
        <p:nvSpPr>
          <p:cNvPr id="3" name="Content Placeholder 2"/>
          <p:cNvSpPr>
            <a:spLocks noGrp="1"/>
          </p:cNvSpPr>
          <p:nvPr>
            <p:ph idx="1"/>
          </p:nvPr>
        </p:nvSpPr>
        <p:spPr>
          <a:xfrm>
            <a:off x="457200" y="1143000"/>
            <a:ext cx="8229600" cy="4525963"/>
          </a:xfrm>
        </p:spPr>
        <p:txBody>
          <a:bodyPr>
            <a:normAutofit fontScale="92500" lnSpcReduction="20000"/>
          </a:bodyPr>
          <a:lstStyle/>
          <a:p>
            <a:pPr lvl="2"/>
            <a:r>
              <a:rPr lang="en-GB" sz="2800" dirty="0">
                <a:solidFill>
                  <a:srgbClr val="002060"/>
                </a:solidFill>
              </a:rPr>
              <a:t>D1.3 Legal documents to be sent to responsible bodies for adopting,  Montenegrin side done, now is public discussion and by end of the year will be sent to the responsible addresses. Albanian side partly done, mainly on institutional level (</a:t>
            </a:r>
            <a:r>
              <a:rPr lang="en-GB" sz="2800" dirty="0" err="1">
                <a:solidFill>
                  <a:srgbClr val="002060"/>
                </a:solidFill>
              </a:rPr>
              <a:t>UniSHK</a:t>
            </a:r>
            <a:r>
              <a:rPr lang="en-GB" sz="2800" dirty="0" smtClean="0">
                <a:solidFill>
                  <a:srgbClr val="002060"/>
                </a:solidFill>
              </a:rPr>
              <a:t>…). </a:t>
            </a:r>
            <a:r>
              <a:rPr lang="en-GB" sz="2800" dirty="0">
                <a:solidFill>
                  <a:srgbClr val="FF0000"/>
                </a:solidFill>
              </a:rPr>
              <a:t>NEED Collection of the </a:t>
            </a:r>
            <a:r>
              <a:rPr lang="en-GB" sz="2800" dirty="0" smtClean="0">
                <a:solidFill>
                  <a:srgbClr val="FF0000"/>
                </a:solidFill>
              </a:rPr>
              <a:t>Proofs, especially from Ministries?</a:t>
            </a:r>
            <a:endParaRPr lang="en-GB" sz="2800" dirty="0">
              <a:solidFill>
                <a:srgbClr val="002060"/>
              </a:solidFill>
            </a:endParaRPr>
          </a:p>
          <a:p>
            <a:pPr lvl="2"/>
            <a:r>
              <a:rPr lang="en-GB" sz="2800" dirty="0">
                <a:solidFill>
                  <a:srgbClr val="002060"/>
                </a:solidFill>
              </a:rPr>
              <a:t>DE2.X, Training, Fully done! </a:t>
            </a:r>
          </a:p>
          <a:p>
            <a:pPr lvl="2"/>
            <a:r>
              <a:rPr lang="en-GB" sz="2800" dirty="0">
                <a:solidFill>
                  <a:srgbClr val="002060"/>
                </a:solidFill>
              </a:rPr>
              <a:t>DE4.1 Equipment, Partially done. The tenders are finished at University of </a:t>
            </a:r>
            <a:r>
              <a:rPr lang="en-GB" sz="2800" dirty="0" smtClean="0">
                <a:solidFill>
                  <a:srgbClr val="002060"/>
                </a:solidFill>
              </a:rPr>
              <a:t>Montenegro, Metropolitan </a:t>
            </a:r>
            <a:r>
              <a:rPr lang="en-GB" sz="2800" dirty="0">
                <a:solidFill>
                  <a:srgbClr val="002060"/>
                </a:solidFill>
              </a:rPr>
              <a:t>and Polytechnic Tirana, UDG is </a:t>
            </a:r>
            <a:r>
              <a:rPr lang="en-GB" sz="2800" dirty="0" smtClean="0">
                <a:solidFill>
                  <a:srgbClr val="002060"/>
                </a:solidFill>
              </a:rPr>
              <a:t>performing. </a:t>
            </a:r>
            <a:r>
              <a:rPr lang="en-GB" sz="2800" dirty="0">
                <a:solidFill>
                  <a:srgbClr val="FF0000"/>
                </a:solidFill>
              </a:rPr>
              <a:t>From Shkoder and Vlore no info</a:t>
            </a:r>
            <a:r>
              <a:rPr lang="en-GB" sz="2800" dirty="0">
                <a:solidFill>
                  <a:srgbClr val="002060"/>
                </a:solidFill>
              </a:rPr>
              <a:t>.. </a:t>
            </a:r>
            <a:r>
              <a:rPr lang="en-GB" sz="2800" dirty="0" smtClean="0">
                <a:solidFill>
                  <a:srgbClr val="FF0000"/>
                </a:solidFill>
              </a:rPr>
              <a:t>Do inventory list!</a:t>
            </a:r>
            <a:endParaRPr lang="en-GB" sz="2800" dirty="0">
              <a:solidFill>
                <a:srgbClr val="FF0000"/>
              </a:solidFill>
            </a:endParaRPr>
          </a:p>
          <a:p>
            <a:endParaRPr lang="en-GB" sz="4400" dirty="0">
              <a:solidFill>
                <a:srgbClr val="002060"/>
              </a:solidFill>
            </a:endParaRPr>
          </a:p>
          <a:p>
            <a:endParaRPr lang="en-GB" dirty="0"/>
          </a:p>
        </p:txBody>
      </p:sp>
      <p:sp>
        <p:nvSpPr>
          <p:cNvPr id="5" name="Rectangle 4"/>
          <p:cNvSpPr/>
          <p:nvPr/>
        </p:nvSpPr>
        <p:spPr>
          <a:xfrm>
            <a:off x="868680" y="16764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22960" y="37338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8" name="Footer Placeholder 3"/>
          <p:cNvSpPr>
            <a:spLocks noGrp="1"/>
          </p:cNvSpPr>
          <p:nvPr>
            <p:ph type="ftr" sz="quarter" idx="11"/>
          </p:nvPr>
        </p:nvSpPr>
        <p:spPr>
          <a:xfrm>
            <a:off x="3124200" y="6356350"/>
            <a:ext cx="2895600" cy="365125"/>
          </a:xfrm>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
        <p:nvSpPr>
          <p:cNvPr id="9" name="Rectangle 8"/>
          <p:cNvSpPr/>
          <p:nvPr/>
        </p:nvSpPr>
        <p:spPr>
          <a:xfrm>
            <a:off x="822960" y="3219450"/>
            <a:ext cx="4572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67753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lnSpcReduction="10000"/>
          </a:bodyPr>
          <a:lstStyle/>
          <a:p>
            <a:pPr marL="0" lvl="2" indent="0">
              <a:buNone/>
            </a:pPr>
            <a:endParaRPr lang="en-GB" sz="3500" b="1" dirty="0">
              <a:solidFill>
                <a:srgbClr val="002060"/>
              </a:solidFill>
            </a:endParaRPr>
          </a:p>
          <a:p>
            <a:pPr marL="803275" lvl="2" indent="-355600"/>
            <a:r>
              <a:rPr lang="en-GB" sz="3500" dirty="0">
                <a:solidFill>
                  <a:srgbClr val="002060"/>
                </a:solidFill>
              </a:rPr>
              <a:t>DE4.1, Curricula Book for PhD School in Albania, work in progress, </a:t>
            </a:r>
            <a:r>
              <a:rPr lang="en-GB" sz="3500" dirty="0" smtClean="0">
                <a:solidFill>
                  <a:srgbClr val="002060"/>
                </a:solidFill>
              </a:rPr>
              <a:t>Partially done!</a:t>
            </a:r>
            <a:endParaRPr lang="en-GB" sz="3500" dirty="0">
              <a:solidFill>
                <a:srgbClr val="002060"/>
              </a:solidFill>
            </a:endParaRPr>
          </a:p>
          <a:p>
            <a:pPr marL="803275" lvl="2" indent="-355600"/>
            <a:r>
              <a:rPr lang="en-GB" sz="3500" dirty="0">
                <a:solidFill>
                  <a:srgbClr val="002060"/>
                </a:solidFill>
              </a:rPr>
              <a:t>DE4.2, Curricula Book for PhD School in Montenegro, We have PhD Program Structure (draft), </a:t>
            </a:r>
            <a:r>
              <a:rPr lang="en-GB" sz="3500" dirty="0" err="1">
                <a:solidFill>
                  <a:srgbClr val="002060"/>
                </a:solidFill>
              </a:rPr>
              <a:t>UoM</a:t>
            </a:r>
            <a:r>
              <a:rPr lang="en-GB" sz="3500" dirty="0">
                <a:solidFill>
                  <a:srgbClr val="002060"/>
                </a:solidFill>
              </a:rPr>
              <a:t> Course Syllabus (template)</a:t>
            </a:r>
          </a:p>
          <a:p>
            <a:endParaRPr lang="en-GB" dirty="0"/>
          </a:p>
        </p:txBody>
      </p:sp>
      <p:sp>
        <p:nvSpPr>
          <p:cNvPr id="11" name="Rectangle 10"/>
          <p:cNvSpPr/>
          <p:nvPr/>
        </p:nvSpPr>
        <p:spPr>
          <a:xfrm>
            <a:off x="411480" y="375285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411480" y="22098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4" name="Footer Placeholder 3"/>
          <p:cNvSpPr>
            <a:spLocks noGrp="1"/>
          </p:cNvSpPr>
          <p:nvPr>
            <p:ph type="ftr" sz="quarter" idx="11"/>
          </p:nvPr>
        </p:nvSpPr>
        <p:spPr>
          <a:xfrm>
            <a:off x="3124200" y="6356350"/>
            <a:ext cx="2895600" cy="365125"/>
          </a:xfrm>
        </p:spPr>
        <p:txBody>
          <a:bodyPr/>
          <a:lstStyle/>
          <a:p>
            <a:r>
              <a:rPr lang="en-US" dirty="0"/>
              <a:t>2nd Bilateral Meeting, Tirana, </a:t>
            </a:r>
            <a:endParaRPr lang="sr-Latn-ME" dirty="0" smtClean="0"/>
          </a:p>
          <a:p>
            <a:r>
              <a:rPr lang="en-US" dirty="0" smtClean="0"/>
              <a:t>February </a:t>
            </a:r>
            <a:r>
              <a:rPr lang="en-US" dirty="0"/>
              <a:t>2020</a:t>
            </a:r>
            <a:endParaRPr lang="en-US" dirty="0"/>
          </a:p>
        </p:txBody>
      </p:sp>
    </p:spTree>
    <p:extLst>
      <p:ext uri="{BB962C8B-B14F-4D97-AF65-F5344CB8AC3E}">
        <p14:creationId xmlns:p14="http://schemas.microsoft.com/office/powerpoint/2010/main" val="1310050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002060"/>
                </a:solidFill>
              </a:rPr>
              <a:t>Where we are…?</a:t>
            </a:r>
          </a:p>
        </p:txBody>
      </p:sp>
      <p:sp>
        <p:nvSpPr>
          <p:cNvPr id="3" name="Content Placeholder 2"/>
          <p:cNvSpPr>
            <a:spLocks noGrp="1"/>
          </p:cNvSpPr>
          <p:nvPr>
            <p:ph idx="1"/>
          </p:nvPr>
        </p:nvSpPr>
        <p:spPr/>
        <p:txBody>
          <a:bodyPr>
            <a:normAutofit fontScale="85000" lnSpcReduction="10000"/>
          </a:bodyPr>
          <a:lstStyle/>
          <a:p>
            <a:pPr lvl="2"/>
            <a:r>
              <a:rPr lang="en-GB" sz="2800" dirty="0">
                <a:solidFill>
                  <a:srgbClr val="002060"/>
                </a:solidFill>
              </a:rPr>
              <a:t>DE5.1 Quality control, Excellent done by University of </a:t>
            </a:r>
            <a:r>
              <a:rPr lang="en-GB" sz="2800" dirty="0" smtClean="0">
                <a:solidFill>
                  <a:srgbClr val="002060"/>
                </a:solidFill>
              </a:rPr>
              <a:t>Maribor. </a:t>
            </a:r>
            <a:r>
              <a:rPr lang="en-GB" sz="2800" dirty="0" smtClean="0">
                <a:solidFill>
                  <a:srgbClr val="FF0000"/>
                </a:solidFill>
              </a:rPr>
              <a:t>External experts selection?</a:t>
            </a:r>
            <a:endParaRPr lang="en-GB" sz="2800" dirty="0">
              <a:solidFill>
                <a:srgbClr val="FF0000"/>
              </a:solidFill>
            </a:endParaRPr>
          </a:p>
          <a:p>
            <a:pPr lvl="2"/>
            <a:r>
              <a:rPr lang="en-GB" sz="2800" dirty="0">
                <a:solidFill>
                  <a:srgbClr val="002060"/>
                </a:solidFill>
              </a:rPr>
              <a:t>DE6.1, 6.2, Dissemination activities. Done. Could be better.</a:t>
            </a:r>
          </a:p>
          <a:p>
            <a:pPr lvl="2"/>
            <a:r>
              <a:rPr lang="en-GB" sz="2800" dirty="0">
                <a:solidFill>
                  <a:srgbClr val="002060"/>
                </a:solidFill>
              </a:rPr>
              <a:t>DE6.3 Dissemination to stakeholders. In Montenegro is performing. In Albania could be better</a:t>
            </a:r>
            <a:r>
              <a:rPr lang="en-GB" sz="2800" dirty="0" smtClean="0">
                <a:solidFill>
                  <a:srgbClr val="002060"/>
                </a:solidFill>
              </a:rPr>
              <a:t>. </a:t>
            </a:r>
            <a:r>
              <a:rPr lang="en-GB" sz="2800" dirty="0" smtClean="0">
                <a:solidFill>
                  <a:srgbClr val="FF0000"/>
                </a:solidFill>
              </a:rPr>
              <a:t>Organise events TV and so on!</a:t>
            </a:r>
            <a:endParaRPr lang="en-GB" sz="2800" dirty="0">
              <a:solidFill>
                <a:srgbClr val="FF0000"/>
              </a:solidFill>
            </a:endParaRPr>
          </a:p>
          <a:p>
            <a:pPr lvl="2"/>
            <a:r>
              <a:rPr lang="en-GB" sz="2800" dirty="0">
                <a:solidFill>
                  <a:srgbClr val="002060"/>
                </a:solidFill>
              </a:rPr>
              <a:t>DE7.1 </a:t>
            </a:r>
            <a:r>
              <a:rPr lang="en-GB" sz="2800" dirty="0">
                <a:solidFill>
                  <a:srgbClr val="FF0000"/>
                </a:solidFill>
              </a:rPr>
              <a:t>Sustainable strategy. Not completed yet. </a:t>
            </a:r>
          </a:p>
          <a:p>
            <a:pPr lvl="2"/>
            <a:r>
              <a:rPr lang="en-GB" sz="2800" dirty="0">
                <a:solidFill>
                  <a:srgbClr val="002060"/>
                </a:solidFill>
              </a:rPr>
              <a:t>DE8.X Management. By our opinion it is going well, regular meetings, regular communication, financial responsibilities and discipline satisfied…</a:t>
            </a:r>
          </a:p>
          <a:p>
            <a:pPr marL="914400" lvl="2" indent="0">
              <a:buNone/>
            </a:pPr>
            <a:r>
              <a:rPr lang="sr-Latn-ME" sz="2800" dirty="0">
                <a:solidFill>
                  <a:srgbClr val="FF0000"/>
                </a:solidFill>
              </a:rPr>
              <a:t> </a:t>
            </a:r>
            <a:r>
              <a:rPr lang="sr-Latn-ME" sz="2800" dirty="0" smtClean="0">
                <a:solidFill>
                  <a:srgbClr val="FF0000"/>
                </a:solidFill>
              </a:rPr>
              <a:t> </a:t>
            </a:r>
            <a:r>
              <a:rPr lang="en-GB" sz="2800" dirty="0" smtClean="0">
                <a:solidFill>
                  <a:srgbClr val="FF0000"/>
                </a:solidFill>
              </a:rPr>
              <a:t> Now, action for collecting documents for Mid Report</a:t>
            </a:r>
            <a:endParaRPr lang="en-GB" sz="2800" dirty="0">
              <a:solidFill>
                <a:srgbClr val="FF0000"/>
              </a:solidFill>
            </a:endParaRPr>
          </a:p>
          <a:p>
            <a:endParaRPr lang="en-GB" sz="4400" dirty="0">
              <a:solidFill>
                <a:srgbClr val="002060"/>
              </a:solidFill>
            </a:endParaRPr>
          </a:p>
          <a:p>
            <a:endParaRPr lang="en-GB" dirty="0"/>
          </a:p>
        </p:txBody>
      </p:sp>
      <p:sp>
        <p:nvSpPr>
          <p:cNvPr id="5" name="Rectangle 4"/>
          <p:cNvSpPr/>
          <p:nvPr/>
        </p:nvSpPr>
        <p:spPr>
          <a:xfrm>
            <a:off x="883920" y="1676400"/>
            <a:ext cx="44196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899160" y="2316480"/>
            <a:ext cx="44196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891540" y="3048000"/>
            <a:ext cx="44196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883920" y="4043680"/>
            <a:ext cx="4572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883920" y="4495800"/>
            <a:ext cx="457200" cy="3048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1" name="Footer Placeholder 3"/>
          <p:cNvSpPr>
            <a:spLocks noGrp="1"/>
          </p:cNvSpPr>
          <p:nvPr>
            <p:ph type="ftr" sz="quarter" idx="11"/>
          </p:nvPr>
        </p:nvSpPr>
        <p:spPr>
          <a:xfrm>
            <a:off x="3124200" y="6356350"/>
            <a:ext cx="2895600" cy="365125"/>
          </a:xfrm>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Tree>
    <p:extLst>
      <p:ext uri="{BB962C8B-B14F-4D97-AF65-F5344CB8AC3E}">
        <p14:creationId xmlns:p14="http://schemas.microsoft.com/office/powerpoint/2010/main" val="1000745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2060"/>
                </a:solidFill>
              </a:rPr>
              <a:t>What are the main problems?</a:t>
            </a:r>
            <a:endParaRPr lang="en-GB" b="1" dirty="0">
              <a:solidFill>
                <a:srgbClr val="002060"/>
              </a:solidFill>
            </a:endParaRPr>
          </a:p>
        </p:txBody>
      </p:sp>
      <p:sp>
        <p:nvSpPr>
          <p:cNvPr id="3" name="Content Placeholder 2"/>
          <p:cNvSpPr>
            <a:spLocks noGrp="1"/>
          </p:cNvSpPr>
          <p:nvPr>
            <p:ph idx="1"/>
          </p:nvPr>
        </p:nvSpPr>
        <p:spPr/>
        <p:txBody>
          <a:bodyPr>
            <a:normAutofit fontScale="92500" lnSpcReduction="10000"/>
          </a:bodyPr>
          <a:lstStyle/>
          <a:p>
            <a:pPr marL="263525" lvl="2" indent="-263525"/>
            <a:r>
              <a:rPr lang="en-GB" b="1" dirty="0">
                <a:solidFill>
                  <a:srgbClr val="002060"/>
                </a:solidFill>
              </a:rPr>
              <a:t>Problem #1:</a:t>
            </a:r>
          </a:p>
          <a:p>
            <a:pPr marL="803275" lvl="2" indent="-355600"/>
            <a:r>
              <a:rPr lang="en-GB" dirty="0">
                <a:solidFill>
                  <a:srgbClr val="002060"/>
                </a:solidFill>
              </a:rPr>
              <a:t>PhD Programme in </a:t>
            </a:r>
            <a:r>
              <a:rPr lang="en-GB" dirty="0" smtClean="0">
                <a:solidFill>
                  <a:srgbClr val="002060"/>
                </a:solidFill>
              </a:rPr>
              <a:t>Albania</a:t>
            </a:r>
            <a:r>
              <a:rPr lang="en-GB" dirty="0">
                <a:solidFill>
                  <a:srgbClr val="002060"/>
                </a:solidFill>
              </a:rPr>
              <a:t>.</a:t>
            </a:r>
            <a:r>
              <a:rPr lang="en-GB" dirty="0" smtClean="0">
                <a:solidFill>
                  <a:srgbClr val="002060"/>
                </a:solidFill>
              </a:rPr>
              <a:t> </a:t>
            </a:r>
          </a:p>
          <a:p>
            <a:pPr marL="803275" lvl="2" indent="-355600"/>
            <a:r>
              <a:rPr lang="en-GB" dirty="0" smtClean="0">
                <a:solidFill>
                  <a:srgbClr val="002060"/>
                </a:solidFill>
              </a:rPr>
              <a:t>Do Curricula book ASAP!</a:t>
            </a:r>
            <a:endParaRPr lang="en-GB" dirty="0">
              <a:solidFill>
                <a:srgbClr val="002060"/>
              </a:solidFill>
            </a:endParaRPr>
          </a:p>
          <a:p>
            <a:pPr marL="263525" lvl="2" indent="-263525"/>
            <a:r>
              <a:rPr lang="en-GB" b="1" dirty="0">
                <a:solidFill>
                  <a:srgbClr val="002060"/>
                </a:solidFill>
              </a:rPr>
              <a:t>Problem </a:t>
            </a:r>
            <a:r>
              <a:rPr lang="en-GB" b="1" dirty="0" smtClean="0">
                <a:solidFill>
                  <a:srgbClr val="002060"/>
                </a:solidFill>
              </a:rPr>
              <a:t>#2:</a:t>
            </a:r>
            <a:endParaRPr lang="en-GB" b="1" dirty="0">
              <a:solidFill>
                <a:srgbClr val="002060"/>
              </a:solidFill>
            </a:endParaRPr>
          </a:p>
          <a:p>
            <a:pPr marL="803275" lvl="2" indent="-355600"/>
            <a:r>
              <a:rPr lang="en-GB" dirty="0">
                <a:solidFill>
                  <a:srgbClr val="002060"/>
                </a:solidFill>
              </a:rPr>
              <a:t>Equipment, should be purchased during the first year of the project.  </a:t>
            </a:r>
          </a:p>
          <a:p>
            <a:pPr marL="263525" lvl="2" indent="-263525"/>
            <a:r>
              <a:rPr lang="en-GB" b="1" dirty="0">
                <a:solidFill>
                  <a:srgbClr val="002060"/>
                </a:solidFill>
              </a:rPr>
              <a:t>Problem </a:t>
            </a:r>
            <a:r>
              <a:rPr lang="en-GB" b="1" dirty="0" smtClean="0">
                <a:solidFill>
                  <a:srgbClr val="002060"/>
                </a:solidFill>
              </a:rPr>
              <a:t>#3:</a:t>
            </a:r>
            <a:endParaRPr lang="en-GB" b="1" dirty="0">
              <a:solidFill>
                <a:srgbClr val="002060"/>
              </a:solidFill>
            </a:endParaRPr>
          </a:p>
          <a:p>
            <a:pPr marL="803275" lvl="2" indent="-355600"/>
            <a:r>
              <a:rPr lang="en-GB" dirty="0">
                <a:solidFill>
                  <a:srgbClr val="002060"/>
                </a:solidFill>
              </a:rPr>
              <a:t>More dissemination to industry and services</a:t>
            </a:r>
          </a:p>
          <a:p>
            <a:pPr marL="263525" lvl="2" indent="-263525"/>
            <a:r>
              <a:rPr lang="en-GB" b="1" dirty="0">
                <a:solidFill>
                  <a:srgbClr val="002060"/>
                </a:solidFill>
              </a:rPr>
              <a:t>Problem </a:t>
            </a:r>
            <a:r>
              <a:rPr lang="en-GB" b="1" dirty="0" smtClean="0">
                <a:solidFill>
                  <a:srgbClr val="002060"/>
                </a:solidFill>
              </a:rPr>
              <a:t>#4:</a:t>
            </a:r>
            <a:endParaRPr lang="en-GB" b="1" dirty="0">
              <a:solidFill>
                <a:srgbClr val="002060"/>
              </a:solidFill>
            </a:endParaRPr>
          </a:p>
          <a:p>
            <a:pPr marL="803275" lvl="2" indent="-355600"/>
            <a:r>
              <a:rPr lang="en-GB" dirty="0">
                <a:solidFill>
                  <a:srgbClr val="002060"/>
                </a:solidFill>
              </a:rPr>
              <a:t>Sustainability </a:t>
            </a:r>
            <a:r>
              <a:rPr lang="en-GB" dirty="0" smtClean="0">
                <a:solidFill>
                  <a:srgbClr val="002060"/>
                </a:solidFill>
              </a:rPr>
              <a:t>strategy</a:t>
            </a:r>
          </a:p>
          <a:p>
            <a:pPr marL="263525" lvl="2" indent="-263525"/>
            <a:r>
              <a:rPr lang="en-GB" b="1" dirty="0">
                <a:solidFill>
                  <a:srgbClr val="002060"/>
                </a:solidFill>
              </a:rPr>
              <a:t>Problem </a:t>
            </a:r>
            <a:r>
              <a:rPr lang="en-GB" b="1" dirty="0" smtClean="0">
                <a:solidFill>
                  <a:srgbClr val="002060"/>
                </a:solidFill>
              </a:rPr>
              <a:t>#5:</a:t>
            </a:r>
          </a:p>
          <a:p>
            <a:pPr marL="720725" lvl="3" indent="-263525"/>
            <a:r>
              <a:rPr lang="en-GB" b="1" dirty="0" smtClean="0">
                <a:solidFill>
                  <a:srgbClr val="002060"/>
                </a:solidFill>
              </a:rPr>
              <a:t>Management (Collect all documentations)</a:t>
            </a:r>
            <a:endParaRPr lang="en-GB" b="1" dirty="0">
              <a:solidFill>
                <a:srgbClr val="002060"/>
              </a:solidFill>
            </a:endParaRPr>
          </a:p>
          <a:p>
            <a:pPr marL="447675" lvl="2" indent="0">
              <a:buNone/>
            </a:pPr>
            <a:endParaRPr lang="en-GB" dirty="0" smtClean="0">
              <a:solidFill>
                <a:srgbClr val="002060"/>
              </a:solidFill>
            </a:endParaRPr>
          </a:p>
          <a:p>
            <a:pPr marL="803275" lvl="2" indent="-355600"/>
            <a:endParaRPr lang="en-GB" sz="3500" dirty="0" smtClean="0">
              <a:solidFill>
                <a:srgbClr val="002060"/>
              </a:solidFill>
            </a:endParaRPr>
          </a:p>
          <a:p>
            <a:pPr marL="803275" lvl="2" indent="-355600"/>
            <a:endParaRPr lang="en-GB" sz="3500" dirty="0">
              <a:solidFill>
                <a:srgbClr val="002060"/>
              </a:solidFill>
            </a:endParaRPr>
          </a:p>
          <a:p>
            <a:pPr marL="803275" lvl="2" indent="-355600"/>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Tree>
    <p:extLst>
      <p:ext uri="{BB962C8B-B14F-4D97-AF65-F5344CB8AC3E}">
        <p14:creationId xmlns:p14="http://schemas.microsoft.com/office/powerpoint/2010/main" val="1506259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2060"/>
                </a:solidFill>
              </a:rPr>
              <a:t>What are the main problems?</a:t>
            </a:r>
            <a:endParaRPr lang="en-GB" b="1" dirty="0">
              <a:solidFill>
                <a:srgbClr val="002060"/>
              </a:solidFill>
            </a:endParaRPr>
          </a:p>
        </p:txBody>
      </p:sp>
      <p:sp>
        <p:nvSpPr>
          <p:cNvPr id="3" name="Content Placeholder 2"/>
          <p:cNvSpPr>
            <a:spLocks noGrp="1"/>
          </p:cNvSpPr>
          <p:nvPr>
            <p:ph idx="1"/>
          </p:nvPr>
        </p:nvSpPr>
        <p:spPr/>
        <p:txBody>
          <a:bodyPr>
            <a:normAutofit fontScale="55000" lnSpcReduction="20000"/>
          </a:bodyPr>
          <a:lstStyle/>
          <a:p>
            <a:pPr marL="263525" lvl="2" indent="-263525"/>
            <a:r>
              <a:rPr lang="en-GB" sz="3500" b="1" dirty="0">
                <a:solidFill>
                  <a:srgbClr val="002060"/>
                </a:solidFill>
              </a:rPr>
              <a:t>Problem #1:</a:t>
            </a:r>
          </a:p>
          <a:p>
            <a:pPr marL="803275" lvl="2" indent="-355600"/>
            <a:r>
              <a:rPr lang="en-GB" sz="3500" dirty="0">
                <a:solidFill>
                  <a:srgbClr val="002060"/>
                </a:solidFill>
              </a:rPr>
              <a:t>PhD Programme in Albania, because of confused situation in PhD education.  </a:t>
            </a:r>
          </a:p>
          <a:p>
            <a:pPr marL="263525" lvl="2" indent="-263525"/>
            <a:r>
              <a:rPr lang="en-GB" sz="3500" b="1" dirty="0">
                <a:solidFill>
                  <a:srgbClr val="002060"/>
                </a:solidFill>
              </a:rPr>
              <a:t>Problem #2:</a:t>
            </a:r>
          </a:p>
          <a:p>
            <a:pPr marL="803275" lvl="2" indent="-355600"/>
            <a:r>
              <a:rPr lang="en-GB" sz="3500" dirty="0">
                <a:solidFill>
                  <a:srgbClr val="002060"/>
                </a:solidFill>
              </a:rPr>
              <a:t>Documents to be sent to responsible bodies. Should be sent on national, not only to institutional level. To have uniform documentation and evidence from responsible bodies that they took them in consideration.  </a:t>
            </a:r>
          </a:p>
          <a:p>
            <a:pPr marL="263525" lvl="2" indent="-263525"/>
            <a:r>
              <a:rPr lang="en-GB" sz="3500" b="1" dirty="0">
                <a:solidFill>
                  <a:srgbClr val="002060"/>
                </a:solidFill>
              </a:rPr>
              <a:t>Problem #3:</a:t>
            </a:r>
          </a:p>
          <a:p>
            <a:pPr marL="803275" lvl="2" indent="-355600"/>
            <a:r>
              <a:rPr lang="en-GB" sz="3500" dirty="0">
                <a:solidFill>
                  <a:srgbClr val="002060"/>
                </a:solidFill>
              </a:rPr>
              <a:t>Equipment, should be purchased during the first year of the project.  </a:t>
            </a:r>
          </a:p>
          <a:p>
            <a:pPr marL="263525" lvl="2" indent="-263525"/>
            <a:r>
              <a:rPr lang="en-GB" sz="3500" b="1" dirty="0">
                <a:solidFill>
                  <a:srgbClr val="002060"/>
                </a:solidFill>
              </a:rPr>
              <a:t>Problem #4:</a:t>
            </a:r>
          </a:p>
          <a:p>
            <a:pPr marL="803275" lvl="2" indent="-355600"/>
            <a:r>
              <a:rPr lang="en-GB" sz="3500" dirty="0">
                <a:solidFill>
                  <a:srgbClr val="002060"/>
                </a:solidFill>
              </a:rPr>
              <a:t>More dissemination to industry and services</a:t>
            </a:r>
          </a:p>
          <a:p>
            <a:pPr marL="263525" lvl="2" indent="-263525"/>
            <a:r>
              <a:rPr lang="en-GB" sz="3500" b="1" dirty="0">
                <a:solidFill>
                  <a:srgbClr val="002060"/>
                </a:solidFill>
              </a:rPr>
              <a:t>Problem #5:</a:t>
            </a:r>
          </a:p>
          <a:p>
            <a:pPr marL="803275" lvl="2" indent="-355600"/>
            <a:r>
              <a:rPr lang="en-GB" sz="3500" dirty="0">
                <a:solidFill>
                  <a:srgbClr val="002060"/>
                </a:solidFill>
              </a:rPr>
              <a:t>Sustainability strategy</a:t>
            </a:r>
          </a:p>
          <a:p>
            <a:pPr marL="803275" lvl="2" indent="-355600"/>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sp>
        <p:nvSpPr>
          <p:cNvPr id="11" name="Rectangle 10"/>
          <p:cNvSpPr/>
          <p:nvPr/>
        </p:nvSpPr>
        <p:spPr>
          <a:xfrm>
            <a:off x="762000" y="271272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62000" y="1869440"/>
            <a:ext cx="457200" cy="3048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762000" y="37338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762000" y="4953000"/>
            <a:ext cx="4572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762000" y="43434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Tree>
    <p:extLst>
      <p:ext uri="{BB962C8B-B14F-4D97-AF65-F5344CB8AC3E}">
        <p14:creationId xmlns:p14="http://schemas.microsoft.com/office/powerpoint/2010/main" val="3010937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solidFill>
                  <a:srgbClr val="002060"/>
                </a:solidFill>
              </a:rPr>
              <a:t>What are the main problems?</a:t>
            </a:r>
            <a:endParaRPr lang="en-GB" b="1" dirty="0">
              <a:solidFill>
                <a:srgbClr val="002060"/>
              </a:solidFill>
            </a:endParaRPr>
          </a:p>
        </p:txBody>
      </p:sp>
      <p:sp>
        <p:nvSpPr>
          <p:cNvPr id="3" name="Content Placeholder 2"/>
          <p:cNvSpPr>
            <a:spLocks noGrp="1"/>
          </p:cNvSpPr>
          <p:nvPr>
            <p:ph idx="1"/>
          </p:nvPr>
        </p:nvSpPr>
        <p:spPr>
          <a:xfrm>
            <a:off x="410569" y="1295400"/>
            <a:ext cx="8229600" cy="4525963"/>
          </a:xfrm>
        </p:spPr>
        <p:txBody>
          <a:bodyPr>
            <a:normAutofit fontScale="92500" lnSpcReduction="10000"/>
          </a:bodyPr>
          <a:lstStyle/>
          <a:p>
            <a:pPr marL="263525" lvl="2" indent="-263525"/>
            <a:r>
              <a:rPr lang="en-GB" sz="3500" b="1" dirty="0">
                <a:solidFill>
                  <a:srgbClr val="002060"/>
                </a:solidFill>
              </a:rPr>
              <a:t>Problem #6:</a:t>
            </a:r>
          </a:p>
          <a:p>
            <a:pPr marL="803275" lvl="2" indent="-355600"/>
            <a:r>
              <a:rPr lang="en-GB" sz="3500" dirty="0">
                <a:solidFill>
                  <a:srgbClr val="002060"/>
                </a:solidFill>
              </a:rPr>
              <a:t>Low participation of the Ministries? </a:t>
            </a:r>
          </a:p>
          <a:p>
            <a:pPr marL="263525" lvl="2" indent="-263525"/>
            <a:r>
              <a:rPr lang="en-GB" sz="3500" b="1" dirty="0">
                <a:solidFill>
                  <a:srgbClr val="002060"/>
                </a:solidFill>
              </a:rPr>
              <a:t>Problem #7:</a:t>
            </a:r>
          </a:p>
          <a:p>
            <a:pPr marL="803275" lvl="2" indent="-355600"/>
            <a:r>
              <a:rPr lang="en-GB" sz="3500" dirty="0">
                <a:solidFill>
                  <a:srgbClr val="002060"/>
                </a:solidFill>
              </a:rPr>
              <a:t>Recruit young people and further students ASAP.   </a:t>
            </a:r>
          </a:p>
          <a:p>
            <a:pPr marL="263525" lvl="2" indent="-263525"/>
            <a:r>
              <a:rPr lang="en-GB" sz="3500" b="1" dirty="0">
                <a:solidFill>
                  <a:srgbClr val="002060"/>
                </a:solidFill>
              </a:rPr>
              <a:t>Problem #8:</a:t>
            </a:r>
          </a:p>
          <a:p>
            <a:pPr marL="457200" lvl="3" indent="0">
              <a:buNone/>
            </a:pPr>
            <a:r>
              <a:rPr lang="en-GB" sz="3100" dirty="0">
                <a:solidFill>
                  <a:srgbClr val="002060"/>
                </a:solidFill>
              </a:rPr>
              <a:t>  Prepare Mid-term report. </a:t>
            </a:r>
            <a:r>
              <a:rPr lang="en-GB" sz="3100" dirty="0" smtClean="0">
                <a:solidFill>
                  <a:srgbClr val="002060"/>
                </a:solidFill>
              </a:rPr>
              <a:t> From now to start, by end of Feb to prepare all docs. 70% to be spent from first instalment = </a:t>
            </a:r>
            <a:r>
              <a:rPr lang="en-GB" sz="3100" b="1" dirty="0" smtClean="0">
                <a:solidFill>
                  <a:srgbClr val="FF0000"/>
                </a:solidFill>
              </a:rPr>
              <a:t>304.000 EUR   </a:t>
            </a:r>
            <a:endParaRPr lang="en-GB" sz="3100" b="1" dirty="0">
              <a:solidFill>
                <a:srgbClr val="FF0000"/>
              </a:solidFill>
            </a:endParaRPr>
          </a:p>
          <a:p>
            <a:pPr marL="263525" lvl="2" indent="-263525"/>
            <a:endParaRPr lang="en-GB" sz="3500" b="1" dirty="0">
              <a:solidFill>
                <a:srgbClr val="002060"/>
              </a:solidFill>
            </a:endParaRPr>
          </a:p>
          <a:p>
            <a:pPr marL="803275" lvl="2" indent="-355600"/>
            <a:endParaRPr lang="en-GB" sz="3500" dirty="0">
              <a:solidFill>
                <a:srgbClr val="002060"/>
              </a:solidFill>
            </a:endParaRPr>
          </a:p>
          <a:p>
            <a:pPr marL="803275" lvl="2" indent="-355600"/>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sp>
        <p:nvSpPr>
          <p:cNvPr id="11" name="Rectangle 10"/>
          <p:cNvSpPr/>
          <p:nvPr/>
        </p:nvSpPr>
        <p:spPr>
          <a:xfrm>
            <a:off x="762000" y="33528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62000" y="2057400"/>
            <a:ext cx="457200" cy="304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Tree>
    <p:extLst>
      <p:ext uri="{BB962C8B-B14F-4D97-AF65-F5344CB8AC3E}">
        <p14:creationId xmlns:p14="http://schemas.microsoft.com/office/powerpoint/2010/main" val="2982471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002060"/>
                </a:solidFill>
              </a:rPr>
              <a:t>Mitigation</a:t>
            </a:r>
          </a:p>
        </p:txBody>
      </p:sp>
      <p:sp>
        <p:nvSpPr>
          <p:cNvPr id="3" name="Content Placeholder 2"/>
          <p:cNvSpPr>
            <a:spLocks noGrp="1"/>
          </p:cNvSpPr>
          <p:nvPr>
            <p:ph idx="1"/>
          </p:nvPr>
        </p:nvSpPr>
        <p:spPr>
          <a:xfrm>
            <a:off x="457200" y="1371600"/>
            <a:ext cx="8229600" cy="4525963"/>
          </a:xfrm>
        </p:spPr>
        <p:txBody>
          <a:bodyPr>
            <a:normAutofit fontScale="55000" lnSpcReduction="20000"/>
          </a:bodyPr>
          <a:lstStyle/>
          <a:p>
            <a:pPr marL="263525" lvl="2" indent="-263525"/>
            <a:r>
              <a:rPr lang="en-GB" sz="3800" b="1" dirty="0">
                <a:solidFill>
                  <a:srgbClr val="002060"/>
                </a:solidFill>
              </a:rPr>
              <a:t>Till End of January 2020 resolve problem with PhD in </a:t>
            </a:r>
            <a:r>
              <a:rPr lang="en-GB" sz="3800" b="1" dirty="0" smtClean="0">
                <a:solidFill>
                  <a:srgbClr val="002060"/>
                </a:solidFill>
              </a:rPr>
              <a:t>Albania. </a:t>
            </a:r>
            <a:r>
              <a:rPr lang="en-GB" sz="3800" b="1" dirty="0" smtClean="0">
                <a:solidFill>
                  <a:srgbClr val="FF0000"/>
                </a:solidFill>
              </a:rPr>
              <a:t>STILL ?</a:t>
            </a:r>
            <a:endParaRPr lang="en-GB" sz="3800" b="1" dirty="0">
              <a:solidFill>
                <a:srgbClr val="FF0000"/>
              </a:solidFill>
            </a:endParaRPr>
          </a:p>
          <a:p>
            <a:pPr marL="263525" lvl="2" indent="-263525"/>
            <a:r>
              <a:rPr lang="en-GB" sz="3800" b="1" dirty="0">
                <a:solidFill>
                  <a:srgbClr val="002060"/>
                </a:solidFill>
              </a:rPr>
              <a:t>Till End of December 2019 send documents to responsible bodies</a:t>
            </a:r>
            <a:r>
              <a:rPr lang="en-GB" sz="3800" b="1" dirty="0" smtClean="0">
                <a:solidFill>
                  <a:srgbClr val="002060"/>
                </a:solidFill>
              </a:rPr>
              <a:t>. </a:t>
            </a:r>
            <a:r>
              <a:rPr lang="en-GB" sz="3800" b="1" dirty="0" smtClean="0">
                <a:solidFill>
                  <a:srgbClr val="FF0000"/>
                </a:solidFill>
              </a:rPr>
              <a:t>DONE?</a:t>
            </a:r>
            <a:endParaRPr lang="en-GB" sz="3800" b="1" dirty="0">
              <a:solidFill>
                <a:srgbClr val="FF0000"/>
              </a:solidFill>
            </a:endParaRPr>
          </a:p>
          <a:p>
            <a:pPr marL="263525" lvl="2" indent="-263525"/>
            <a:r>
              <a:rPr lang="en-GB" sz="3800" b="1" dirty="0">
                <a:solidFill>
                  <a:srgbClr val="002060"/>
                </a:solidFill>
              </a:rPr>
              <a:t>To End of February 2020 complete with equipment</a:t>
            </a:r>
            <a:r>
              <a:rPr lang="en-GB" sz="3800" b="1" dirty="0" smtClean="0">
                <a:solidFill>
                  <a:srgbClr val="002060"/>
                </a:solidFill>
              </a:rPr>
              <a:t>. </a:t>
            </a:r>
            <a:r>
              <a:rPr lang="en-GB" sz="3800" b="1" dirty="0" smtClean="0">
                <a:solidFill>
                  <a:srgbClr val="FF0000"/>
                </a:solidFill>
              </a:rPr>
              <a:t>STILL?</a:t>
            </a:r>
            <a:endParaRPr lang="en-GB" sz="3800" b="1" dirty="0">
              <a:solidFill>
                <a:srgbClr val="FF0000"/>
              </a:solidFill>
            </a:endParaRPr>
          </a:p>
          <a:p>
            <a:pPr marL="263525" lvl="2" indent="-263525"/>
            <a:r>
              <a:rPr lang="en-GB" sz="3800" b="1" dirty="0">
                <a:solidFill>
                  <a:srgbClr val="002060"/>
                </a:solidFill>
              </a:rPr>
              <a:t>To End of December 2019 propose Sustainability strategy.  </a:t>
            </a:r>
            <a:r>
              <a:rPr lang="en-GB" sz="3800" b="1" dirty="0" smtClean="0">
                <a:solidFill>
                  <a:srgbClr val="FF0000"/>
                </a:solidFill>
              </a:rPr>
              <a:t>STILL?</a:t>
            </a:r>
            <a:endParaRPr lang="en-GB" sz="3800" b="1" dirty="0">
              <a:solidFill>
                <a:srgbClr val="FF0000"/>
              </a:solidFill>
            </a:endParaRPr>
          </a:p>
          <a:p>
            <a:pPr marL="263525" lvl="2" indent="-263525"/>
            <a:r>
              <a:rPr lang="en-GB" sz="3800" b="1" dirty="0">
                <a:solidFill>
                  <a:srgbClr val="002060"/>
                </a:solidFill>
              </a:rPr>
              <a:t>To End of January to organise 2 dissemination events for industry. </a:t>
            </a:r>
            <a:r>
              <a:rPr lang="en-GB" sz="3800" b="1" dirty="0" smtClean="0">
                <a:solidFill>
                  <a:srgbClr val="FF0000"/>
                </a:solidFill>
              </a:rPr>
              <a:t>STILL?</a:t>
            </a:r>
            <a:endParaRPr lang="en-GB" sz="3800" b="1" dirty="0">
              <a:solidFill>
                <a:srgbClr val="FF0000"/>
              </a:solidFill>
            </a:endParaRPr>
          </a:p>
          <a:p>
            <a:pPr marL="263525" lvl="2" indent="-263525"/>
            <a:r>
              <a:rPr lang="en-GB" sz="3800" b="1" dirty="0">
                <a:solidFill>
                  <a:srgbClr val="002060"/>
                </a:solidFill>
              </a:rPr>
              <a:t>To Work on accreditation PhD Programme in Montenegro </a:t>
            </a:r>
            <a:r>
              <a:rPr lang="en-GB" sz="3800" b="1" dirty="0" smtClean="0">
                <a:solidFill>
                  <a:srgbClr val="002060"/>
                </a:solidFill>
              </a:rPr>
              <a:t>and ALBANIA, </a:t>
            </a:r>
            <a:r>
              <a:rPr lang="en-GB" sz="3800" b="1" dirty="0" smtClean="0">
                <a:solidFill>
                  <a:srgbClr val="FF0000"/>
                </a:solidFill>
              </a:rPr>
              <a:t>ASAP?</a:t>
            </a:r>
            <a:endParaRPr lang="en-GB" sz="3800" b="1" dirty="0">
              <a:solidFill>
                <a:srgbClr val="FF0000"/>
              </a:solidFill>
            </a:endParaRPr>
          </a:p>
          <a:p>
            <a:pPr marL="263525" lvl="2" indent="-263525"/>
            <a:r>
              <a:rPr lang="en-GB" sz="3800" b="1" dirty="0">
                <a:solidFill>
                  <a:srgbClr val="002060"/>
                </a:solidFill>
              </a:rPr>
              <a:t>To continue with tasks for 2</a:t>
            </a:r>
            <a:r>
              <a:rPr lang="en-GB" sz="3800" b="1" baseline="30000" dirty="0">
                <a:solidFill>
                  <a:srgbClr val="002060"/>
                </a:solidFill>
              </a:rPr>
              <a:t>nd</a:t>
            </a:r>
            <a:r>
              <a:rPr lang="en-GB" sz="3800" b="1" dirty="0">
                <a:solidFill>
                  <a:srgbClr val="002060"/>
                </a:solidFill>
              </a:rPr>
              <a:t> year</a:t>
            </a:r>
          </a:p>
          <a:p>
            <a:pPr marL="263525" lvl="2" indent="-263525"/>
            <a:r>
              <a:rPr lang="en-GB" sz="3800" b="1" dirty="0">
                <a:solidFill>
                  <a:srgbClr val="FF0000"/>
                </a:solidFill>
              </a:rPr>
              <a:t>We are on the tracks, but we can go off easily  unless we hardworking!</a:t>
            </a:r>
            <a:endParaRPr lang="en-GB" sz="38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pPr marL="447675" lvl="2" indent="0">
              <a:buNone/>
            </a:pPr>
            <a:endParaRPr lang="en-GB" sz="3500" dirty="0">
              <a:solidFill>
                <a:srgbClr val="002060"/>
              </a:solidFill>
            </a:endParaRPr>
          </a:p>
          <a:p>
            <a:endParaRPr lang="en-GB"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44840" y="35560"/>
            <a:ext cx="790658" cy="790658"/>
          </a:xfrm>
          <a:prstGeom prst="rect">
            <a:avLst/>
          </a:prstGeom>
        </p:spPr>
      </p:pic>
      <p:sp>
        <p:nvSpPr>
          <p:cNvPr id="13" name="Footer Placeholder 3"/>
          <p:cNvSpPr>
            <a:spLocks noGrp="1"/>
          </p:cNvSpPr>
          <p:nvPr>
            <p:ph type="ftr" sz="quarter" idx="11"/>
          </p:nvPr>
        </p:nvSpPr>
        <p:spPr>
          <a:xfrm>
            <a:off x="3124200" y="6356350"/>
            <a:ext cx="2895600" cy="365125"/>
          </a:xfrm>
        </p:spPr>
        <p:txBody>
          <a:bodyPr/>
          <a:lstStyle/>
          <a:p>
            <a:pPr lvl="0"/>
            <a:r>
              <a:rPr lang="sr-Latn-ME" dirty="0">
                <a:solidFill>
                  <a:prstClr val="black">
                    <a:tint val="75000"/>
                  </a:prstClr>
                </a:solidFill>
              </a:rPr>
              <a:t>2nd Bilateral Meeting, Tirana</a:t>
            </a:r>
            <a:r>
              <a:rPr lang="en-GB" dirty="0">
                <a:solidFill>
                  <a:prstClr val="black">
                    <a:tint val="75000"/>
                  </a:prstClr>
                </a:solidFill>
              </a:rPr>
              <a:t>, </a:t>
            </a:r>
            <a:endParaRPr lang="sr-Latn-ME" dirty="0" smtClean="0">
              <a:solidFill>
                <a:prstClr val="black">
                  <a:tint val="75000"/>
                </a:prstClr>
              </a:solidFill>
            </a:endParaRPr>
          </a:p>
          <a:p>
            <a:pPr lvl="0"/>
            <a:r>
              <a:rPr lang="en-GB" dirty="0" smtClean="0">
                <a:solidFill>
                  <a:prstClr val="black">
                    <a:tint val="75000"/>
                  </a:prstClr>
                </a:solidFill>
              </a:rPr>
              <a:t>February </a:t>
            </a:r>
            <a:r>
              <a:rPr lang="sr-Latn-ME" dirty="0">
                <a:solidFill>
                  <a:prstClr val="black">
                    <a:tint val="75000"/>
                  </a:prstClr>
                </a:solidFill>
              </a:rPr>
              <a:t>2020</a:t>
            </a:r>
            <a:endParaRPr lang="en-GB" dirty="0">
              <a:solidFill>
                <a:prstClr val="black">
                  <a:tint val="75000"/>
                </a:prstClr>
              </a:solidFill>
            </a:endParaRPr>
          </a:p>
        </p:txBody>
      </p:sp>
    </p:spTree>
    <p:extLst>
      <p:ext uri="{BB962C8B-B14F-4D97-AF65-F5344CB8AC3E}">
        <p14:creationId xmlns:p14="http://schemas.microsoft.com/office/powerpoint/2010/main" val="3765298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MARDS Template (4)</Template>
  <TotalTime>513</TotalTime>
  <Words>765</Words>
  <Application>Microsoft Office PowerPoint</Application>
  <PresentationFormat>On-screen Show (4:3)</PresentationFormat>
  <Paragraphs>115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2nd Bilateral Meeting Montenegro - Albania  Polytechnic University of Tirana, Albania, 5th February 2020 </vt:lpstr>
      <vt:lpstr>Where we are…?</vt:lpstr>
      <vt:lpstr>Where we are…?</vt:lpstr>
      <vt:lpstr>Where we are…?</vt:lpstr>
      <vt:lpstr>Where we are…?</vt:lpstr>
      <vt:lpstr>What are the main problems?</vt:lpstr>
      <vt:lpstr>What are the main problems?</vt:lpstr>
      <vt:lpstr>What are the main problems?</vt:lpstr>
      <vt:lpstr>Mitigation</vt:lpstr>
      <vt:lpstr>Tasks 2020, Overview</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MARDS</dc:title>
  <dc:creator>Windows User</dc:creator>
  <cp:lastModifiedBy>Tara</cp:lastModifiedBy>
  <cp:revision>17</cp:revision>
  <dcterms:created xsi:type="dcterms:W3CDTF">2019-02-19T07:46:21Z</dcterms:created>
  <dcterms:modified xsi:type="dcterms:W3CDTF">2020-02-06T08:19:16Z</dcterms:modified>
</cp:coreProperties>
</file>