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56" r:id="rId2"/>
    <p:sldId id="263" r:id="rId3"/>
    <p:sldId id="264" r:id="rId4"/>
    <p:sldId id="265" r:id="rId5"/>
    <p:sldId id="266" r:id="rId6"/>
    <p:sldId id="267" r:id="rId7"/>
    <p:sldId id="268" r:id="rId8"/>
    <p:sldId id="269" r:id="rId9"/>
    <p:sldId id="270" r:id="rId10"/>
    <p:sldId id="271" r:id="rId11"/>
    <p:sldId id="272" r:id="rId12"/>
    <p:sldId id="273" r:id="rId13"/>
    <p:sldId id="274" r:id="rId14"/>
    <p:sldId id="275" r:id="rId15"/>
    <p:sldId id="278" r:id="rId16"/>
    <p:sldId id="279" r:id="rId17"/>
    <p:sldId id="276" r:id="rId18"/>
    <p:sldId id="280" r:id="rId19"/>
    <p:sldId id="277" r:id="rId20"/>
    <p:sldId id="281" r:id="rId21"/>
    <p:sldId id="282" r:id="rId22"/>
    <p:sldId id="283" r:id="rId23"/>
    <p:sldId id="284"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4660"/>
  </p:normalViewPr>
  <p:slideViewPr>
    <p:cSldViewPr>
      <p:cViewPr varScale="1">
        <p:scale>
          <a:sx n="112" d="100"/>
          <a:sy n="112" d="100"/>
        </p:scale>
        <p:origin x="1578"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420EF95-E232-483A-B08A-E0A088B080A7}" type="datetimeFigureOut">
              <a:rPr lang="en-GB" smtClean="0"/>
              <a:t>13/01/2020</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D2AABB1-33D0-490A-8F65-0E2FCBEECD78}" type="slidenum">
              <a:rPr lang="en-GB" smtClean="0"/>
              <a:t>‹#›</a:t>
            </a:fld>
            <a:endParaRPr lang="en-GB"/>
          </a:p>
        </p:txBody>
      </p:sp>
    </p:spTree>
    <p:extLst>
      <p:ext uri="{BB962C8B-B14F-4D97-AF65-F5344CB8AC3E}">
        <p14:creationId xmlns:p14="http://schemas.microsoft.com/office/powerpoint/2010/main" val="1077199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459BD8-427A-43A6-AEE0-A6CAE913F694}" type="datetimeFigureOut">
              <a:rPr lang="en-GB" smtClean="0"/>
              <a:t>13/01/2020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E69034-12FB-4A4C-B885-362305F2F51B}" type="slidenum">
              <a:rPr lang="en-GB" smtClean="0"/>
              <a:t>‹#›</a:t>
            </a:fld>
            <a:endParaRPr lang="en-GB"/>
          </a:p>
        </p:txBody>
      </p:sp>
    </p:spTree>
    <p:extLst>
      <p:ext uri="{BB962C8B-B14F-4D97-AF65-F5344CB8AC3E}">
        <p14:creationId xmlns:p14="http://schemas.microsoft.com/office/powerpoint/2010/main" val="27473796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662FCDE-7375-41A6-AA58-C5A8488922D6}" type="datetime1">
              <a:rPr lang="en-GB" smtClean="0"/>
              <a:t>13/01/2020</a:t>
            </a:fld>
            <a:endParaRPr lang="en-GB"/>
          </a:p>
        </p:txBody>
      </p:sp>
      <p:sp>
        <p:nvSpPr>
          <p:cNvPr id="5" name="Footer Placeholder 4"/>
          <p:cNvSpPr>
            <a:spLocks noGrp="1"/>
          </p:cNvSpPr>
          <p:nvPr>
            <p:ph type="ftr" sz="quarter" idx="11"/>
          </p:nvPr>
        </p:nvSpPr>
        <p:spPr/>
        <p:txBody>
          <a:bodyPr/>
          <a:lstStyle/>
          <a:p>
            <a:r>
              <a:rPr lang="en-GB"/>
              <a:t>Kick-off Meeting, Montenegro, February 2019</a:t>
            </a:r>
          </a:p>
        </p:txBody>
      </p:sp>
      <p:sp>
        <p:nvSpPr>
          <p:cNvPr id="6" name="Slide Number Placeholder 5"/>
          <p:cNvSpPr>
            <a:spLocks noGrp="1"/>
          </p:cNvSpPr>
          <p:nvPr>
            <p:ph type="sldNum" sz="quarter" idx="12"/>
          </p:nvPr>
        </p:nvSpPr>
        <p:spPr/>
        <p:txBody>
          <a:bodyPr/>
          <a:lstStyle/>
          <a:p>
            <a:fld id="{387BD6A1-B084-4740-A66C-CD90010B0859}" type="slidenum">
              <a:rPr lang="en-GB" smtClean="0"/>
              <a:t>‹#›</a:t>
            </a:fld>
            <a:endParaRPr lang="en-GB"/>
          </a:p>
        </p:txBody>
      </p:sp>
    </p:spTree>
    <p:extLst>
      <p:ext uri="{BB962C8B-B14F-4D97-AF65-F5344CB8AC3E}">
        <p14:creationId xmlns:p14="http://schemas.microsoft.com/office/powerpoint/2010/main" val="3494456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DC832D-DA70-4815-903C-E4EC4C980648}" type="datetime1">
              <a:rPr lang="en-GB" smtClean="0"/>
              <a:t>13/01/2020</a:t>
            </a:fld>
            <a:endParaRPr lang="en-GB"/>
          </a:p>
        </p:txBody>
      </p:sp>
      <p:sp>
        <p:nvSpPr>
          <p:cNvPr id="5" name="Footer Placeholder 4"/>
          <p:cNvSpPr>
            <a:spLocks noGrp="1"/>
          </p:cNvSpPr>
          <p:nvPr>
            <p:ph type="ftr" sz="quarter" idx="11"/>
          </p:nvPr>
        </p:nvSpPr>
        <p:spPr/>
        <p:txBody>
          <a:bodyPr/>
          <a:lstStyle/>
          <a:p>
            <a:r>
              <a:rPr lang="en-GB"/>
              <a:t>Kick-off Meeting, Montenegro, February 2019</a:t>
            </a:r>
          </a:p>
        </p:txBody>
      </p:sp>
      <p:sp>
        <p:nvSpPr>
          <p:cNvPr id="6" name="Slide Number Placeholder 5"/>
          <p:cNvSpPr>
            <a:spLocks noGrp="1"/>
          </p:cNvSpPr>
          <p:nvPr>
            <p:ph type="sldNum" sz="quarter" idx="12"/>
          </p:nvPr>
        </p:nvSpPr>
        <p:spPr/>
        <p:txBody>
          <a:bodyPr/>
          <a:lstStyle/>
          <a:p>
            <a:fld id="{387BD6A1-B084-4740-A66C-CD90010B0859}" type="slidenum">
              <a:rPr lang="en-GB" smtClean="0"/>
              <a:t>‹#›</a:t>
            </a:fld>
            <a:endParaRPr lang="en-GB"/>
          </a:p>
        </p:txBody>
      </p:sp>
    </p:spTree>
    <p:extLst>
      <p:ext uri="{BB962C8B-B14F-4D97-AF65-F5344CB8AC3E}">
        <p14:creationId xmlns:p14="http://schemas.microsoft.com/office/powerpoint/2010/main" val="1333309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375B5E6-9999-49CE-B7AE-EB5D93D104CD}" type="datetime1">
              <a:rPr lang="en-GB" smtClean="0"/>
              <a:t>13/01/2020</a:t>
            </a:fld>
            <a:endParaRPr lang="en-GB"/>
          </a:p>
        </p:txBody>
      </p:sp>
      <p:sp>
        <p:nvSpPr>
          <p:cNvPr id="5" name="Footer Placeholder 4"/>
          <p:cNvSpPr>
            <a:spLocks noGrp="1"/>
          </p:cNvSpPr>
          <p:nvPr>
            <p:ph type="ftr" sz="quarter" idx="11"/>
          </p:nvPr>
        </p:nvSpPr>
        <p:spPr/>
        <p:txBody>
          <a:bodyPr/>
          <a:lstStyle/>
          <a:p>
            <a:r>
              <a:rPr lang="en-GB"/>
              <a:t>Kick-off Meeting, Montenegro, February 2019</a:t>
            </a:r>
          </a:p>
        </p:txBody>
      </p:sp>
      <p:sp>
        <p:nvSpPr>
          <p:cNvPr id="6" name="Slide Number Placeholder 5"/>
          <p:cNvSpPr>
            <a:spLocks noGrp="1"/>
          </p:cNvSpPr>
          <p:nvPr>
            <p:ph type="sldNum" sz="quarter" idx="12"/>
          </p:nvPr>
        </p:nvSpPr>
        <p:spPr/>
        <p:txBody>
          <a:bodyPr/>
          <a:lstStyle/>
          <a:p>
            <a:fld id="{387BD6A1-B084-4740-A66C-CD90010B0859}" type="slidenum">
              <a:rPr lang="en-GB" smtClean="0"/>
              <a:t>‹#›</a:t>
            </a:fld>
            <a:endParaRPr lang="en-GB"/>
          </a:p>
        </p:txBody>
      </p:sp>
    </p:spTree>
    <p:extLst>
      <p:ext uri="{BB962C8B-B14F-4D97-AF65-F5344CB8AC3E}">
        <p14:creationId xmlns:p14="http://schemas.microsoft.com/office/powerpoint/2010/main" val="3422037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001579E-C215-4D46-9F00-FCE9803D788E}" type="datetime1">
              <a:rPr lang="en-GB" smtClean="0"/>
              <a:t>13/01/2020</a:t>
            </a:fld>
            <a:endParaRPr lang="en-GB"/>
          </a:p>
        </p:txBody>
      </p:sp>
      <p:sp>
        <p:nvSpPr>
          <p:cNvPr id="5" name="Footer Placeholder 4"/>
          <p:cNvSpPr>
            <a:spLocks noGrp="1"/>
          </p:cNvSpPr>
          <p:nvPr>
            <p:ph type="ftr" sz="quarter" idx="11"/>
          </p:nvPr>
        </p:nvSpPr>
        <p:spPr/>
        <p:txBody>
          <a:bodyPr/>
          <a:lstStyle/>
          <a:p>
            <a:r>
              <a:rPr lang="en-GB"/>
              <a:t>Kick-off Meeting, Montenegro, February 2019</a:t>
            </a:r>
          </a:p>
        </p:txBody>
      </p:sp>
      <p:sp>
        <p:nvSpPr>
          <p:cNvPr id="6" name="Slide Number Placeholder 5"/>
          <p:cNvSpPr>
            <a:spLocks noGrp="1"/>
          </p:cNvSpPr>
          <p:nvPr>
            <p:ph type="sldNum" sz="quarter" idx="12"/>
          </p:nvPr>
        </p:nvSpPr>
        <p:spPr/>
        <p:txBody>
          <a:bodyPr/>
          <a:lstStyle/>
          <a:p>
            <a:fld id="{387BD6A1-B084-4740-A66C-CD90010B0859}" type="slidenum">
              <a:rPr lang="en-GB" smtClean="0"/>
              <a:t>‹#›</a:t>
            </a:fld>
            <a:endParaRPr lang="en-GB"/>
          </a:p>
        </p:txBody>
      </p:sp>
    </p:spTree>
    <p:extLst>
      <p:ext uri="{BB962C8B-B14F-4D97-AF65-F5344CB8AC3E}">
        <p14:creationId xmlns:p14="http://schemas.microsoft.com/office/powerpoint/2010/main" val="2143846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668C20D-129E-4D9E-A2A0-CE5AE34E94CA}" type="datetime1">
              <a:rPr lang="en-GB" smtClean="0"/>
              <a:t>13/01/2020</a:t>
            </a:fld>
            <a:endParaRPr lang="en-GB"/>
          </a:p>
        </p:txBody>
      </p:sp>
      <p:sp>
        <p:nvSpPr>
          <p:cNvPr id="5" name="Footer Placeholder 4"/>
          <p:cNvSpPr>
            <a:spLocks noGrp="1"/>
          </p:cNvSpPr>
          <p:nvPr>
            <p:ph type="ftr" sz="quarter" idx="11"/>
          </p:nvPr>
        </p:nvSpPr>
        <p:spPr/>
        <p:txBody>
          <a:bodyPr/>
          <a:lstStyle/>
          <a:p>
            <a:r>
              <a:rPr lang="en-GB"/>
              <a:t>Kick-off Meeting, Montenegro, February 2019</a:t>
            </a:r>
          </a:p>
        </p:txBody>
      </p:sp>
      <p:sp>
        <p:nvSpPr>
          <p:cNvPr id="6" name="Slide Number Placeholder 5"/>
          <p:cNvSpPr>
            <a:spLocks noGrp="1"/>
          </p:cNvSpPr>
          <p:nvPr>
            <p:ph type="sldNum" sz="quarter" idx="12"/>
          </p:nvPr>
        </p:nvSpPr>
        <p:spPr/>
        <p:txBody>
          <a:bodyPr/>
          <a:lstStyle/>
          <a:p>
            <a:fld id="{387BD6A1-B084-4740-A66C-CD90010B0859}" type="slidenum">
              <a:rPr lang="en-GB" smtClean="0"/>
              <a:t>‹#›</a:t>
            </a:fld>
            <a:endParaRPr lang="en-GB"/>
          </a:p>
        </p:txBody>
      </p:sp>
    </p:spTree>
    <p:extLst>
      <p:ext uri="{BB962C8B-B14F-4D97-AF65-F5344CB8AC3E}">
        <p14:creationId xmlns:p14="http://schemas.microsoft.com/office/powerpoint/2010/main" val="2755090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11F1A2A-9ECF-4D79-91A4-DAAC98D7228B}" type="datetime1">
              <a:rPr lang="en-GB" smtClean="0"/>
              <a:t>13/01/2020</a:t>
            </a:fld>
            <a:endParaRPr lang="en-GB"/>
          </a:p>
        </p:txBody>
      </p:sp>
      <p:sp>
        <p:nvSpPr>
          <p:cNvPr id="6" name="Footer Placeholder 5"/>
          <p:cNvSpPr>
            <a:spLocks noGrp="1"/>
          </p:cNvSpPr>
          <p:nvPr>
            <p:ph type="ftr" sz="quarter" idx="11"/>
          </p:nvPr>
        </p:nvSpPr>
        <p:spPr/>
        <p:txBody>
          <a:bodyPr/>
          <a:lstStyle/>
          <a:p>
            <a:r>
              <a:rPr lang="en-GB"/>
              <a:t>Kick-off Meeting, Montenegro, February 2019</a:t>
            </a:r>
          </a:p>
        </p:txBody>
      </p:sp>
      <p:sp>
        <p:nvSpPr>
          <p:cNvPr id="7" name="Slide Number Placeholder 6"/>
          <p:cNvSpPr>
            <a:spLocks noGrp="1"/>
          </p:cNvSpPr>
          <p:nvPr>
            <p:ph type="sldNum" sz="quarter" idx="12"/>
          </p:nvPr>
        </p:nvSpPr>
        <p:spPr/>
        <p:txBody>
          <a:bodyPr/>
          <a:lstStyle/>
          <a:p>
            <a:fld id="{387BD6A1-B084-4740-A66C-CD90010B0859}" type="slidenum">
              <a:rPr lang="en-GB" smtClean="0"/>
              <a:t>‹#›</a:t>
            </a:fld>
            <a:endParaRPr lang="en-GB"/>
          </a:p>
        </p:txBody>
      </p:sp>
    </p:spTree>
    <p:extLst>
      <p:ext uri="{BB962C8B-B14F-4D97-AF65-F5344CB8AC3E}">
        <p14:creationId xmlns:p14="http://schemas.microsoft.com/office/powerpoint/2010/main" val="275085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3B45E0A-BB7C-4686-AA14-D829870E7BD4}" type="datetime1">
              <a:rPr lang="en-GB" smtClean="0"/>
              <a:t>13/01/2020</a:t>
            </a:fld>
            <a:endParaRPr lang="en-GB"/>
          </a:p>
        </p:txBody>
      </p:sp>
      <p:sp>
        <p:nvSpPr>
          <p:cNvPr id="8" name="Footer Placeholder 7"/>
          <p:cNvSpPr>
            <a:spLocks noGrp="1"/>
          </p:cNvSpPr>
          <p:nvPr>
            <p:ph type="ftr" sz="quarter" idx="11"/>
          </p:nvPr>
        </p:nvSpPr>
        <p:spPr/>
        <p:txBody>
          <a:bodyPr/>
          <a:lstStyle/>
          <a:p>
            <a:r>
              <a:rPr lang="en-GB"/>
              <a:t>Kick-off Meeting, Montenegro, February 2019</a:t>
            </a:r>
          </a:p>
        </p:txBody>
      </p:sp>
      <p:sp>
        <p:nvSpPr>
          <p:cNvPr id="9" name="Slide Number Placeholder 8"/>
          <p:cNvSpPr>
            <a:spLocks noGrp="1"/>
          </p:cNvSpPr>
          <p:nvPr>
            <p:ph type="sldNum" sz="quarter" idx="12"/>
          </p:nvPr>
        </p:nvSpPr>
        <p:spPr/>
        <p:txBody>
          <a:bodyPr/>
          <a:lstStyle/>
          <a:p>
            <a:fld id="{387BD6A1-B084-4740-A66C-CD90010B0859}" type="slidenum">
              <a:rPr lang="en-GB" smtClean="0"/>
              <a:t>‹#›</a:t>
            </a:fld>
            <a:endParaRPr lang="en-GB"/>
          </a:p>
        </p:txBody>
      </p:sp>
    </p:spTree>
    <p:extLst>
      <p:ext uri="{BB962C8B-B14F-4D97-AF65-F5344CB8AC3E}">
        <p14:creationId xmlns:p14="http://schemas.microsoft.com/office/powerpoint/2010/main" val="639014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4F52E2C-97E9-406C-99AF-A30B15C11132}" type="datetime1">
              <a:rPr lang="en-GB" smtClean="0"/>
              <a:t>13/01/2020</a:t>
            </a:fld>
            <a:endParaRPr lang="en-GB"/>
          </a:p>
        </p:txBody>
      </p:sp>
      <p:sp>
        <p:nvSpPr>
          <p:cNvPr id="4" name="Footer Placeholder 3"/>
          <p:cNvSpPr>
            <a:spLocks noGrp="1"/>
          </p:cNvSpPr>
          <p:nvPr>
            <p:ph type="ftr" sz="quarter" idx="11"/>
          </p:nvPr>
        </p:nvSpPr>
        <p:spPr/>
        <p:txBody>
          <a:bodyPr/>
          <a:lstStyle/>
          <a:p>
            <a:r>
              <a:rPr lang="en-GB"/>
              <a:t>Kick-off Meeting, Montenegro, February 2019</a:t>
            </a:r>
          </a:p>
        </p:txBody>
      </p:sp>
      <p:sp>
        <p:nvSpPr>
          <p:cNvPr id="5" name="Slide Number Placeholder 4"/>
          <p:cNvSpPr>
            <a:spLocks noGrp="1"/>
          </p:cNvSpPr>
          <p:nvPr>
            <p:ph type="sldNum" sz="quarter" idx="12"/>
          </p:nvPr>
        </p:nvSpPr>
        <p:spPr/>
        <p:txBody>
          <a:bodyPr/>
          <a:lstStyle/>
          <a:p>
            <a:fld id="{387BD6A1-B084-4740-A66C-CD90010B0859}" type="slidenum">
              <a:rPr lang="en-GB" smtClean="0"/>
              <a:t>‹#›</a:t>
            </a:fld>
            <a:endParaRPr lang="en-GB"/>
          </a:p>
        </p:txBody>
      </p:sp>
    </p:spTree>
    <p:extLst>
      <p:ext uri="{BB962C8B-B14F-4D97-AF65-F5344CB8AC3E}">
        <p14:creationId xmlns:p14="http://schemas.microsoft.com/office/powerpoint/2010/main" val="110823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D267B0-696B-43D6-84E1-A6BFB22C1749}" type="datetime1">
              <a:rPr lang="en-GB" smtClean="0"/>
              <a:t>13/01/2020</a:t>
            </a:fld>
            <a:endParaRPr lang="en-GB"/>
          </a:p>
        </p:txBody>
      </p:sp>
      <p:sp>
        <p:nvSpPr>
          <p:cNvPr id="3" name="Footer Placeholder 2"/>
          <p:cNvSpPr>
            <a:spLocks noGrp="1"/>
          </p:cNvSpPr>
          <p:nvPr>
            <p:ph type="ftr" sz="quarter" idx="11"/>
          </p:nvPr>
        </p:nvSpPr>
        <p:spPr/>
        <p:txBody>
          <a:bodyPr/>
          <a:lstStyle/>
          <a:p>
            <a:r>
              <a:rPr lang="en-GB"/>
              <a:t>Kick-off Meeting, Montenegro, February 2019</a:t>
            </a:r>
          </a:p>
        </p:txBody>
      </p:sp>
      <p:sp>
        <p:nvSpPr>
          <p:cNvPr id="4" name="Slide Number Placeholder 3"/>
          <p:cNvSpPr>
            <a:spLocks noGrp="1"/>
          </p:cNvSpPr>
          <p:nvPr>
            <p:ph type="sldNum" sz="quarter" idx="12"/>
          </p:nvPr>
        </p:nvSpPr>
        <p:spPr/>
        <p:txBody>
          <a:bodyPr/>
          <a:lstStyle/>
          <a:p>
            <a:fld id="{387BD6A1-B084-4740-A66C-CD90010B0859}" type="slidenum">
              <a:rPr lang="en-GB" smtClean="0"/>
              <a:t>‹#›</a:t>
            </a:fld>
            <a:endParaRPr lang="en-GB"/>
          </a:p>
        </p:txBody>
      </p:sp>
    </p:spTree>
    <p:extLst>
      <p:ext uri="{BB962C8B-B14F-4D97-AF65-F5344CB8AC3E}">
        <p14:creationId xmlns:p14="http://schemas.microsoft.com/office/powerpoint/2010/main" val="3846100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91DFD6A-16C4-48AC-BE67-FD7EA4E79F39}" type="datetime1">
              <a:rPr lang="en-GB" smtClean="0"/>
              <a:t>13/01/2020</a:t>
            </a:fld>
            <a:endParaRPr lang="en-GB"/>
          </a:p>
        </p:txBody>
      </p:sp>
      <p:sp>
        <p:nvSpPr>
          <p:cNvPr id="6" name="Footer Placeholder 5"/>
          <p:cNvSpPr>
            <a:spLocks noGrp="1"/>
          </p:cNvSpPr>
          <p:nvPr>
            <p:ph type="ftr" sz="quarter" idx="11"/>
          </p:nvPr>
        </p:nvSpPr>
        <p:spPr/>
        <p:txBody>
          <a:bodyPr/>
          <a:lstStyle/>
          <a:p>
            <a:r>
              <a:rPr lang="en-GB"/>
              <a:t>Kick-off Meeting, Montenegro, February 2019</a:t>
            </a:r>
          </a:p>
        </p:txBody>
      </p:sp>
      <p:sp>
        <p:nvSpPr>
          <p:cNvPr id="7" name="Slide Number Placeholder 6"/>
          <p:cNvSpPr>
            <a:spLocks noGrp="1"/>
          </p:cNvSpPr>
          <p:nvPr>
            <p:ph type="sldNum" sz="quarter" idx="12"/>
          </p:nvPr>
        </p:nvSpPr>
        <p:spPr/>
        <p:txBody>
          <a:bodyPr/>
          <a:lstStyle/>
          <a:p>
            <a:fld id="{387BD6A1-B084-4740-A66C-CD90010B0859}" type="slidenum">
              <a:rPr lang="en-GB" smtClean="0"/>
              <a:t>‹#›</a:t>
            </a:fld>
            <a:endParaRPr lang="en-GB"/>
          </a:p>
        </p:txBody>
      </p:sp>
    </p:spTree>
    <p:extLst>
      <p:ext uri="{BB962C8B-B14F-4D97-AF65-F5344CB8AC3E}">
        <p14:creationId xmlns:p14="http://schemas.microsoft.com/office/powerpoint/2010/main" val="4177163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765710C-0DB5-41CF-9E53-ADC57AB88758}" type="datetime1">
              <a:rPr lang="en-GB" smtClean="0"/>
              <a:t>13/01/2020</a:t>
            </a:fld>
            <a:endParaRPr lang="en-GB"/>
          </a:p>
        </p:txBody>
      </p:sp>
      <p:sp>
        <p:nvSpPr>
          <p:cNvPr id="6" name="Footer Placeholder 5"/>
          <p:cNvSpPr>
            <a:spLocks noGrp="1"/>
          </p:cNvSpPr>
          <p:nvPr>
            <p:ph type="ftr" sz="quarter" idx="11"/>
          </p:nvPr>
        </p:nvSpPr>
        <p:spPr/>
        <p:txBody>
          <a:bodyPr/>
          <a:lstStyle/>
          <a:p>
            <a:r>
              <a:rPr lang="en-GB"/>
              <a:t>Kick-off Meeting, Montenegro, February 2019</a:t>
            </a:r>
          </a:p>
        </p:txBody>
      </p:sp>
      <p:sp>
        <p:nvSpPr>
          <p:cNvPr id="7" name="Slide Number Placeholder 6"/>
          <p:cNvSpPr>
            <a:spLocks noGrp="1"/>
          </p:cNvSpPr>
          <p:nvPr>
            <p:ph type="sldNum" sz="quarter" idx="12"/>
          </p:nvPr>
        </p:nvSpPr>
        <p:spPr/>
        <p:txBody>
          <a:bodyPr/>
          <a:lstStyle/>
          <a:p>
            <a:fld id="{387BD6A1-B084-4740-A66C-CD90010B0859}" type="slidenum">
              <a:rPr lang="en-GB" smtClean="0"/>
              <a:t>‹#›</a:t>
            </a:fld>
            <a:endParaRPr lang="en-GB"/>
          </a:p>
        </p:txBody>
      </p:sp>
    </p:spTree>
    <p:extLst>
      <p:ext uri="{BB962C8B-B14F-4D97-AF65-F5344CB8AC3E}">
        <p14:creationId xmlns:p14="http://schemas.microsoft.com/office/powerpoint/2010/main" val="275914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E07E5E-4000-4743-BDAD-5F6D44221742}" type="datetime1">
              <a:rPr lang="en-GB" smtClean="0"/>
              <a:t>13/01/2020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Kick-off Meeting, Montenegro, February 2019</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7BD6A1-B084-4740-A66C-CD90010B0859}" type="slidenum">
              <a:rPr lang="en-GB" smtClean="0"/>
              <a:t>‹#›</a:t>
            </a:fld>
            <a:endParaRPr lang="en-GB"/>
          </a:p>
        </p:txBody>
      </p:sp>
    </p:spTree>
    <p:extLst>
      <p:ext uri="{BB962C8B-B14F-4D97-AF65-F5344CB8AC3E}">
        <p14:creationId xmlns:p14="http://schemas.microsoft.com/office/powerpoint/2010/main" val="819879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mards.ucg.ac.me/workflow.html"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772400" cy="1470025"/>
          </a:xfrm>
        </p:spPr>
        <p:txBody>
          <a:bodyPr>
            <a:normAutofit fontScale="90000"/>
          </a:bodyPr>
          <a:lstStyle/>
          <a:p>
            <a:r>
              <a:rPr lang="en-GB" sz="4900" b="1" dirty="0">
                <a:solidFill>
                  <a:srgbClr val="002060"/>
                </a:solidFill>
              </a:rPr>
              <a:t>MARDS</a:t>
            </a:r>
            <a:br>
              <a:rPr lang="en-GB" sz="4900" b="1" dirty="0">
                <a:solidFill>
                  <a:srgbClr val="002060"/>
                </a:solidFill>
              </a:rPr>
            </a:br>
            <a:r>
              <a:rPr lang="en-GB" sz="3600" b="1" dirty="0">
                <a:solidFill>
                  <a:srgbClr val="002060"/>
                </a:solidFill>
              </a:rPr>
              <a:t>2</a:t>
            </a:r>
            <a:r>
              <a:rPr lang="en-GB" sz="3600" b="1" baseline="30000" dirty="0">
                <a:solidFill>
                  <a:srgbClr val="002060"/>
                </a:solidFill>
              </a:rPr>
              <a:t>nd</a:t>
            </a:r>
            <a:r>
              <a:rPr lang="en-GB" sz="3600" b="1" dirty="0">
                <a:solidFill>
                  <a:srgbClr val="002060"/>
                </a:solidFill>
              </a:rPr>
              <a:t> Management Meeting </a:t>
            </a:r>
            <a:r>
              <a:rPr lang="en-GB" sz="4900" b="1" dirty="0">
                <a:solidFill>
                  <a:srgbClr val="002060"/>
                </a:solidFill>
              </a:rPr>
              <a:t/>
            </a:r>
            <a:br>
              <a:rPr lang="en-GB" sz="4900" b="1" dirty="0">
                <a:solidFill>
                  <a:srgbClr val="002060"/>
                </a:solidFill>
              </a:rPr>
            </a:br>
            <a:r>
              <a:rPr lang="en-GB" sz="3600" b="1" dirty="0">
                <a:solidFill>
                  <a:srgbClr val="002060"/>
                </a:solidFill>
              </a:rPr>
              <a:t>Vienna, 10-13.12.2019</a:t>
            </a:r>
            <a:br>
              <a:rPr lang="en-GB" sz="3600" b="1" dirty="0">
                <a:solidFill>
                  <a:srgbClr val="002060"/>
                </a:solidFill>
              </a:rPr>
            </a:br>
            <a:r>
              <a:rPr lang="en-GB" sz="3600" b="1" dirty="0">
                <a:solidFill>
                  <a:srgbClr val="002060"/>
                </a:solidFill>
              </a:rPr>
              <a:t/>
            </a:r>
            <a:br>
              <a:rPr lang="en-GB" sz="3600" b="1" dirty="0">
                <a:solidFill>
                  <a:srgbClr val="002060"/>
                </a:solidFill>
              </a:rPr>
            </a:br>
            <a:r>
              <a:rPr lang="en-GB" sz="3600" b="1" dirty="0">
                <a:solidFill>
                  <a:srgbClr val="002060"/>
                </a:solidFill>
              </a:rPr>
              <a:t>Progress Report on Year I and </a:t>
            </a:r>
            <a:br>
              <a:rPr lang="en-GB" sz="3600" b="1" dirty="0">
                <a:solidFill>
                  <a:srgbClr val="002060"/>
                </a:solidFill>
              </a:rPr>
            </a:br>
            <a:r>
              <a:rPr lang="en-GB" sz="3600" b="1" dirty="0">
                <a:solidFill>
                  <a:srgbClr val="002060"/>
                </a:solidFill>
              </a:rPr>
              <a:t>Managerial Issues </a:t>
            </a:r>
          </a:p>
        </p:txBody>
      </p:sp>
      <p:sp>
        <p:nvSpPr>
          <p:cNvPr id="3" name="Subtitle 2"/>
          <p:cNvSpPr>
            <a:spLocks noGrp="1"/>
          </p:cNvSpPr>
          <p:nvPr>
            <p:ph type="subTitle" idx="1"/>
          </p:nvPr>
        </p:nvSpPr>
        <p:spPr>
          <a:xfrm>
            <a:off x="1331640" y="3524258"/>
            <a:ext cx="6400800" cy="1752600"/>
          </a:xfrm>
        </p:spPr>
        <p:txBody>
          <a:bodyPr>
            <a:normAutofit/>
          </a:bodyPr>
          <a:lstStyle/>
          <a:p>
            <a:r>
              <a:rPr lang="en-GB" sz="2400" dirty="0" err="1">
                <a:solidFill>
                  <a:srgbClr val="002060"/>
                </a:solidFill>
              </a:rPr>
              <a:t>Prof.</a:t>
            </a:r>
            <a:r>
              <a:rPr lang="en-GB" sz="2400" dirty="0">
                <a:solidFill>
                  <a:srgbClr val="002060"/>
                </a:solidFill>
              </a:rPr>
              <a:t> Radovan Stojanovic</a:t>
            </a:r>
          </a:p>
          <a:p>
            <a:r>
              <a:rPr lang="en-GB" sz="2400" dirty="0">
                <a:solidFill>
                  <a:srgbClr val="002060"/>
                </a:solidFill>
              </a:rPr>
              <a:t>Coordinator</a:t>
            </a:r>
          </a:p>
          <a:p>
            <a:endParaRPr lang="en-GB" sz="2400" dirty="0">
              <a:solidFill>
                <a:srgbClr val="002060"/>
              </a:solidFill>
            </a:endParaRPr>
          </a:p>
        </p:txBody>
      </p:sp>
      <p:sp>
        <p:nvSpPr>
          <p:cNvPr id="4" name="Footer Placeholder 3"/>
          <p:cNvSpPr>
            <a:spLocks noGrp="1"/>
          </p:cNvSpPr>
          <p:nvPr>
            <p:ph type="ftr" sz="quarter" idx="11"/>
          </p:nvPr>
        </p:nvSpPr>
        <p:spPr>
          <a:xfrm>
            <a:off x="3124200" y="6356350"/>
            <a:ext cx="3248000" cy="365125"/>
          </a:xfrm>
        </p:spPr>
        <p:txBody>
          <a:bodyPr/>
          <a:lstStyle/>
          <a:p>
            <a:r>
              <a:rPr lang="sr-Latn-ME" dirty="0" smtClean="0"/>
              <a:t>Consortium meeting</a:t>
            </a:r>
            <a:r>
              <a:rPr lang="en-GB" dirty="0" smtClean="0"/>
              <a:t>, </a:t>
            </a:r>
            <a:r>
              <a:rPr lang="sr-Latn-ME" dirty="0" smtClean="0"/>
              <a:t>Vienna</a:t>
            </a:r>
            <a:r>
              <a:rPr lang="en-GB" dirty="0" smtClean="0"/>
              <a:t>, </a:t>
            </a:r>
            <a:endParaRPr lang="sr-Latn-ME" dirty="0" smtClean="0"/>
          </a:p>
          <a:p>
            <a:r>
              <a:rPr lang="sr-Latn-ME" dirty="0" smtClean="0"/>
              <a:t>December 2</a:t>
            </a:r>
            <a:r>
              <a:rPr lang="en-GB" dirty="0" smtClean="0"/>
              <a:t>019</a:t>
            </a:r>
            <a:endParaRPr lang="en-GB"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52871" y="4486200"/>
            <a:ext cx="790658" cy="790658"/>
          </a:xfrm>
          <a:prstGeom prst="rect">
            <a:avLst/>
          </a:prstGeom>
        </p:spPr>
      </p:pic>
    </p:spTree>
    <p:extLst>
      <p:ext uri="{BB962C8B-B14F-4D97-AF65-F5344CB8AC3E}">
        <p14:creationId xmlns:p14="http://schemas.microsoft.com/office/powerpoint/2010/main" val="724886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2060"/>
                </a:solidFill>
              </a:rPr>
              <a:t>Where we are…?</a:t>
            </a:r>
          </a:p>
        </p:txBody>
      </p:sp>
      <p:sp>
        <p:nvSpPr>
          <p:cNvPr id="3" name="Content Placeholder 2"/>
          <p:cNvSpPr>
            <a:spLocks noGrp="1"/>
          </p:cNvSpPr>
          <p:nvPr>
            <p:ph idx="1"/>
          </p:nvPr>
        </p:nvSpPr>
        <p:spPr/>
        <p:txBody>
          <a:bodyPr>
            <a:normAutofit fontScale="92500" lnSpcReduction="20000"/>
          </a:bodyPr>
          <a:lstStyle/>
          <a:p>
            <a:pPr lvl="2"/>
            <a:r>
              <a:rPr lang="en-GB" sz="2800" dirty="0">
                <a:solidFill>
                  <a:srgbClr val="002060"/>
                </a:solidFill>
              </a:rPr>
              <a:t>DE5.1 Quality control, Excellent done by University of Maribor</a:t>
            </a:r>
          </a:p>
          <a:p>
            <a:pPr lvl="2"/>
            <a:r>
              <a:rPr lang="en-GB" sz="2800" dirty="0">
                <a:solidFill>
                  <a:srgbClr val="002060"/>
                </a:solidFill>
              </a:rPr>
              <a:t>DE6.1, 6.2, Dissemination activities. Done. Could be better.</a:t>
            </a:r>
          </a:p>
          <a:p>
            <a:pPr lvl="2"/>
            <a:r>
              <a:rPr lang="en-GB" sz="2800" dirty="0">
                <a:solidFill>
                  <a:srgbClr val="002060"/>
                </a:solidFill>
              </a:rPr>
              <a:t>DE6.3 Dissemination to stakeholders. In Montenegro is performing. In Albania could be better.</a:t>
            </a:r>
          </a:p>
          <a:p>
            <a:pPr lvl="2"/>
            <a:r>
              <a:rPr lang="en-GB" sz="2800" dirty="0">
                <a:solidFill>
                  <a:srgbClr val="002060"/>
                </a:solidFill>
              </a:rPr>
              <a:t>DE7.1 Sustainable strategy. Not completed yet. </a:t>
            </a:r>
          </a:p>
          <a:p>
            <a:pPr lvl="2"/>
            <a:r>
              <a:rPr lang="en-GB" sz="2800" dirty="0">
                <a:solidFill>
                  <a:srgbClr val="002060"/>
                </a:solidFill>
              </a:rPr>
              <a:t>DE8.X Management. By our opinion it is going well, regular meetings, regular communication, financial responsibilities and discipline satisfied…</a:t>
            </a:r>
          </a:p>
          <a:p>
            <a:pPr marL="914400" lvl="2" indent="0">
              <a:buNone/>
            </a:pPr>
            <a:r>
              <a:rPr lang="sr-Latn-ME" sz="2800" dirty="0">
                <a:solidFill>
                  <a:srgbClr val="002060"/>
                </a:solidFill>
              </a:rPr>
              <a:t> </a:t>
            </a:r>
            <a:r>
              <a:rPr lang="sr-Latn-ME" sz="2800" dirty="0" smtClean="0">
                <a:solidFill>
                  <a:srgbClr val="002060"/>
                </a:solidFill>
              </a:rPr>
              <a:t> </a:t>
            </a:r>
            <a:r>
              <a:rPr lang="en-GB" sz="2800" dirty="0" smtClean="0">
                <a:solidFill>
                  <a:srgbClr val="002060"/>
                </a:solidFill>
              </a:rPr>
              <a:t> </a:t>
            </a:r>
            <a:r>
              <a:rPr lang="en-GB" sz="2800" dirty="0">
                <a:solidFill>
                  <a:srgbClr val="002060"/>
                </a:solidFill>
              </a:rPr>
              <a:t>but you and QC and others should to evaluate us. </a:t>
            </a:r>
          </a:p>
          <a:p>
            <a:endParaRPr lang="en-GB" sz="4400" dirty="0">
              <a:solidFill>
                <a:srgbClr val="002060"/>
              </a:solidFill>
            </a:endParaRPr>
          </a:p>
          <a:p>
            <a:endParaRPr lang="en-GB" dirty="0"/>
          </a:p>
        </p:txBody>
      </p:sp>
      <p:sp>
        <p:nvSpPr>
          <p:cNvPr id="5" name="Rectangle 4"/>
          <p:cNvSpPr/>
          <p:nvPr/>
        </p:nvSpPr>
        <p:spPr>
          <a:xfrm>
            <a:off x="883920" y="1676400"/>
            <a:ext cx="44196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899160" y="2316480"/>
            <a:ext cx="44196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891540" y="3048000"/>
            <a:ext cx="441960" cy="304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883920" y="4043680"/>
            <a:ext cx="457200" cy="304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p:nvSpPr>
        <p:spPr>
          <a:xfrm>
            <a:off x="883920" y="4495800"/>
            <a:ext cx="4572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44840" y="35560"/>
            <a:ext cx="790658" cy="790658"/>
          </a:xfrm>
          <a:prstGeom prst="rect">
            <a:avLst/>
          </a:prstGeom>
        </p:spPr>
      </p:pic>
      <p:sp>
        <p:nvSpPr>
          <p:cNvPr id="11" name="Footer Placeholder 3"/>
          <p:cNvSpPr>
            <a:spLocks noGrp="1"/>
          </p:cNvSpPr>
          <p:nvPr>
            <p:ph type="ftr" sz="quarter" idx="11"/>
          </p:nvPr>
        </p:nvSpPr>
        <p:spPr>
          <a:xfrm>
            <a:off x="3124200" y="6356350"/>
            <a:ext cx="2895600" cy="365125"/>
          </a:xfrm>
        </p:spPr>
        <p:txBody>
          <a:bodyPr/>
          <a:lstStyle/>
          <a:p>
            <a:r>
              <a:rPr lang="sr-Latn-ME" dirty="0"/>
              <a:t>Consortium meeting</a:t>
            </a:r>
            <a:r>
              <a:rPr lang="en-GB" dirty="0"/>
              <a:t>, </a:t>
            </a:r>
            <a:r>
              <a:rPr lang="sr-Latn-ME" dirty="0"/>
              <a:t>Vienna</a:t>
            </a:r>
            <a:r>
              <a:rPr lang="en-GB" dirty="0"/>
              <a:t>, </a:t>
            </a:r>
            <a:endParaRPr lang="sr-Latn-ME" dirty="0"/>
          </a:p>
          <a:p>
            <a:r>
              <a:rPr lang="sr-Latn-ME" dirty="0"/>
              <a:t>December 2</a:t>
            </a:r>
            <a:r>
              <a:rPr lang="en-GB" dirty="0"/>
              <a:t>019</a:t>
            </a:r>
          </a:p>
        </p:txBody>
      </p:sp>
    </p:spTree>
    <p:extLst>
      <p:ext uri="{BB962C8B-B14F-4D97-AF65-F5344CB8AC3E}">
        <p14:creationId xmlns:p14="http://schemas.microsoft.com/office/powerpoint/2010/main" val="26695475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2060"/>
                </a:solidFill>
              </a:rPr>
              <a:t>Where we are…?</a:t>
            </a:r>
          </a:p>
        </p:txBody>
      </p:sp>
      <p:sp>
        <p:nvSpPr>
          <p:cNvPr id="3" name="Content Placeholder 2"/>
          <p:cNvSpPr>
            <a:spLocks noGrp="1"/>
          </p:cNvSpPr>
          <p:nvPr>
            <p:ph idx="1"/>
          </p:nvPr>
        </p:nvSpPr>
        <p:spPr/>
        <p:txBody>
          <a:bodyPr>
            <a:normAutofit fontScale="92500" lnSpcReduction="10000"/>
          </a:bodyPr>
          <a:lstStyle/>
          <a:p>
            <a:pPr lvl="2"/>
            <a:r>
              <a:rPr lang="en-GB" sz="2800" b="1" dirty="0">
                <a:solidFill>
                  <a:srgbClr val="002060"/>
                </a:solidFill>
              </a:rPr>
              <a:t>DE5.1 Quality control, Excellent done by University of Maribor</a:t>
            </a:r>
          </a:p>
          <a:p>
            <a:pPr lvl="2"/>
            <a:r>
              <a:rPr lang="en-GB" sz="2800" b="1" dirty="0">
                <a:solidFill>
                  <a:srgbClr val="002060"/>
                </a:solidFill>
              </a:rPr>
              <a:t>DE6.1, 6.2, Dissemination activities. Well done.</a:t>
            </a:r>
          </a:p>
          <a:p>
            <a:pPr lvl="2"/>
            <a:r>
              <a:rPr lang="en-GB" sz="2800" b="1" dirty="0">
                <a:solidFill>
                  <a:srgbClr val="002060"/>
                </a:solidFill>
              </a:rPr>
              <a:t>DE6.3 Dissemination to stakeholders. In Montenegro is performing. In Albania could be better.</a:t>
            </a:r>
          </a:p>
          <a:p>
            <a:pPr lvl="2"/>
            <a:r>
              <a:rPr lang="en-GB" sz="2800" b="1" dirty="0">
                <a:solidFill>
                  <a:srgbClr val="002060"/>
                </a:solidFill>
              </a:rPr>
              <a:t>DE7.1 Sustainable strategy. Not completed yet. </a:t>
            </a:r>
          </a:p>
          <a:p>
            <a:pPr lvl="2"/>
            <a:r>
              <a:rPr lang="en-GB" sz="2800" b="1" dirty="0">
                <a:solidFill>
                  <a:srgbClr val="002060"/>
                </a:solidFill>
              </a:rPr>
              <a:t>DE8.X Management. By our opinion it is going well, regular meetings, regular communication, financial responsibilities and discipline satisfied…</a:t>
            </a:r>
          </a:p>
          <a:p>
            <a:pPr marL="914400" lvl="2" indent="0">
              <a:buNone/>
            </a:pPr>
            <a:r>
              <a:rPr lang="sr-Latn-ME" sz="2800" b="1" dirty="0">
                <a:solidFill>
                  <a:srgbClr val="002060"/>
                </a:solidFill>
              </a:rPr>
              <a:t> </a:t>
            </a:r>
            <a:r>
              <a:rPr lang="sr-Latn-ME" sz="2800" b="1" dirty="0" smtClean="0">
                <a:solidFill>
                  <a:srgbClr val="002060"/>
                </a:solidFill>
              </a:rPr>
              <a:t> </a:t>
            </a:r>
            <a:r>
              <a:rPr lang="en-GB" sz="2800" b="1" dirty="0" smtClean="0">
                <a:solidFill>
                  <a:srgbClr val="002060"/>
                </a:solidFill>
              </a:rPr>
              <a:t> </a:t>
            </a:r>
            <a:r>
              <a:rPr lang="en-GB" sz="2800" b="1" dirty="0">
                <a:solidFill>
                  <a:srgbClr val="002060"/>
                </a:solidFill>
              </a:rPr>
              <a:t>but you and QC and others should to evaluate us. </a:t>
            </a:r>
          </a:p>
          <a:p>
            <a:endParaRPr lang="en-GB" sz="4400" dirty="0">
              <a:solidFill>
                <a:srgbClr val="002060"/>
              </a:solidFill>
            </a:endParaRPr>
          </a:p>
          <a:p>
            <a:endParaRPr lang="en-GB" dirty="0"/>
          </a:p>
        </p:txBody>
      </p:sp>
      <p:sp>
        <p:nvSpPr>
          <p:cNvPr id="5" name="Rectangle 4"/>
          <p:cNvSpPr/>
          <p:nvPr/>
        </p:nvSpPr>
        <p:spPr>
          <a:xfrm>
            <a:off x="883920" y="1676400"/>
            <a:ext cx="441960" cy="304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868680" y="2418080"/>
            <a:ext cx="4572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868680" y="2895600"/>
            <a:ext cx="457200" cy="304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883920" y="4043680"/>
            <a:ext cx="457200" cy="304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p:nvSpPr>
        <p:spPr>
          <a:xfrm>
            <a:off x="883920" y="4450080"/>
            <a:ext cx="4572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Footer Placeholder 3"/>
          <p:cNvSpPr>
            <a:spLocks noGrp="1"/>
          </p:cNvSpPr>
          <p:nvPr>
            <p:ph type="ftr" sz="quarter" idx="11"/>
          </p:nvPr>
        </p:nvSpPr>
        <p:spPr>
          <a:xfrm>
            <a:off x="3124200" y="6356350"/>
            <a:ext cx="2895600" cy="365125"/>
          </a:xfrm>
        </p:spPr>
        <p:txBody>
          <a:bodyPr/>
          <a:lstStyle/>
          <a:p>
            <a:r>
              <a:rPr lang="sr-Latn-ME" dirty="0"/>
              <a:t>Consortium meeting</a:t>
            </a:r>
            <a:r>
              <a:rPr lang="en-GB" dirty="0"/>
              <a:t>, </a:t>
            </a:r>
            <a:r>
              <a:rPr lang="sr-Latn-ME" dirty="0"/>
              <a:t>Vienna</a:t>
            </a:r>
            <a:r>
              <a:rPr lang="en-GB" dirty="0"/>
              <a:t>, </a:t>
            </a:r>
            <a:endParaRPr lang="sr-Latn-ME" dirty="0"/>
          </a:p>
          <a:p>
            <a:r>
              <a:rPr lang="sr-Latn-ME" dirty="0"/>
              <a:t>December 2</a:t>
            </a:r>
            <a:r>
              <a:rPr lang="en-GB" dirty="0"/>
              <a:t>019</a:t>
            </a:r>
          </a:p>
        </p:txBody>
      </p:sp>
    </p:spTree>
    <p:extLst>
      <p:ext uri="{BB962C8B-B14F-4D97-AF65-F5344CB8AC3E}">
        <p14:creationId xmlns:p14="http://schemas.microsoft.com/office/powerpoint/2010/main" val="771439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2060"/>
                </a:solidFill>
              </a:rPr>
              <a:t>Where we are…?</a:t>
            </a:r>
          </a:p>
        </p:txBody>
      </p:sp>
      <p:sp>
        <p:nvSpPr>
          <p:cNvPr id="3" name="Content Placeholder 2"/>
          <p:cNvSpPr>
            <a:spLocks noGrp="1"/>
          </p:cNvSpPr>
          <p:nvPr>
            <p:ph idx="1"/>
          </p:nvPr>
        </p:nvSpPr>
        <p:spPr/>
        <p:txBody>
          <a:bodyPr>
            <a:normAutofit fontScale="92500" lnSpcReduction="10000"/>
          </a:bodyPr>
          <a:lstStyle/>
          <a:p>
            <a:pPr lvl="2"/>
            <a:r>
              <a:rPr lang="en-GB" sz="2800" b="1" dirty="0">
                <a:solidFill>
                  <a:srgbClr val="002060"/>
                </a:solidFill>
              </a:rPr>
              <a:t>DE5.1 Quality control, Excellent done by University of Maribor</a:t>
            </a:r>
          </a:p>
          <a:p>
            <a:pPr lvl="2"/>
            <a:r>
              <a:rPr lang="en-GB" sz="2800" b="1" dirty="0">
                <a:solidFill>
                  <a:srgbClr val="002060"/>
                </a:solidFill>
              </a:rPr>
              <a:t>DE6.1, 6.2, Dissemination activities. Well done.</a:t>
            </a:r>
          </a:p>
          <a:p>
            <a:pPr lvl="2"/>
            <a:r>
              <a:rPr lang="en-GB" sz="2800" b="1" dirty="0">
                <a:solidFill>
                  <a:srgbClr val="002060"/>
                </a:solidFill>
              </a:rPr>
              <a:t>DE6.3 Dissemination to stakeholders. In Montenegro is performing. In Albania could be better.</a:t>
            </a:r>
          </a:p>
          <a:p>
            <a:pPr lvl="2"/>
            <a:r>
              <a:rPr lang="en-GB" sz="2800" b="1" dirty="0">
                <a:solidFill>
                  <a:srgbClr val="002060"/>
                </a:solidFill>
              </a:rPr>
              <a:t>DE7.1 Sustainable strategy. Not completed yet. </a:t>
            </a:r>
          </a:p>
          <a:p>
            <a:pPr lvl="2"/>
            <a:r>
              <a:rPr lang="en-GB" sz="2800" b="1" dirty="0">
                <a:solidFill>
                  <a:srgbClr val="002060"/>
                </a:solidFill>
              </a:rPr>
              <a:t>DE8.X Management. By our opinion it is going well, regular meetings, regular communication, financial responsibilities and discipline satisfied…</a:t>
            </a:r>
          </a:p>
          <a:p>
            <a:pPr marL="914400" lvl="2" indent="0">
              <a:buNone/>
            </a:pPr>
            <a:r>
              <a:rPr lang="sr-Latn-ME" sz="2800" b="1" dirty="0">
                <a:solidFill>
                  <a:srgbClr val="002060"/>
                </a:solidFill>
              </a:rPr>
              <a:t> </a:t>
            </a:r>
            <a:r>
              <a:rPr lang="sr-Latn-ME" sz="2800" b="1" dirty="0" smtClean="0">
                <a:solidFill>
                  <a:srgbClr val="002060"/>
                </a:solidFill>
              </a:rPr>
              <a:t>  </a:t>
            </a:r>
            <a:r>
              <a:rPr lang="en-GB" sz="2800" b="1" dirty="0" smtClean="0">
                <a:solidFill>
                  <a:srgbClr val="002060"/>
                </a:solidFill>
              </a:rPr>
              <a:t>but </a:t>
            </a:r>
            <a:r>
              <a:rPr lang="en-GB" sz="2800" b="1" dirty="0">
                <a:solidFill>
                  <a:srgbClr val="002060"/>
                </a:solidFill>
              </a:rPr>
              <a:t>you and QC and others should to evaluate us. </a:t>
            </a:r>
          </a:p>
          <a:p>
            <a:endParaRPr lang="en-GB" sz="4400" dirty="0">
              <a:solidFill>
                <a:srgbClr val="002060"/>
              </a:solidFill>
            </a:endParaRPr>
          </a:p>
          <a:p>
            <a:endParaRPr lang="en-GB" dirty="0"/>
          </a:p>
        </p:txBody>
      </p:sp>
      <p:sp>
        <p:nvSpPr>
          <p:cNvPr id="5" name="Rectangle 4"/>
          <p:cNvSpPr/>
          <p:nvPr/>
        </p:nvSpPr>
        <p:spPr>
          <a:xfrm>
            <a:off x="883920" y="1676400"/>
            <a:ext cx="441960" cy="304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868680" y="2418080"/>
            <a:ext cx="4572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868680" y="2895600"/>
            <a:ext cx="457200" cy="304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883920" y="4043680"/>
            <a:ext cx="457200" cy="304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p:nvSpPr>
        <p:spPr>
          <a:xfrm>
            <a:off x="883920" y="4450080"/>
            <a:ext cx="4572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44840" y="35560"/>
            <a:ext cx="790658" cy="790658"/>
          </a:xfrm>
          <a:prstGeom prst="rect">
            <a:avLst/>
          </a:prstGeom>
        </p:spPr>
      </p:pic>
      <p:sp>
        <p:nvSpPr>
          <p:cNvPr id="11" name="Footer Placeholder 3"/>
          <p:cNvSpPr>
            <a:spLocks noGrp="1"/>
          </p:cNvSpPr>
          <p:nvPr>
            <p:ph type="ftr" sz="quarter" idx="11"/>
          </p:nvPr>
        </p:nvSpPr>
        <p:spPr>
          <a:xfrm>
            <a:off x="3124200" y="6356350"/>
            <a:ext cx="2895600" cy="365125"/>
          </a:xfrm>
        </p:spPr>
        <p:txBody>
          <a:bodyPr/>
          <a:lstStyle/>
          <a:p>
            <a:r>
              <a:rPr lang="sr-Latn-ME" dirty="0"/>
              <a:t>Consortium meeting</a:t>
            </a:r>
            <a:r>
              <a:rPr lang="en-GB" dirty="0"/>
              <a:t>, </a:t>
            </a:r>
            <a:r>
              <a:rPr lang="sr-Latn-ME" dirty="0"/>
              <a:t>Vienna</a:t>
            </a:r>
            <a:r>
              <a:rPr lang="en-GB" dirty="0"/>
              <a:t>, </a:t>
            </a:r>
            <a:endParaRPr lang="sr-Latn-ME" dirty="0"/>
          </a:p>
          <a:p>
            <a:r>
              <a:rPr lang="sr-Latn-ME" dirty="0"/>
              <a:t>December 2</a:t>
            </a:r>
            <a:r>
              <a:rPr lang="en-GB" dirty="0"/>
              <a:t>019</a:t>
            </a:r>
          </a:p>
        </p:txBody>
      </p:sp>
    </p:spTree>
    <p:extLst>
      <p:ext uri="{BB962C8B-B14F-4D97-AF65-F5344CB8AC3E}">
        <p14:creationId xmlns:p14="http://schemas.microsoft.com/office/powerpoint/2010/main" val="30468920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2060"/>
                </a:solidFill>
              </a:rPr>
              <a:t>Where we are…?</a:t>
            </a:r>
          </a:p>
        </p:txBody>
      </p:sp>
      <p:sp>
        <p:nvSpPr>
          <p:cNvPr id="3" name="Content Placeholder 2"/>
          <p:cNvSpPr>
            <a:spLocks noGrp="1"/>
          </p:cNvSpPr>
          <p:nvPr>
            <p:ph idx="1"/>
          </p:nvPr>
        </p:nvSpPr>
        <p:spPr/>
        <p:txBody>
          <a:bodyPr>
            <a:normAutofit fontScale="92500" lnSpcReduction="10000"/>
          </a:bodyPr>
          <a:lstStyle/>
          <a:p>
            <a:pPr marL="263525" lvl="2" indent="-263525"/>
            <a:r>
              <a:rPr lang="en-GB" sz="3500" b="1" dirty="0">
                <a:solidFill>
                  <a:srgbClr val="002060"/>
                </a:solidFill>
              </a:rPr>
              <a:t>What we did to mitigate high risk of coming deliverables? </a:t>
            </a:r>
          </a:p>
          <a:p>
            <a:pPr marL="803275" lvl="2" indent="-355600"/>
            <a:r>
              <a:rPr lang="en-GB" sz="3500" dirty="0">
                <a:solidFill>
                  <a:srgbClr val="002060"/>
                </a:solidFill>
              </a:rPr>
              <a:t>DE4.1, Curricula Book for PhD School in Albania, work in progress, only have Syllabi template. </a:t>
            </a:r>
          </a:p>
          <a:p>
            <a:pPr marL="803275" lvl="2" indent="-355600"/>
            <a:r>
              <a:rPr lang="en-GB" sz="3500" dirty="0">
                <a:solidFill>
                  <a:srgbClr val="002060"/>
                </a:solidFill>
              </a:rPr>
              <a:t>DE4.2, Curricula Book for PhD School in Montenegro, We have PhD Program Structure (draft), </a:t>
            </a:r>
            <a:r>
              <a:rPr lang="en-GB" sz="3500" dirty="0" err="1">
                <a:solidFill>
                  <a:srgbClr val="002060"/>
                </a:solidFill>
              </a:rPr>
              <a:t>UoM</a:t>
            </a:r>
            <a:r>
              <a:rPr lang="en-GB" sz="3500" dirty="0">
                <a:solidFill>
                  <a:srgbClr val="002060"/>
                </a:solidFill>
              </a:rPr>
              <a:t> Course Syllabus (template)</a:t>
            </a:r>
          </a:p>
          <a:p>
            <a:endParaRPr lang="en-GB" dirty="0"/>
          </a:p>
        </p:txBody>
      </p:sp>
      <p:sp>
        <p:nvSpPr>
          <p:cNvPr id="11" name="Rectangle 10"/>
          <p:cNvSpPr/>
          <p:nvPr/>
        </p:nvSpPr>
        <p:spPr>
          <a:xfrm>
            <a:off x="411480" y="4038600"/>
            <a:ext cx="457200" cy="304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396240" y="2667000"/>
            <a:ext cx="457200" cy="3048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44840" y="35560"/>
            <a:ext cx="790658" cy="790658"/>
          </a:xfrm>
          <a:prstGeom prst="rect">
            <a:avLst/>
          </a:prstGeom>
        </p:spPr>
      </p:pic>
      <p:sp>
        <p:nvSpPr>
          <p:cNvPr id="14" name="Footer Placeholder 3"/>
          <p:cNvSpPr>
            <a:spLocks noGrp="1"/>
          </p:cNvSpPr>
          <p:nvPr>
            <p:ph type="ftr" sz="quarter" idx="11"/>
          </p:nvPr>
        </p:nvSpPr>
        <p:spPr>
          <a:xfrm>
            <a:off x="3124200" y="6356350"/>
            <a:ext cx="2895600" cy="365125"/>
          </a:xfrm>
        </p:spPr>
        <p:txBody>
          <a:bodyPr/>
          <a:lstStyle/>
          <a:p>
            <a:r>
              <a:rPr lang="sr-Latn-ME" dirty="0"/>
              <a:t>Consortium meeting</a:t>
            </a:r>
            <a:r>
              <a:rPr lang="en-GB" dirty="0"/>
              <a:t>, </a:t>
            </a:r>
            <a:r>
              <a:rPr lang="sr-Latn-ME" dirty="0"/>
              <a:t>Vienna</a:t>
            </a:r>
            <a:r>
              <a:rPr lang="en-GB" dirty="0"/>
              <a:t>, </a:t>
            </a:r>
            <a:endParaRPr lang="sr-Latn-ME" dirty="0"/>
          </a:p>
          <a:p>
            <a:r>
              <a:rPr lang="sr-Latn-ME" dirty="0"/>
              <a:t>December 2</a:t>
            </a:r>
            <a:r>
              <a:rPr lang="en-GB" dirty="0"/>
              <a:t>019</a:t>
            </a:r>
          </a:p>
        </p:txBody>
      </p:sp>
    </p:spTree>
    <p:extLst>
      <p:ext uri="{BB962C8B-B14F-4D97-AF65-F5344CB8AC3E}">
        <p14:creationId xmlns:p14="http://schemas.microsoft.com/office/powerpoint/2010/main" val="14728952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solidFill>
                  <a:srgbClr val="002060"/>
                </a:solidFill>
              </a:rPr>
              <a:t>What are the main problems?</a:t>
            </a:r>
            <a:endParaRPr lang="en-GB" b="1" dirty="0">
              <a:solidFill>
                <a:srgbClr val="002060"/>
              </a:solidFill>
            </a:endParaRPr>
          </a:p>
        </p:txBody>
      </p:sp>
      <p:sp>
        <p:nvSpPr>
          <p:cNvPr id="3" name="Content Placeholder 2"/>
          <p:cNvSpPr>
            <a:spLocks noGrp="1"/>
          </p:cNvSpPr>
          <p:nvPr>
            <p:ph idx="1"/>
          </p:nvPr>
        </p:nvSpPr>
        <p:spPr/>
        <p:txBody>
          <a:bodyPr>
            <a:normAutofit fontScale="62500" lnSpcReduction="20000"/>
          </a:bodyPr>
          <a:lstStyle/>
          <a:p>
            <a:pPr marL="263525" lvl="2" indent="-263525"/>
            <a:r>
              <a:rPr lang="en-GB" sz="3500" b="1" dirty="0">
                <a:solidFill>
                  <a:srgbClr val="002060"/>
                </a:solidFill>
              </a:rPr>
              <a:t>Problem #1:</a:t>
            </a:r>
          </a:p>
          <a:p>
            <a:pPr marL="803275" lvl="2" indent="-355600"/>
            <a:r>
              <a:rPr lang="en-GB" sz="3500" dirty="0">
                <a:solidFill>
                  <a:srgbClr val="002060"/>
                </a:solidFill>
              </a:rPr>
              <a:t>PhD Programme in Albania, because of confused situation in PhD education.  </a:t>
            </a:r>
          </a:p>
          <a:p>
            <a:pPr marL="263525" lvl="2" indent="-263525"/>
            <a:r>
              <a:rPr lang="en-GB" sz="3500" b="1" dirty="0">
                <a:solidFill>
                  <a:srgbClr val="002060"/>
                </a:solidFill>
              </a:rPr>
              <a:t>Problem #2:</a:t>
            </a:r>
          </a:p>
          <a:p>
            <a:pPr marL="803275" lvl="2" indent="-355600"/>
            <a:r>
              <a:rPr lang="en-GB" sz="3500" dirty="0">
                <a:solidFill>
                  <a:srgbClr val="002060"/>
                </a:solidFill>
              </a:rPr>
              <a:t>Documents to be sent to responsible bodies. Should be sent on national, not only to institutional level. To have evidence from responsible bodies that they took them in consideration.  </a:t>
            </a:r>
          </a:p>
          <a:p>
            <a:pPr marL="263525" lvl="2" indent="-263525"/>
            <a:r>
              <a:rPr lang="en-GB" sz="3500" b="1" dirty="0">
                <a:solidFill>
                  <a:srgbClr val="002060"/>
                </a:solidFill>
              </a:rPr>
              <a:t>Problem #3:</a:t>
            </a:r>
          </a:p>
          <a:p>
            <a:pPr marL="803275" lvl="2" indent="-355600"/>
            <a:r>
              <a:rPr lang="en-GB" sz="3500" dirty="0">
                <a:solidFill>
                  <a:srgbClr val="002060"/>
                </a:solidFill>
              </a:rPr>
              <a:t>Equipment, should be purchased during the first year of the project.  </a:t>
            </a:r>
          </a:p>
          <a:p>
            <a:pPr marL="263525" lvl="2" indent="-263525"/>
            <a:r>
              <a:rPr lang="en-GB" sz="3500" b="1" dirty="0">
                <a:solidFill>
                  <a:srgbClr val="002060"/>
                </a:solidFill>
              </a:rPr>
              <a:t>Problem #4:</a:t>
            </a:r>
          </a:p>
          <a:p>
            <a:pPr marL="803275" lvl="2" indent="-355600"/>
            <a:r>
              <a:rPr lang="en-GB" sz="3500" dirty="0">
                <a:solidFill>
                  <a:srgbClr val="002060"/>
                </a:solidFill>
              </a:rPr>
              <a:t>More dissemination to industry and services</a:t>
            </a:r>
          </a:p>
          <a:p>
            <a:pPr marL="263525" lvl="2" indent="-263525"/>
            <a:r>
              <a:rPr lang="en-GB" sz="3500" b="1" dirty="0">
                <a:solidFill>
                  <a:srgbClr val="002060"/>
                </a:solidFill>
              </a:rPr>
              <a:t>Problem #5:</a:t>
            </a:r>
          </a:p>
          <a:p>
            <a:pPr marL="803275" lvl="2" indent="-355600"/>
            <a:r>
              <a:rPr lang="en-GB" sz="3500" dirty="0">
                <a:solidFill>
                  <a:srgbClr val="002060"/>
                </a:solidFill>
              </a:rPr>
              <a:t>Sustainability strategy</a:t>
            </a:r>
          </a:p>
          <a:p>
            <a:pPr marL="803275" lvl="2" indent="-355600"/>
            <a:endParaRPr lang="en-GB" sz="3500" dirty="0">
              <a:solidFill>
                <a:srgbClr val="002060"/>
              </a:solidFill>
            </a:endParaRPr>
          </a:p>
          <a:p>
            <a:pPr marL="447675" lvl="2" indent="0">
              <a:buNone/>
            </a:pPr>
            <a:endParaRPr lang="en-GB" sz="3500" dirty="0">
              <a:solidFill>
                <a:srgbClr val="002060"/>
              </a:solidFill>
            </a:endParaRPr>
          </a:p>
          <a:p>
            <a:pPr marL="447675" lvl="2" indent="0">
              <a:buNone/>
            </a:pPr>
            <a:endParaRPr lang="en-GB" sz="3500" dirty="0">
              <a:solidFill>
                <a:srgbClr val="002060"/>
              </a:solidFill>
            </a:endParaRPr>
          </a:p>
          <a:p>
            <a:pPr marL="447675" lvl="2" indent="0">
              <a:buNone/>
            </a:pPr>
            <a:endParaRPr lang="en-GB" sz="3500" dirty="0">
              <a:solidFill>
                <a:srgbClr val="002060"/>
              </a:solidFill>
            </a:endParaRPr>
          </a:p>
          <a:p>
            <a:pPr marL="447675" lvl="2" indent="0">
              <a:buNone/>
            </a:pPr>
            <a:endParaRPr lang="en-GB" sz="3500" dirty="0">
              <a:solidFill>
                <a:srgbClr val="002060"/>
              </a:solidFill>
            </a:endParaRPr>
          </a:p>
          <a:p>
            <a:endParaRPr lang="en-GB" dirty="0"/>
          </a:p>
        </p:txBody>
      </p:sp>
      <p:sp>
        <p:nvSpPr>
          <p:cNvPr id="11" name="Rectangle 10"/>
          <p:cNvSpPr/>
          <p:nvPr/>
        </p:nvSpPr>
        <p:spPr>
          <a:xfrm>
            <a:off x="756920" y="2895600"/>
            <a:ext cx="457200" cy="3048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762000" y="2021840"/>
            <a:ext cx="457200" cy="3048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762000" y="4114800"/>
            <a:ext cx="457200" cy="3048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762000" y="5029200"/>
            <a:ext cx="457200" cy="304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p:nvSpPr>
        <p:spPr>
          <a:xfrm>
            <a:off x="762000" y="5715000"/>
            <a:ext cx="457200" cy="3048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44840" y="35560"/>
            <a:ext cx="790658" cy="790658"/>
          </a:xfrm>
          <a:prstGeom prst="rect">
            <a:avLst/>
          </a:prstGeom>
        </p:spPr>
      </p:pic>
      <p:sp>
        <p:nvSpPr>
          <p:cNvPr id="13" name="Footer Placeholder 3"/>
          <p:cNvSpPr>
            <a:spLocks noGrp="1"/>
          </p:cNvSpPr>
          <p:nvPr>
            <p:ph type="ftr" sz="quarter" idx="11"/>
          </p:nvPr>
        </p:nvSpPr>
        <p:spPr>
          <a:xfrm>
            <a:off x="3124200" y="6356350"/>
            <a:ext cx="2895600" cy="365125"/>
          </a:xfrm>
        </p:spPr>
        <p:txBody>
          <a:bodyPr/>
          <a:lstStyle/>
          <a:p>
            <a:r>
              <a:rPr lang="sr-Latn-ME" dirty="0"/>
              <a:t>Consortium meeting</a:t>
            </a:r>
            <a:r>
              <a:rPr lang="en-GB" dirty="0"/>
              <a:t>, </a:t>
            </a:r>
            <a:r>
              <a:rPr lang="sr-Latn-ME" dirty="0"/>
              <a:t>Vienna</a:t>
            </a:r>
            <a:r>
              <a:rPr lang="en-GB" dirty="0"/>
              <a:t>, </a:t>
            </a:r>
            <a:endParaRPr lang="sr-Latn-ME" dirty="0"/>
          </a:p>
          <a:p>
            <a:r>
              <a:rPr lang="sr-Latn-ME" dirty="0"/>
              <a:t>December 2</a:t>
            </a:r>
            <a:r>
              <a:rPr lang="en-GB" dirty="0"/>
              <a:t>019</a:t>
            </a:r>
          </a:p>
        </p:txBody>
      </p:sp>
    </p:spTree>
    <p:extLst>
      <p:ext uri="{BB962C8B-B14F-4D97-AF65-F5344CB8AC3E}">
        <p14:creationId xmlns:p14="http://schemas.microsoft.com/office/powerpoint/2010/main" val="13261733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solidFill>
                  <a:srgbClr val="002060"/>
                </a:solidFill>
              </a:rPr>
              <a:t>What are the main problems?</a:t>
            </a:r>
            <a:endParaRPr lang="en-GB" b="1" dirty="0">
              <a:solidFill>
                <a:srgbClr val="002060"/>
              </a:solidFill>
            </a:endParaRPr>
          </a:p>
        </p:txBody>
      </p:sp>
      <p:sp>
        <p:nvSpPr>
          <p:cNvPr id="3" name="Content Placeholder 2"/>
          <p:cNvSpPr>
            <a:spLocks noGrp="1"/>
          </p:cNvSpPr>
          <p:nvPr>
            <p:ph idx="1"/>
          </p:nvPr>
        </p:nvSpPr>
        <p:spPr/>
        <p:txBody>
          <a:bodyPr>
            <a:normAutofit fontScale="55000" lnSpcReduction="20000"/>
          </a:bodyPr>
          <a:lstStyle/>
          <a:p>
            <a:pPr marL="263525" lvl="2" indent="-263525"/>
            <a:r>
              <a:rPr lang="en-GB" sz="3500" b="1" dirty="0">
                <a:solidFill>
                  <a:srgbClr val="002060"/>
                </a:solidFill>
              </a:rPr>
              <a:t>Problem #1:</a:t>
            </a:r>
          </a:p>
          <a:p>
            <a:pPr marL="803275" lvl="2" indent="-355600"/>
            <a:r>
              <a:rPr lang="en-GB" sz="3500" dirty="0">
                <a:solidFill>
                  <a:srgbClr val="002060"/>
                </a:solidFill>
              </a:rPr>
              <a:t>PhD Programme in Albania, because of confused situation in PhD education.  </a:t>
            </a:r>
          </a:p>
          <a:p>
            <a:pPr marL="263525" lvl="2" indent="-263525"/>
            <a:r>
              <a:rPr lang="en-GB" sz="3500" b="1" dirty="0">
                <a:solidFill>
                  <a:srgbClr val="002060"/>
                </a:solidFill>
              </a:rPr>
              <a:t>Problem #2:</a:t>
            </a:r>
          </a:p>
          <a:p>
            <a:pPr marL="803275" lvl="2" indent="-355600"/>
            <a:r>
              <a:rPr lang="en-GB" sz="3500" dirty="0">
                <a:solidFill>
                  <a:srgbClr val="002060"/>
                </a:solidFill>
              </a:rPr>
              <a:t>Documents to be sent to responsible bodies. Should be sent on national, not only to institutional level. To have uniform documentation and evidence from responsible bodies that they took them in consideration.  </a:t>
            </a:r>
          </a:p>
          <a:p>
            <a:pPr marL="263525" lvl="2" indent="-263525"/>
            <a:r>
              <a:rPr lang="en-GB" sz="3500" b="1" dirty="0">
                <a:solidFill>
                  <a:srgbClr val="002060"/>
                </a:solidFill>
              </a:rPr>
              <a:t>Problem #3:</a:t>
            </a:r>
          </a:p>
          <a:p>
            <a:pPr marL="803275" lvl="2" indent="-355600"/>
            <a:r>
              <a:rPr lang="en-GB" sz="3500" dirty="0">
                <a:solidFill>
                  <a:srgbClr val="002060"/>
                </a:solidFill>
              </a:rPr>
              <a:t>Equipment, should be purchased during the first year of the project.  </a:t>
            </a:r>
          </a:p>
          <a:p>
            <a:pPr marL="263525" lvl="2" indent="-263525"/>
            <a:r>
              <a:rPr lang="en-GB" sz="3500" b="1" dirty="0">
                <a:solidFill>
                  <a:srgbClr val="002060"/>
                </a:solidFill>
              </a:rPr>
              <a:t>Problem #4:</a:t>
            </a:r>
          </a:p>
          <a:p>
            <a:pPr marL="803275" lvl="2" indent="-355600"/>
            <a:r>
              <a:rPr lang="en-GB" sz="3500" dirty="0">
                <a:solidFill>
                  <a:srgbClr val="002060"/>
                </a:solidFill>
              </a:rPr>
              <a:t>More dissemination to industry and services</a:t>
            </a:r>
          </a:p>
          <a:p>
            <a:pPr marL="263525" lvl="2" indent="-263525"/>
            <a:r>
              <a:rPr lang="en-GB" sz="3500" b="1" dirty="0">
                <a:solidFill>
                  <a:srgbClr val="002060"/>
                </a:solidFill>
              </a:rPr>
              <a:t>Problem #5:</a:t>
            </a:r>
          </a:p>
          <a:p>
            <a:pPr marL="803275" lvl="2" indent="-355600"/>
            <a:r>
              <a:rPr lang="en-GB" sz="3500" dirty="0">
                <a:solidFill>
                  <a:srgbClr val="002060"/>
                </a:solidFill>
              </a:rPr>
              <a:t>Sustainability strategy</a:t>
            </a:r>
          </a:p>
          <a:p>
            <a:pPr marL="803275" lvl="2" indent="-355600"/>
            <a:endParaRPr lang="en-GB" sz="3500" dirty="0">
              <a:solidFill>
                <a:srgbClr val="002060"/>
              </a:solidFill>
            </a:endParaRPr>
          </a:p>
          <a:p>
            <a:pPr marL="447675" lvl="2" indent="0">
              <a:buNone/>
            </a:pPr>
            <a:endParaRPr lang="en-GB" sz="3500" dirty="0">
              <a:solidFill>
                <a:srgbClr val="002060"/>
              </a:solidFill>
            </a:endParaRPr>
          </a:p>
          <a:p>
            <a:pPr marL="447675" lvl="2" indent="0">
              <a:buNone/>
            </a:pPr>
            <a:endParaRPr lang="en-GB" sz="3500" dirty="0">
              <a:solidFill>
                <a:srgbClr val="002060"/>
              </a:solidFill>
            </a:endParaRPr>
          </a:p>
          <a:p>
            <a:pPr marL="447675" lvl="2" indent="0">
              <a:buNone/>
            </a:pPr>
            <a:endParaRPr lang="en-GB" sz="3500" dirty="0">
              <a:solidFill>
                <a:srgbClr val="002060"/>
              </a:solidFill>
            </a:endParaRPr>
          </a:p>
          <a:p>
            <a:pPr marL="447675" lvl="2" indent="0">
              <a:buNone/>
            </a:pPr>
            <a:endParaRPr lang="en-GB" sz="3500" dirty="0">
              <a:solidFill>
                <a:srgbClr val="002060"/>
              </a:solidFill>
            </a:endParaRPr>
          </a:p>
          <a:p>
            <a:endParaRPr lang="en-GB" dirty="0"/>
          </a:p>
        </p:txBody>
      </p:sp>
      <p:sp>
        <p:nvSpPr>
          <p:cNvPr id="11" name="Rectangle 10"/>
          <p:cNvSpPr/>
          <p:nvPr/>
        </p:nvSpPr>
        <p:spPr>
          <a:xfrm>
            <a:off x="762000" y="2712720"/>
            <a:ext cx="457200" cy="3048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762000" y="1869440"/>
            <a:ext cx="457200" cy="3048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762000" y="3733800"/>
            <a:ext cx="457200" cy="3048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762000" y="4953000"/>
            <a:ext cx="457200" cy="304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p:nvSpPr>
        <p:spPr>
          <a:xfrm>
            <a:off x="762000" y="4343400"/>
            <a:ext cx="457200" cy="3048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44840" y="35560"/>
            <a:ext cx="790658" cy="790658"/>
          </a:xfrm>
          <a:prstGeom prst="rect">
            <a:avLst/>
          </a:prstGeom>
        </p:spPr>
      </p:pic>
      <p:sp>
        <p:nvSpPr>
          <p:cNvPr id="13" name="Footer Placeholder 3"/>
          <p:cNvSpPr>
            <a:spLocks noGrp="1"/>
          </p:cNvSpPr>
          <p:nvPr>
            <p:ph type="ftr" sz="quarter" idx="11"/>
          </p:nvPr>
        </p:nvSpPr>
        <p:spPr>
          <a:xfrm>
            <a:off x="3124200" y="6356350"/>
            <a:ext cx="2895600" cy="365125"/>
          </a:xfrm>
        </p:spPr>
        <p:txBody>
          <a:bodyPr/>
          <a:lstStyle/>
          <a:p>
            <a:r>
              <a:rPr lang="sr-Latn-ME" dirty="0"/>
              <a:t>Consortium meeting</a:t>
            </a:r>
            <a:r>
              <a:rPr lang="en-GB" dirty="0"/>
              <a:t>, </a:t>
            </a:r>
            <a:r>
              <a:rPr lang="sr-Latn-ME" dirty="0"/>
              <a:t>Vienna</a:t>
            </a:r>
            <a:r>
              <a:rPr lang="en-GB" dirty="0"/>
              <a:t>, </a:t>
            </a:r>
            <a:endParaRPr lang="sr-Latn-ME" dirty="0"/>
          </a:p>
          <a:p>
            <a:r>
              <a:rPr lang="sr-Latn-ME" dirty="0"/>
              <a:t>December 2</a:t>
            </a:r>
            <a:r>
              <a:rPr lang="en-GB" dirty="0"/>
              <a:t>019</a:t>
            </a:r>
          </a:p>
        </p:txBody>
      </p:sp>
    </p:spTree>
    <p:extLst>
      <p:ext uri="{BB962C8B-B14F-4D97-AF65-F5344CB8AC3E}">
        <p14:creationId xmlns:p14="http://schemas.microsoft.com/office/powerpoint/2010/main" val="19465020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solidFill>
                  <a:srgbClr val="002060"/>
                </a:solidFill>
              </a:rPr>
              <a:t>What are the main problems?</a:t>
            </a:r>
            <a:endParaRPr lang="en-GB" b="1" dirty="0">
              <a:solidFill>
                <a:srgbClr val="002060"/>
              </a:solidFill>
            </a:endParaRPr>
          </a:p>
        </p:txBody>
      </p:sp>
      <p:sp>
        <p:nvSpPr>
          <p:cNvPr id="3" name="Content Placeholder 2"/>
          <p:cNvSpPr>
            <a:spLocks noGrp="1"/>
          </p:cNvSpPr>
          <p:nvPr>
            <p:ph idx="1"/>
          </p:nvPr>
        </p:nvSpPr>
        <p:spPr>
          <a:xfrm>
            <a:off x="410569" y="1295400"/>
            <a:ext cx="8229600" cy="4525963"/>
          </a:xfrm>
        </p:spPr>
        <p:txBody>
          <a:bodyPr>
            <a:normAutofit/>
          </a:bodyPr>
          <a:lstStyle/>
          <a:p>
            <a:pPr marL="263525" lvl="2" indent="-263525"/>
            <a:r>
              <a:rPr lang="en-GB" sz="3500" b="1" dirty="0">
                <a:solidFill>
                  <a:srgbClr val="002060"/>
                </a:solidFill>
              </a:rPr>
              <a:t>Problem #6:</a:t>
            </a:r>
          </a:p>
          <a:p>
            <a:pPr marL="803275" lvl="2" indent="-355600"/>
            <a:r>
              <a:rPr lang="en-GB" sz="3500" dirty="0">
                <a:solidFill>
                  <a:srgbClr val="002060"/>
                </a:solidFill>
              </a:rPr>
              <a:t>Low participation of the Ministries? </a:t>
            </a:r>
          </a:p>
          <a:p>
            <a:pPr marL="263525" lvl="2" indent="-263525"/>
            <a:r>
              <a:rPr lang="en-GB" sz="3500" b="1" dirty="0">
                <a:solidFill>
                  <a:srgbClr val="002060"/>
                </a:solidFill>
              </a:rPr>
              <a:t>Problem #7:</a:t>
            </a:r>
          </a:p>
          <a:p>
            <a:pPr marL="803275" lvl="2" indent="-355600"/>
            <a:r>
              <a:rPr lang="en-GB" sz="3500" dirty="0">
                <a:solidFill>
                  <a:srgbClr val="002060"/>
                </a:solidFill>
              </a:rPr>
              <a:t>Recruit young people and further students ASAP.   </a:t>
            </a:r>
          </a:p>
          <a:p>
            <a:pPr marL="263525" lvl="2" indent="-263525"/>
            <a:r>
              <a:rPr lang="en-GB" sz="3500" b="1" dirty="0">
                <a:solidFill>
                  <a:srgbClr val="002060"/>
                </a:solidFill>
              </a:rPr>
              <a:t>Problem #8:</a:t>
            </a:r>
          </a:p>
          <a:p>
            <a:pPr marL="457200" lvl="3" indent="0">
              <a:buNone/>
            </a:pPr>
            <a:r>
              <a:rPr lang="en-GB" sz="3100" dirty="0">
                <a:solidFill>
                  <a:srgbClr val="002060"/>
                </a:solidFill>
              </a:rPr>
              <a:t>  Prepare Mid-term report.   </a:t>
            </a:r>
          </a:p>
          <a:p>
            <a:pPr marL="263525" lvl="2" indent="-263525"/>
            <a:endParaRPr lang="en-GB" sz="3500" b="1" dirty="0">
              <a:solidFill>
                <a:srgbClr val="002060"/>
              </a:solidFill>
            </a:endParaRPr>
          </a:p>
          <a:p>
            <a:pPr marL="803275" lvl="2" indent="-355600"/>
            <a:endParaRPr lang="en-GB" sz="3500" dirty="0">
              <a:solidFill>
                <a:srgbClr val="002060"/>
              </a:solidFill>
            </a:endParaRPr>
          </a:p>
          <a:p>
            <a:pPr marL="803275" lvl="2" indent="-355600"/>
            <a:endParaRPr lang="en-GB" sz="3500" dirty="0">
              <a:solidFill>
                <a:srgbClr val="002060"/>
              </a:solidFill>
            </a:endParaRPr>
          </a:p>
          <a:p>
            <a:pPr marL="447675" lvl="2" indent="0">
              <a:buNone/>
            </a:pPr>
            <a:endParaRPr lang="en-GB" sz="3500" dirty="0">
              <a:solidFill>
                <a:srgbClr val="002060"/>
              </a:solidFill>
            </a:endParaRPr>
          </a:p>
          <a:p>
            <a:pPr marL="447675" lvl="2" indent="0">
              <a:buNone/>
            </a:pPr>
            <a:endParaRPr lang="en-GB" sz="3500" dirty="0">
              <a:solidFill>
                <a:srgbClr val="002060"/>
              </a:solidFill>
            </a:endParaRPr>
          </a:p>
          <a:p>
            <a:pPr marL="447675" lvl="2" indent="0">
              <a:buNone/>
            </a:pPr>
            <a:endParaRPr lang="en-GB" sz="3500" dirty="0">
              <a:solidFill>
                <a:srgbClr val="002060"/>
              </a:solidFill>
            </a:endParaRPr>
          </a:p>
          <a:p>
            <a:pPr marL="447675" lvl="2" indent="0">
              <a:buNone/>
            </a:pPr>
            <a:endParaRPr lang="en-GB" sz="3500" dirty="0">
              <a:solidFill>
                <a:srgbClr val="002060"/>
              </a:solidFill>
            </a:endParaRPr>
          </a:p>
          <a:p>
            <a:endParaRPr lang="en-GB" dirty="0"/>
          </a:p>
        </p:txBody>
      </p:sp>
      <p:sp>
        <p:nvSpPr>
          <p:cNvPr id="11" name="Rectangle 10"/>
          <p:cNvSpPr/>
          <p:nvPr/>
        </p:nvSpPr>
        <p:spPr>
          <a:xfrm>
            <a:off x="762000" y="3352800"/>
            <a:ext cx="457200" cy="3048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762000" y="2057400"/>
            <a:ext cx="457200" cy="3048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44840" y="35560"/>
            <a:ext cx="790658" cy="790658"/>
          </a:xfrm>
          <a:prstGeom prst="rect">
            <a:avLst/>
          </a:prstGeom>
        </p:spPr>
      </p:pic>
      <p:sp>
        <p:nvSpPr>
          <p:cNvPr id="13" name="Footer Placeholder 3"/>
          <p:cNvSpPr>
            <a:spLocks noGrp="1"/>
          </p:cNvSpPr>
          <p:nvPr>
            <p:ph type="ftr" sz="quarter" idx="11"/>
          </p:nvPr>
        </p:nvSpPr>
        <p:spPr>
          <a:xfrm>
            <a:off x="3124200" y="6356350"/>
            <a:ext cx="2895600" cy="365125"/>
          </a:xfrm>
        </p:spPr>
        <p:txBody>
          <a:bodyPr/>
          <a:lstStyle/>
          <a:p>
            <a:r>
              <a:rPr lang="sr-Latn-ME" dirty="0"/>
              <a:t>Consortium meeting</a:t>
            </a:r>
            <a:r>
              <a:rPr lang="en-GB" dirty="0"/>
              <a:t>, </a:t>
            </a:r>
            <a:r>
              <a:rPr lang="sr-Latn-ME" dirty="0"/>
              <a:t>Vienna</a:t>
            </a:r>
            <a:r>
              <a:rPr lang="en-GB" dirty="0"/>
              <a:t>, </a:t>
            </a:r>
            <a:endParaRPr lang="sr-Latn-ME" dirty="0"/>
          </a:p>
          <a:p>
            <a:r>
              <a:rPr lang="sr-Latn-ME" dirty="0"/>
              <a:t>December 2</a:t>
            </a:r>
            <a:r>
              <a:rPr lang="en-GB" dirty="0"/>
              <a:t>019</a:t>
            </a:r>
          </a:p>
        </p:txBody>
      </p:sp>
    </p:spTree>
    <p:extLst>
      <p:ext uri="{BB962C8B-B14F-4D97-AF65-F5344CB8AC3E}">
        <p14:creationId xmlns:p14="http://schemas.microsoft.com/office/powerpoint/2010/main" val="845572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solidFill>
                  <a:srgbClr val="002060"/>
                </a:solidFill>
              </a:rPr>
              <a:t>Mitigation</a:t>
            </a:r>
          </a:p>
        </p:txBody>
      </p:sp>
      <p:sp>
        <p:nvSpPr>
          <p:cNvPr id="3" name="Content Placeholder 2"/>
          <p:cNvSpPr>
            <a:spLocks noGrp="1"/>
          </p:cNvSpPr>
          <p:nvPr>
            <p:ph idx="1"/>
          </p:nvPr>
        </p:nvSpPr>
        <p:spPr>
          <a:xfrm>
            <a:off x="457200" y="1371600"/>
            <a:ext cx="8229600" cy="4525963"/>
          </a:xfrm>
        </p:spPr>
        <p:txBody>
          <a:bodyPr>
            <a:normAutofit fontScale="62500" lnSpcReduction="20000"/>
          </a:bodyPr>
          <a:lstStyle/>
          <a:p>
            <a:pPr marL="263525" lvl="2" indent="-263525"/>
            <a:r>
              <a:rPr lang="en-GB" sz="3800" b="1" dirty="0">
                <a:solidFill>
                  <a:srgbClr val="002060"/>
                </a:solidFill>
              </a:rPr>
              <a:t>Till End of January 2020 resolve problem with PhD in Albania:</a:t>
            </a:r>
          </a:p>
          <a:p>
            <a:pPr marL="263525" lvl="2" indent="-263525"/>
            <a:r>
              <a:rPr lang="en-GB" sz="3800" b="1" dirty="0">
                <a:solidFill>
                  <a:srgbClr val="002060"/>
                </a:solidFill>
              </a:rPr>
              <a:t>Till End of December 2019 send documents to responsible bodies.</a:t>
            </a:r>
          </a:p>
          <a:p>
            <a:pPr marL="263525" lvl="2" indent="-263525"/>
            <a:r>
              <a:rPr lang="en-GB" sz="3800" b="1" dirty="0">
                <a:solidFill>
                  <a:srgbClr val="002060"/>
                </a:solidFill>
              </a:rPr>
              <a:t>To End of February 2020 complete with equipment.</a:t>
            </a:r>
          </a:p>
          <a:p>
            <a:pPr marL="263525" lvl="2" indent="-263525"/>
            <a:r>
              <a:rPr lang="en-GB" sz="3800" b="1" dirty="0">
                <a:solidFill>
                  <a:srgbClr val="002060"/>
                </a:solidFill>
              </a:rPr>
              <a:t>To End of December 2019 propose Sustainability strategy.  </a:t>
            </a:r>
          </a:p>
          <a:p>
            <a:pPr marL="263525" lvl="2" indent="-263525"/>
            <a:r>
              <a:rPr lang="en-GB" sz="3800" b="1" dirty="0">
                <a:solidFill>
                  <a:srgbClr val="002060"/>
                </a:solidFill>
              </a:rPr>
              <a:t>To End of January to organise 2 dissemination events for industry. </a:t>
            </a:r>
          </a:p>
          <a:p>
            <a:pPr marL="263525" lvl="2" indent="-263525"/>
            <a:r>
              <a:rPr lang="en-GB" sz="3800" b="1" dirty="0">
                <a:solidFill>
                  <a:srgbClr val="002060"/>
                </a:solidFill>
              </a:rPr>
              <a:t>To Work on accreditation PhD Programme in Montenegro ASAP. </a:t>
            </a:r>
          </a:p>
          <a:p>
            <a:pPr marL="263525" lvl="2" indent="-263525"/>
            <a:r>
              <a:rPr lang="en-GB" sz="3800" b="1" dirty="0">
                <a:solidFill>
                  <a:srgbClr val="002060"/>
                </a:solidFill>
              </a:rPr>
              <a:t>To continue with tasks for 2</a:t>
            </a:r>
            <a:r>
              <a:rPr lang="en-GB" sz="3800" b="1" baseline="30000" dirty="0">
                <a:solidFill>
                  <a:srgbClr val="002060"/>
                </a:solidFill>
              </a:rPr>
              <a:t>nd</a:t>
            </a:r>
            <a:r>
              <a:rPr lang="en-GB" sz="3800" b="1" dirty="0">
                <a:solidFill>
                  <a:srgbClr val="002060"/>
                </a:solidFill>
              </a:rPr>
              <a:t> year</a:t>
            </a:r>
          </a:p>
          <a:p>
            <a:pPr marL="263525" lvl="2" indent="-263525"/>
            <a:r>
              <a:rPr lang="en-GB" sz="3800" b="1" dirty="0">
                <a:solidFill>
                  <a:srgbClr val="FF0000"/>
                </a:solidFill>
              </a:rPr>
              <a:t>We are on the tracks, but we can go off easily  unless we hardworking!</a:t>
            </a:r>
            <a:endParaRPr lang="en-GB" sz="3800" dirty="0">
              <a:solidFill>
                <a:srgbClr val="002060"/>
              </a:solidFill>
            </a:endParaRPr>
          </a:p>
          <a:p>
            <a:pPr marL="447675" lvl="2" indent="0">
              <a:buNone/>
            </a:pPr>
            <a:endParaRPr lang="en-GB" sz="3500" dirty="0">
              <a:solidFill>
                <a:srgbClr val="002060"/>
              </a:solidFill>
            </a:endParaRPr>
          </a:p>
          <a:p>
            <a:pPr marL="447675" lvl="2" indent="0">
              <a:buNone/>
            </a:pPr>
            <a:endParaRPr lang="en-GB" sz="3500" dirty="0">
              <a:solidFill>
                <a:srgbClr val="002060"/>
              </a:solidFill>
            </a:endParaRPr>
          </a:p>
          <a:p>
            <a:pPr marL="447675" lvl="2" indent="0">
              <a:buNone/>
            </a:pPr>
            <a:endParaRPr lang="en-GB" sz="3500" dirty="0">
              <a:solidFill>
                <a:srgbClr val="002060"/>
              </a:solidFill>
            </a:endParaRPr>
          </a:p>
          <a:p>
            <a:endParaRPr lang="en-GB" dirty="0"/>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44840" y="35560"/>
            <a:ext cx="790658" cy="790658"/>
          </a:xfrm>
          <a:prstGeom prst="rect">
            <a:avLst/>
          </a:prstGeom>
        </p:spPr>
      </p:pic>
      <p:sp>
        <p:nvSpPr>
          <p:cNvPr id="13" name="Footer Placeholder 3"/>
          <p:cNvSpPr>
            <a:spLocks noGrp="1"/>
          </p:cNvSpPr>
          <p:nvPr>
            <p:ph type="ftr" sz="quarter" idx="11"/>
          </p:nvPr>
        </p:nvSpPr>
        <p:spPr>
          <a:xfrm>
            <a:off x="3124200" y="6356350"/>
            <a:ext cx="2895600" cy="365125"/>
          </a:xfrm>
        </p:spPr>
        <p:txBody>
          <a:bodyPr/>
          <a:lstStyle/>
          <a:p>
            <a:r>
              <a:rPr lang="sr-Latn-ME" dirty="0"/>
              <a:t>Consortium meeting</a:t>
            </a:r>
            <a:r>
              <a:rPr lang="en-GB" dirty="0"/>
              <a:t>, </a:t>
            </a:r>
            <a:r>
              <a:rPr lang="sr-Latn-ME" dirty="0"/>
              <a:t>Vienna</a:t>
            </a:r>
            <a:r>
              <a:rPr lang="en-GB" dirty="0"/>
              <a:t>, </a:t>
            </a:r>
            <a:endParaRPr lang="sr-Latn-ME" dirty="0"/>
          </a:p>
          <a:p>
            <a:r>
              <a:rPr lang="sr-Latn-ME" dirty="0"/>
              <a:t>December 2</a:t>
            </a:r>
            <a:r>
              <a:rPr lang="en-GB" dirty="0"/>
              <a:t>019</a:t>
            </a:r>
          </a:p>
        </p:txBody>
      </p:sp>
    </p:spTree>
    <p:extLst>
      <p:ext uri="{BB962C8B-B14F-4D97-AF65-F5344CB8AC3E}">
        <p14:creationId xmlns:p14="http://schemas.microsoft.com/office/powerpoint/2010/main" val="25969703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solidFill>
                  <a:srgbClr val="002060"/>
                </a:solidFill>
              </a:rPr>
              <a:t>Some feedbacks?</a:t>
            </a:r>
            <a:endParaRPr lang="en-GB" b="1" dirty="0">
              <a:solidFill>
                <a:srgbClr val="002060"/>
              </a:solidFill>
            </a:endParaRPr>
          </a:p>
        </p:txBody>
      </p:sp>
      <p:sp>
        <p:nvSpPr>
          <p:cNvPr id="3" name="Content Placeholder 2"/>
          <p:cNvSpPr>
            <a:spLocks noGrp="1"/>
          </p:cNvSpPr>
          <p:nvPr>
            <p:ph idx="1"/>
          </p:nvPr>
        </p:nvSpPr>
        <p:spPr/>
        <p:txBody>
          <a:bodyPr>
            <a:normAutofit/>
          </a:bodyPr>
          <a:lstStyle/>
          <a:p>
            <a:pPr marL="447675" lvl="2" indent="0">
              <a:buNone/>
            </a:pPr>
            <a:endParaRPr lang="en-GB" sz="3500" dirty="0">
              <a:solidFill>
                <a:srgbClr val="002060"/>
              </a:solidFill>
            </a:endParaRPr>
          </a:p>
          <a:p>
            <a:pPr marL="447675" lvl="2" indent="0">
              <a:buNone/>
            </a:pPr>
            <a:endParaRPr lang="en-GB" sz="3500" dirty="0">
              <a:solidFill>
                <a:srgbClr val="002060"/>
              </a:solidFill>
            </a:endParaRPr>
          </a:p>
          <a:p>
            <a:pPr marL="447675" lvl="2" indent="0">
              <a:buNone/>
            </a:pPr>
            <a:endParaRPr lang="en-GB" sz="3500" dirty="0">
              <a:solidFill>
                <a:srgbClr val="002060"/>
              </a:solidFill>
            </a:endParaRPr>
          </a:p>
          <a:p>
            <a:pPr marL="447675" lvl="2" indent="0">
              <a:buNone/>
            </a:pPr>
            <a:endParaRPr lang="en-GB" sz="3500" dirty="0">
              <a:solidFill>
                <a:srgbClr val="002060"/>
              </a:solidFill>
            </a:endParaRPr>
          </a:p>
          <a:p>
            <a:pPr marL="447675" lvl="2" indent="0">
              <a:buNone/>
            </a:pPr>
            <a:endParaRPr lang="en-GB" sz="3500" dirty="0">
              <a:solidFill>
                <a:srgbClr val="002060"/>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44840" y="35560"/>
            <a:ext cx="790658" cy="790658"/>
          </a:xfrm>
          <a:prstGeom prst="rect">
            <a:avLst/>
          </a:prstGeom>
        </p:spPr>
      </p:pic>
      <p:sp>
        <p:nvSpPr>
          <p:cNvPr id="13" name="Footer Placeholder 3"/>
          <p:cNvSpPr>
            <a:spLocks noGrp="1"/>
          </p:cNvSpPr>
          <p:nvPr>
            <p:ph type="ftr" sz="quarter" idx="11"/>
          </p:nvPr>
        </p:nvSpPr>
        <p:spPr>
          <a:xfrm>
            <a:off x="3124200" y="6356350"/>
            <a:ext cx="2895600" cy="365125"/>
          </a:xfrm>
        </p:spPr>
        <p:txBody>
          <a:bodyPr/>
          <a:lstStyle/>
          <a:p>
            <a:r>
              <a:rPr lang="sr-Latn-ME" dirty="0"/>
              <a:t>Consortium meeting</a:t>
            </a:r>
            <a:r>
              <a:rPr lang="en-GB" dirty="0"/>
              <a:t>, </a:t>
            </a:r>
            <a:r>
              <a:rPr lang="sr-Latn-ME" dirty="0"/>
              <a:t>Vienna</a:t>
            </a:r>
            <a:r>
              <a:rPr lang="en-GB" dirty="0"/>
              <a:t>, </a:t>
            </a:r>
            <a:endParaRPr lang="sr-Latn-ME" dirty="0"/>
          </a:p>
          <a:p>
            <a:r>
              <a:rPr lang="sr-Latn-ME" dirty="0"/>
              <a:t>December 2</a:t>
            </a:r>
            <a:r>
              <a:rPr lang="en-GB" dirty="0"/>
              <a:t>019</a:t>
            </a:r>
          </a:p>
        </p:txBody>
      </p:sp>
      <p:sp>
        <p:nvSpPr>
          <p:cNvPr id="14" name="Title 1"/>
          <p:cNvSpPr txBox="1">
            <a:spLocks/>
          </p:cNvSpPr>
          <p:nvPr/>
        </p:nvSpPr>
        <p:spPr>
          <a:xfrm>
            <a:off x="410569" y="1447800"/>
            <a:ext cx="8229600" cy="4038600"/>
          </a:xfrm>
          <a:prstGeom prst="rect">
            <a:avLst/>
          </a:prstGeom>
        </p:spPr>
        <p:txBody>
          <a:bodyPr vert="horz" lIns="91440" tIns="45720" rIns="91440" bIns="45720" rtlCol="0" anchor="ctr">
            <a:normAutofit fontScale="3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dirty="0">
                <a:solidFill>
                  <a:srgbClr val="002060"/>
                </a:solidFill>
              </a:rPr>
              <a:t>From EACEA:</a:t>
            </a:r>
          </a:p>
          <a:p>
            <a:pPr algn="l"/>
            <a:r>
              <a:rPr lang="fr-BE" dirty="0" err="1"/>
              <a:t>Dear</a:t>
            </a:r>
            <a:r>
              <a:rPr lang="fr-BE" dirty="0"/>
              <a:t> Radovan,</a:t>
            </a:r>
            <a:endParaRPr lang="en-GB" dirty="0"/>
          </a:p>
          <a:p>
            <a:pPr algn="l"/>
            <a:r>
              <a:rPr lang="fr-BE" dirty="0"/>
              <a:t> </a:t>
            </a:r>
            <a:endParaRPr lang="en-GB" dirty="0"/>
          </a:p>
          <a:p>
            <a:pPr algn="l"/>
            <a:r>
              <a:rPr lang="en-US" dirty="0"/>
              <a:t>I am coming back to you concerning the EU questionnaire that was sent to you in July 2019. </a:t>
            </a:r>
            <a:endParaRPr lang="en-GB" dirty="0"/>
          </a:p>
          <a:p>
            <a:pPr algn="l"/>
            <a:r>
              <a:rPr lang="en-IE" dirty="0"/>
              <a:t> </a:t>
            </a:r>
            <a:endParaRPr lang="en-GB" dirty="0"/>
          </a:p>
          <a:p>
            <a:pPr algn="l"/>
            <a:r>
              <a:rPr lang="en-US" dirty="0"/>
              <a:t>First of all I would like to thank you for your availability and the time you have taken to provide the Agency with information on the implementation status of your project after </a:t>
            </a:r>
            <a:r>
              <a:rPr lang="en-US" b="1" dirty="0"/>
              <a:t>6 -7 months</a:t>
            </a:r>
            <a:r>
              <a:rPr lang="en-US" dirty="0"/>
              <a:t>. </a:t>
            </a:r>
            <a:endParaRPr lang="en-GB" dirty="0"/>
          </a:p>
          <a:p>
            <a:pPr algn="l"/>
            <a:r>
              <a:rPr lang="en-US" dirty="0"/>
              <a:t> </a:t>
            </a:r>
            <a:endParaRPr lang="en-GB" dirty="0"/>
          </a:p>
          <a:p>
            <a:pPr algn="l"/>
            <a:r>
              <a:rPr lang="en-US" dirty="0"/>
              <a:t>After having looked into your answers to the different questions we come to the conclusion that, in principle, no specific follow-up actions from the Agency need to be agreed with you and that on the basis of the information provided your project </a:t>
            </a:r>
            <a:r>
              <a:rPr lang="en-US" b="1" dirty="0"/>
              <a:t>seems to be on track</a:t>
            </a:r>
            <a:r>
              <a:rPr lang="en-US" dirty="0"/>
              <a:t>. </a:t>
            </a:r>
          </a:p>
          <a:p>
            <a:pPr algn="l"/>
            <a:endParaRPr lang="en-US" dirty="0"/>
          </a:p>
          <a:p>
            <a:pPr algn="l"/>
            <a:r>
              <a:rPr lang="en-US" dirty="0"/>
              <a:t>However, during the Regional Cluster meeting, </a:t>
            </a:r>
            <a:r>
              <a:rPr lang="en-US" b="1" dirty="0"/>
              <a:t>you informed me that the project implementation has found some obstacles regarding the applicable regulations on accreditation of Doctoral </a:t>
            </a:r>
            <a:r>
              <a:rPr lang="en-US" b="1" dirty="0" err="1"/>
              <a:t>Programmes</a:t>
            </a:r>
            <a:r>
              <a:rPr lang="en-US" b="1" dirty="0"/>
              <a:t>. Please provide us with an update of the situation by 13 January 2020.</a:t>
            </a:r>
            <a:endParaRPr lang="en-GB" b="1" dirty="0"/>
          </a:p>
          <a:p>
            <a:pPr algn="l"/>
            <a:r>
              <a:rPr lang="en-US" dirty="0"/>
              <a:t>Kind regards,</a:t>
            </a:r>
            <a:endParaRPr lang="en-GB" dirty="0"/>
          </a:p>
          <a:p>
            <a:endParaRPr lang="en-GB" b="1" dirty="0">
              <a:solidFill>
                <a:srgbClr val="002060"/>
              </a:solidFill>
            </a:endParaRPr>
          </a:p>
        </p:txBody>
      </p:sp>
    </p:spTree>
    <p:extLst>
      <p:ext uri="{BB962C8B-B14F-4D97-AF65-F5344CB8AC3E}">
        <p14:creationId xmlns:p14="http://schemas.microsoft.com/office/powerpoint/2010/main" val="6330904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200"/>
            <a:ext cx="8229600" cy="1143000"/>
          </a:xfrm>
        </p:spPr>
        <p:txBody>
          <a:bodyPr>
            <a:normAutofit fontScale="90000"/>
          </a:bodyPr>
          <a:lstStyle/>
          <a:p>
            <a:r>
              <a:rPr lang="en-GB" b="1" dirty="0">
                <a:solidFill>
                  <a:srgbClr val="002060"/>
                </a:solidFill>
              </a:rPr>
              <a:t>By my opinion you did </a:t>
            </a:r>
            <a:br>
              <a:rPr lang="en-GB" b="1" dirty="0">
                <a:solidFill>
                  <a:srgbClr val="002060"/>
                </a:solidFill>
              </a:rPr>
            </a:br>
            <a:r>
              <a:rPr lang="en-GB" b="1" dirty="0">
                <a:solidFill>
                  <a:srgbClr val="0070C0"/>
                </a:solidFill>
              </a:rPr>
              <a:t>“the art of the possible”</a:t>
            </a:r>
            <a:r>
              <a:rPr lang="en-GB" b="1" dirty="0">
                <a:solidFill>
                  <a:srgbClr val="002060"/>
                </a:solidFill>
              </a:rPr>
              <a:t/>
            </a:r>
            <a:br>
              <a:rPr lang="en-GB" b="1" dirty="0">
                <a:solidFill>
                  <a:srgbClr val="002060"/>
                </a:solidFill>
              </a:rPr>
            </a:br>
            <a:r>
              <a:rPr lang="en-GB" b="1" dirty="0">
                <a:solidFill>
                  <a:srgbClr val="002060"/>
                </a:solidFill>
              </a:rPr>
              <a:t>Your feedbacks?</a:t>
            </a:r>
            <a:br>
              <a:rPr lang="en-GB" b="1" dirty="0">
                <a:solidFill>
                  <a:srgbClr val="002060"/>
                </a:solidFill>
              </a:rPr>
            </a:br>
            <a:r>
              <a:rPr lang="en-GB" dirty="0">
                <a:solidFill>
                  <a:srgbClr val="002060"/>
                </a:solidFill>
              </a:rPr>
              <a:t>Thanks</a:t>
            </a:r>
          </a:p>
        </p:txBody>
      </p:sp>
      <p:sp>
        <p:nvSpPr>
          <p:cNvPr id="4" name="Footer Placeholder 3"/>
          <p:cNvSpPr>
            <a:spLocks noGrp="1"/>
          </p:cNvSpPr>
          <p:nvPr>
            <p:ph type="ftr" sz="quarter" idx="11"/>
          </p:nvPr>
        </p:nvSpPr>
        <p:spPr/>
        <p:txBody>
          <a:bodyPr/>
          <a:lstStyle/>
          <a:p>
            <a:r>
              <a:rPr lang="sr-Latn-ME" dirty="0"/>
              <a:t>Consortium meeting</a:t>
            </a:r>
            <a:r>
              <a:rPr lang="en-GB" dirty="0"/>
              <a:t>, </a:t>
            </a:r>
            <a:r>
              <a:rPr lang="sr-Latn-ME" dirty="0"/>
              <a:t>Vienna</a:t>
            </a:r>
            <a:r>
              <a:rPr lang="en-GB" dirty="0"/>
              <a:t>, </a:t>
            </a:r>
            <a:endParaRPr lang="sr-Latn-ME" dirty="0"/>
          </a:p>
          <a:p>
            <a:r>
              <a:rPr lang="sr-Latn-ME" dirty="0"/>
              <a:t>December 2</a:t>
            </a:r>
            <a:r>
              <a:rPr lang="en-GB" dirty="0"/>
              <a:t>019</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19600" y="3962400"/>
            <a:ext cx="790658" cy="790658"/>
          </a:xfrm>
          <a:prstGeom prst="rect">
            <a:avLst/>
          </a:prstGeom>
        </p:spPr>
      </p:pic>
    </p:spTree>
    <p:extLst>
      <p:ext uri="{BB962C8B-B14F-4D97-AF65-F5344CB8AC3E}">
        <p14:creationId xmlns:p14="http://schemas.microsoft.com/office/powerpoint/2010/main" val="890554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2160" y="1371600"/>
            <a:ext cx="7772400" cy="1470025"/>
          </a:xfrm>
        </p:spPr>
        <p:txBody>
          <a:bodyPr>
            <a:normAutofit fontScale="90000"/>
          </a:bodyPr>
          <a:lstStyle/>
          <a:p>
            <a:r>
              <a:rPr lang="en-GB" sz="4900" b="1" dirty="0">
                <a:solidFill>
                  <a:srgbClr val="002060"/>
                </a:solidFill>
              </a:rPr>
              <a:t>Before introduction</a:t>
            </a:r>
            <a:br>
              <a:rPr lang="en-GB" sz="4900" b="1" dirty="0">
                <a:solidFill>
                  <a:srgbClr val="002060"/>
                </a:solidFill>
              </a:rPr>
            </a:br>
            <a:r>
              <a:rPr lang="en-GB" sz="6000" b="1" dirty="0">
                <a:solidFill>
                  <a:srgbClr val="002060"/>
                </a:solidFill>
              </a:rPr>
              <a:t/>
            </a:r>
            <a:br>
              <a:rPr lang="en-GB" sz="6000" b="1" dirty="0">
                <a:solidFill>
                  <a:srgbClr val="002060"/>
                </a:solidFill>
              </a:rPr>
            </a:br>
            <a:r>
              <a:rPr lang="en-GB" sz="3100" b="1" dirty="0">
                <a:solidFill>
                  <a:srgbClr val="002060"/>
                </a:solidFill>
              </a:rPr>
              <a:t>Thank you to Team of University of Vienna for the second time  organisation of </a:t>
            </a:r>
            <a:r>
              <a:rPr lang="en-GB" sz="3100" b="1" dirty="0" smtClean="0">
                <a:solidFill>
                  <a:srgbClr val="002060"/>
                </a:solidFill>
              </a:rPr>
              <a:t>MARD</a:t>
            </a:r>
            <a:r>
              <a:rPr lang="sr-Latn-ME" sz="3100" b="1" dirty="0" smtClean="0">
                <a:solidFill>
                  <a:srgbClr val="002060"/>
                </a:solidFill>
              </a:rPr>
              <a:t>S</a:t>
            </a:r>
            <a:r>
              <a:rPr lang="en-GB" sz="3100" b="1" dirty="0" smtClean="0">
                <a:solidFill>
                  <a:srgbClr val="002060"/>
                </a:solidFill>
              </a:rPr>
              <a:t> </a:t>
            </a:r>
            <a:r>
              <a:rPr lang="en-GB" sz="3100" b="1" dirty="0">
                <a:solidFill>
                  <a:srgbClr val="002060"/>
                </a:solidFill>
              </a:rPr>
              <a:t>event</a:t>
            </a:r>
            <a:r>
              <a:rPr lang="en-GB" sz="4000" b="1" dirty="0">
                <a:solidFill>
                  <a:srgbClr val="002060"/>
                </a:solidFill>
              </a:rPr>
              <a:t/>
            </a:r>
            <a:br>
              <a:rPr lang="en-GB" sz="4000" b="1" dirty="0">
                <a:solidFill>
                  <a:srgbClr val="002060"/>
                </a:solidFill>
              </a:rPr>
            </a:br>
            <a:endParaRPr lang="en-GB" sz="4000" b="1" dirty="0">
              <a:solidFill>
                <a:srgbClr val="002060"/>
              </a:solidFill>
            </a:endParaRPr>
          </a:p>
        </p:txBody>
      </p:sp>
      <p:sp>
        <p:nvSpPr>
          <p:cNvPr id="4" name="Footer Placeholder 3"/>
          <p:cNvSpPr>
            <a:spLocks noGrp="1"/>
          </p:cNvSpPr>
          <p:nvPr>
            <p:ph type="ftr" sz="quarter" idx="11"/>
          </p:nvPr>
        </p:nvSpPr>
        <p:spPr>
          <a:xfrm>
            <a:off x="3124200" y="6356350"/>
            <a:ext cx="3248000" cy="365125"/>
          </a:xfrm>
        </p:spPr>
        <p:txBody>
          <a:bodyPr/>
          <a:lstStyle/>
          <a:p>
            <a:r>
              <a:rPr lang="sr-Latn-ME" dirty="0"/>
              <a:t>Consortium meeting</a:t>
            </a:r>
            <a:r>
              <a:rPr lang="en-GB" dirty="0"/>
              <a:t>, </a:t>
            </a:r>
            <a:r>
              <a:rPr lang="sr-Latn-ME" dirty="0"/>
              <a:t>Vienna</a:t>
            </a:r>
            <a:r>
              <a:rPr lang="en-GB" dirty="0"/>
              <a:t>, </a:t>
            </a:r>
            <a:endParaRPr lang="sr-Latn-ME" dirty="0"/>
          </a:p>
          <a:p>
            <a:r>
              <a:rPr lang="sr-Latn-ME" dirty="0"/>
              <a:t>December 2</a:t>
            </a:r>
            <a:r>
              <a:rPr lang="en-GB" dirty="0"/>
              <a:t>019</a:t>
            </a:r>
          </a:p>
        </p:txBody>
      </p:sp>
      <p:sp>
        <p:nvSpPr>
          <p:cNvPr id="6" name="Rectangle 5"/>
          <p:cNvSpPr/>
          <p:nvPr/>
        </p:nvSpPr>
        <p:spPr>
          <a:xfrm>
            <a:off x="436880" y="3786554"/>
            <a:ext cx="3810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2034540" y="3766066"/>
            <a:ext cx="381000" cy="304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3992880" y="3769638"/>
            <a:ext cx="381000" cy="3048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p:cNvSpPr/>
          <p:nvPr/>
        </p:nvSpPr>
        <p:spPr>
          <a:xfrm>
            <a:off x="4549140" y="3733800"/>
            <a:ext cx="2514600" cy="369332"/>
          </a:xfrm>
          <a:prstGeom prst="rect">
            <a:avLst/>
          </a:prstGeom>
        </p:spPr>
        <p:txBody>
          <a:bodyPr wrap="square">
            <a:spAutoFit/>
          </a:bodyPr>
          <a:lstStyle/>
          <a:p>
            <a:r>
              <a:rPr lang="en-GB" dirty="0"/>
              <a:t>weak but still not critical</a:t>
            </a:r>
          </a:p>
        </p:txBody>
      </p:sp>
      <p:sp>
        <p:nvSpPr>
          <p:cNvPr id="9" name="Rectangle 8"/>
          <p:cNvSpPr/>
          <p:nvPr/>
        </p:nvSpPr>
        <p:spPr>
          <a:xfrm>
            <a:off x="2644140" y="3722022"/>
            <a:ext cx="1333500" cy="369332"/>
          </a:xfrm>
          <a:prstGeom prst="rect">
            <a:avLst/>
          </a:prstGeom>
        </p:spPr>
        <p:txBody>
          <a:bodyPr wrap="square">
            <a:spAutoFit/>
          </a:bodyPr>
          <a:lstStyle/>
          <a:p>
            <a:r>
              <a:rPr lang="en-GB" dirty="0"/>
              <a:t>moderate</a:t>
            </a:r>
          </a:p>
        </p:txBody>
      </p:sp>
      <p:sp>
        <p:nvSpPr>
          <p:cNvPr id="10" name="Rectangle 9"/>
          <p:cNvSpPr/>
          <p:nvPr/>
        </p:nvSpPr>
        <p:spPr>
          <a:xfrm>
            <a:off x="1005840" y="3760708"/>
            <a:ext cx="838200" cy="369332"/>
          </a:xfrm>
          <a:prstGeom prst="rect">
            <a:avLst/>
          </a:prstGeom>
        </p:spPr>
        <p:txBody>
          <a:bodyPr wrap="square">
            <a:spAutoFit/>
          </a:bodyPr>
          <a:lstStyle/>
          <a:p>
            <a:r>
              <a:rPr lang="en-GB" dirty="0"/>
              <a:t>good</a:t>
            </a:r>
          </a:p>
        </p:txBody>
      </p:sp>
      <p:sp>
        <p:nvSpPr>
          <p:cNvPr id="11" name="Rectangle 10"/>
          <p:cNvSpPr/>
          <p:nvPr/>
        </p:nvSpPr>
        <p:spPr>
          <a:xfrm>
            <a:off x="7139940" y="3792974"/>
            <a:ext cx="381000" cy="3048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7749540" y="3786554"/>
            <a:ext cx="990600" cy="369332"/>
          </a:xfrm>
          <a:prstGeom prst="rect">
            <a:avLst/>
          </a:prstGeom>
        </p:spPr>
        <p:txBody>
          <a:bodyPr wrap="square">
            <a:spAutoFit/>
          </a:bodyPr>
          <a:lstStyle/>
          <a:p>
            <a:r>
              <a:rPr lang="en-GB" dirty="0"/>
              <a:t>weak </a:t>
            </a:r>
          </a:p>
        </p:txBody>
      </p:sp>
      <p:sp>
        <p:nvSpPr>
          <p:cNvPr id="14" name="Rectangle 13"/>
          <p:cNvSpPr/>
          <p:nvPr/>
        </p:nvSpPr>
        <p:spPr>
          <a:xfrm>
            <a:off x="914400" y="5029200"/>
            <a:ext cx="7487920" cy="1015663"/>
          </a:xfrm>
          <a:prstGeom prst="rect">
            <a:avLst/>
          </a:prstGeom>
        </p:spPr>
        <p:txBody>
          <a:bodyPr wrap="square">
            <a:spAutoFit/>
          </a:bodyPr>
          <a:lstStyle/>
          <a:p>
            <a:pPr algn="ctr"/>
            <a:r>
              <a:rPr lang="en-GB" sz="2400" b="1" dirty="0"/>
              <a:t>Time-line of the project with all supported docs:</a:t>
            </a:r>
          </a:p>
          <a:p>
            <a:pPr algn="ctr"/>
            <a:endParaRPr lang="en-GB" dirty="0">
              <a:hlinkClick r:id="rId2"/>
            </a:endParaRPr>
          </a:p>
          <a:p>
            <a:pPr algn="ctr"/>
            <a:r>
              <a:rPr lang="en-GB" dirty="0">
                <a:hlinkClick r:id="rId2"/>
              </a:rPr>
              <a:t>https://www.mards.ucg.ac.me/workflow.html</a:t>
            </a:r>
            <a:endParaRPr lang="en-GB" dirty="0"/>
          </a:p>
        </p:txBody>
      </p:sp>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44840" y="35560"/>
            <a:ext cx="790658" cy="790658"/>
          </a:xfrm>
          <a:prstGeom prst="rect">
            <a:avLst/>
          </a:prstGeom>
        </p:spPr>
      </p:pic>
    </p:spTree>
    <p:extLst>
      <p:ext uri="{BB962C8B-B14F-4D97-AF65-F5344CB8AC3E}">
        <p14:creationId xmlns:p14="http://schemas.microsoft.com/office/powerpoint/2010/main" val="7728059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320"/>
            <a:ext cx="8229600" cy="894080"/>
          </a:xfrm>
        </p:spPr>
        <p:txBody>
          <a:bodyPr/>
          <a:lstStyle/>
          <a:p>
            <a:r>
              <a:rPr lang="en-GB" b="1" dirty="0">
                <a:solidFill>
                  <a:srgbClr val="002060"/>
                </a:solidFill>
              </a:rPr>
              <a:t>Managerial issues</a:t>
            </a:r>
          </a:p>
        </p:txBody>
      </p:sp>
      <p:sp>
        <p:nvSpPr>
          <p:cNvPr id="3" name="Content Placeholder 2"/>
          <p:cNvSpPr>
            <a:spLocks noGrp="1"/>
          </p:cNvSpPr>
          <p:nvPr>
            <p:ph idx="1"/>
          </p:nvPr>
        </p:nvSpPr>
        <p:spPr>
          <a:xfrm>
            <a:off x="381000" y="914400"/>
            <a:ext cx="8534400" cy="4830763"/>
          </a:xfrm>
        </p:spPr>
        <p:txBody>
          <a:bodyPr>
            <a:normAutofit fontScale="92500" lnSpcReduction="20000"/>
          </a:bodyPr>
          <a:lstStyle/>
          <a:p>
            <a:r>
              <a:rPr lang="en-GB" b="1" dirty="0"/>
              <a:t>Start period of the project: 15.11.2018</a:t>
            </a:r>
          </a:p>
          <a:p>
            <a:r>
              <a:rPr lang="en-GB" b="1" dirty="0"/>
              <a:t>End period of the project: 15.11.2021</a:t>
            </a:r>
          </a:p>
          <a:p>
            <a:r>
              <a:rPr lang="en-GB" b="1" dirty="0"/>
              <a:t>Mid period of the project: 15.04.2020</a:t>
            </a:r>
          </a:p>
          <a:p>
            <a:pPr lvl="1"/>
            <a:r>
              <a:rPr lang="en-GB" b="1" dirty="0"/>
              <a:t>Not later than half way through the eligibility period</a:t>
            </a:r>
          </a:p>
          <a:p>
            <a:pPr lvl="1"/>
            <a:r>
              <a:rPr lang="en-GB" b="1" dirty="0"/>
              <a:t> 40% will be paid to coordinator percent after submitting mid term report under condition that already spent at lest 70% of previous payment GA (by PA it is 80%). The Coordinator will not transfer to you 40%, but 25%+15%, all under condition of submitting supporting docs. </a:t>
            </a:r>
          </a:p>
          <a:p>
            <a:pPr lvl="1"/>
            <a:r>
              <a:rPr lang="en-GB" b="1" dirty="0"/>
              <a:t>I need from you all documentation before 15.02.2019.  to prepare final report. </a:t>
            </a:r>
          </a:p>
        </p:txBody>
      </p:sp>
      <p:sp>
        <p:nvSpPr>
          <p:cNvPr id="4" name="Footer Placeholder 3"/>
          <p:cNvSpPr>
            <a:spLocks noGrp="1"/>
          </p:cNvSpPr>
          <p:nvPr>
            <p:ph type="ftr" sz="quarter" idx="11"/>
          </p:nvPr>
        </p:nvSpPr>
        <p:spPr/>
        <p:txBody>
          <a:bodyPr/>
          <a:lstStyle/>
          <a:p>
            <a:r>
              <a:rPr lang="sr-Latn-ME" dirty="0"/>
              <a:t>Consortium meeting</a:t>
            </a:r>
            <a:r>
              <a:rPr lang="en-GB" dirty="0"/>
              <a:t>, </a:t>
            </a:r>
            <a:r>
              <a:rPr lang="sr-Latn-ME" dirty="0"/>
              <a:t>Vienna</a:t>
            </a:r>
            <a:r>
              <a:rPr lang="en-GB" dirty="0"/>
              <a:t>, </a:t>
            </a:r>
            <a:endParaRPr lang="sr-Latn-ME" dirty="0"/>
          </a:p>
          <a:p>
            <a:r>
              <a:rPr lang="sr-Latn-ME" dirty="0"/>
              <a:t>December 2</a:t>
            </a:r>
            <a:r>
              <a:rPr lang="en-GB" dirty="0"/>
              <a:t>019</a:t>
            </a:r>
          </a:p>
        </p:txBody>
      </p:sp>
    </p:spTree>
    <p:extLst>
      <p:ext uri="{BB962C8B-B14F-4D97-AF65-F5344CB8AC3E}">
        <p14:creationId xmlns:p14="http://schemas.microsoft.com/office/powerpoint/2010/main" val="8603119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320"/>
            <a:ext cx="8229600" cy="894080"/>
          </a:xfrm>
        </p:spPr>
        <p:txBody>
          <a:bodyPr/>
          <a:lstStyle/>
          <a:p>
            <a:r>
              <a:rPr lang="en-GB" b="1" dirty="0">
                <a:solidFill>
                  <a:srgbClr val="002060"/>
                </a:solidFill>
              </a:rPr>
              <a:t>Management issues</a:t>
            </a:r>
          </a:p>
        </p:txBody>
      </p:sp>
      <p:sp>
        <p:nvSpPr>
          <p:cNvPr id="3" name="Content Placeholder 2"/>
          <p:cNvSpPr>
            <a:spLocks noGrp="1"/>
          </p:cNvSpPr>
          <p:nvPr>
            <p:ph idx="1"/>
          </p:nvPr>
        </p:nvSpPr>
        <p:spPr>
          <a:xfrm>
            <a:off x="381000" y="914400"/>
            <a:ext cx="8534400" cy="4830763"/>
          </a:xfrm>
        </p:spPr>
        <p:txBody>
          <a:bodyPr>
            <a:normAutofit fontScale="85000" lnSpcReduction="20000"/>
          </a:bodyPr>
          <a:lstStyle/>
          <a:p>
            <a:r>
              <a:rPr lang="en-GB" b="1" dirty="0"/>
              <a:t>Start period of the project: 15.11.2018</a:t>
            </a:r>
          </a:p>
          <a:p>
            <a:r>
              <a:rPr lang="en-GB" b="1" dirty="0"/>
              <a:t>End period of the project: 15.11.2021</a:t>
            </a:r>
          </a:p>
          <a:p>
            <a:r>
              <a:rPr lang="en-GB" b="1" dirty="0"/>
              <a:t>Mid period of the project: 15.04.2020</a:t>
            </a:r>
          </a:p>
          <a:p>
            <a:pPr lvl="1"/>
            <a:r>
              <a:rPr lang="en-GB" b="1" dirty="0"/>
              <a:t>Not later than half way through the eligibility period</a:t>
            </a:r>
          </a:p>
          <a:p>
            <a:pPr lvl="1"/>
            <a:r>
              <a:rPr lang="en-GB" b="1" dirty="0"/>
              <a:t> 40% will be paid to coordinator percent after submitting mid term report under condition we spent at lest 70% of previous payment GA (by PA it is 80%). The Coordinator will not transfer to you 40%, but 25%+15%, all under condition of submitting supporting docs. </a:t>
            </a:r>
          </a:p>
          <a:p>
            <a:pPr lvl="1"/>
            <a:r>
              <a:rPr lang="en-GB" b="1" dirty="0"/>
              <a:t>I need from you all documentation before 15.02.2019.  to prepare final report. </a:t>
            </a:r>
          </a:p>
          <a:p>
            <a:pPr lvl="1"/>
            <a:r>
              <a:rPr lang="en-GB" b="1" dirty="0"/>
              <a:t>Next Meeting: Bilateral Tirana January or February 2020? Consortium (Planed </a:t>
            </a:r>
            <a:r>
              <a:rPr lang="en-GB" b="1" dirty="0" err="1"/>
              <a:t>Banska</a:t>
            </a:r>
            <a:r>
              <a:rPr lang="en-GB" b="1" dirty="0"/>
              <a:t>?)</a:t>
            </a:r>
          </a:p>
        </p:txBody>
      </p:sp>
      <p:sp>
        <p:nvSpPr>
          <p:cNvPr id="5" name="Footer Placeholder 3"/>
          <p:cNvSpPr txBox="1">
            <a:spLocks/>
          </p:cNvSpPr>
          <p:nvPr/>
        </p:nvSpPr>
        <p:spPr>
          <a:xfrm>
            <a:off x="3505200" y="6400800"/>
            <a:ext cx="2895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r-Latn-ME" dirty="0"/>
              <a:t>Consortium meeting</a:t>
            </a:r>
            <a:r>
              <a:rPr lang="en-GB" dirty="0"/>
              <a:t>, </a:t>
            </a:r>
            <a:r>
              <a:rPr lang="sr-Latn-ME" dirty="0"/>
              <a:t>Vienna</a:t>
            </a:r>
            <a:r>
              <a:rPr lang="en-GB" dirty="0"/>
              <a:t>, </a:t>
            </a:r>
            <a:endParaRPr lang="sr-Latn-ME" dirty="0"/>
          </a:p>
          <a:p>
            <a:r>
              <a:rPr lang="sr-Latn-ME" dirty="0"/>
              <a:t>December 2</a:t>
            </a:r>
            <a:r>
              <a:rPr lang="en-GB" dirty="0"/>
              <a:t>019</a:t>
            </a:r>
          </a:p>
        </p:txBody>
      </p:sp>
    </p:spTree>
    <p:extLst>
      <p:ext uri="{BB962C8B-B14F-4D97-AF65-F5344CB8AC3E}">
        <p14:creationId xmlns:p14="http://schemas.microsoft.com/office/powerpoint/2010/main" val="42180904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320"/>
            <a:ext cx="8229600" cy="894080"/>
          </a:xfrm>
        </p:spPr>
        <p:txBody>
          <a:bodyPr/>
          <a:lstStyle/>
          <a:p>
            <a:r>
              <a:rPr lang="en-GB" b="1" dirty="0">
                <a:solidFill>
                  <a:srgbClr val="002060"/>
                </a:solidFill>
              </a:rPr>
              <a:t>Management issues</a:t>
            </a:r>
          </a:p>
        </p:txBody>
      </p:sp>
      <p:sp>
        <p:nvSpPr>
          <p:cNvPr id="3" name="Content Placeholder 2"/>
          <p:cNvSpPr>
            <a:spLocks noGrp="1"/>
          </p:cNvSpPr>
          <p:nvPr>
            <p:ph idx="1"/>
          </p:nvPr>
        </p:nvSpPr>
        <p:spPr>
          <a:xfrm>
            <a:off x="381000" y="914400"/>
            <a:ext cx="8534400" cy="4830763"/>
          </a:xfrm>
        </p:spPr>
        <p:txBody>
          <a:bodyPr>
            <a:normAutofit fontScale="55000" lnSpcReduction="20000"/>
          </a:bodyPr>
          <a:lstStyle/>
          <a:p>
            <a:r>
              <a:rPr lang="en-GB" b="1" dirty="0">
                <a:solidFill>
                  <a:srgbClr val="FF0000"/>
                </a:solidFill>
              </a:rPr>
              <a:t>Before </a:t>
            </a:r>
            <a:r>
              <a:rPr lang="en-GB" b="1" dirty="0" err="1" smtClean="0">
                <a:solidFill>
                  <a:srgbClr val="FF0000"/>
                </a:solidFill>
              </a:rPr>
              <a:t>swit</a:t>
            </a:r>
            <a:r>
              <a:rPr lang="sr-Latn-ME" b="1" dirty="0" smtClean="0">
                <a:solidFill>
                  <a:srgbClr val="FF0000"/>
                </a:solidFill>
              </a:rPr>
              <a:t>c</a:t>
            </a:r>
            <a:r>
              <a:rPr lang="en-GB" b="1" dirty="0" smtClean="0">
                <a:solidFill>
                  <a:srgbClr val="FF0000"/>
                </a:solidFill>
              </a:rPr>
              <a:t>h on </a:t>
            </a:r>
            <a:r>
              <a:rPr lang="en-GB" b="1" dirty="0">
                <a:solidFill>
                  <a:srgbClr val="FF0000"/>
                </a:solidFill>
              </a:rPr>
              <a:t>2</a:t>
            </a:r>
            <a:r>
              <a:rPr lang="en-GB" b="1" baseline="30000" dirty="0">
                <a:solidFill>
                  <a:srgbClr val="FF0000"/>
                </a:solidFill>
              </a:rPr>
              <a:t>nd</a:t>
            </a:r>
            <a:r>
              <a:rPr lang="en-GB" b="1" dirty="0">
                <a:solidFill>
                  <a:srgbClr val="FF0000"/>
                </a:solidFill>
              </a:rPr>
              <a:t> year tasks </a:t>
            </a:r>
            <a:r>
              <a:rPr lang="en-GB" b="1" dirty="0" err="1">
                <a:solidFill>
                  <a:srgbClr val="FF0000"/>
                </a:solidFill>
              </a:rPr>
              <a:t>pls</a:t>
            </a:r>
            <a:r>
              <a:rPr lang="en-GB" b="1" dirty="0">
                <a:solidFill>
                  <a:srgbClr val="FF0000"/>
                </a:solidFill>
              </a:rPr>
              <a:t> do:</a:t>
            </a:r>
          </a:p>
          <a:p>
            <a:pPr marL="263525" lvl="2" indent="-263525"/>
            <a:r>
              <a:rPr lang="en-GB" sz="3800" b="1" dirty="0">
                <a:solidFill>
                  <a:srgbClr val="002060"/>
                </a:solidFill>
              </a:rPr>
              <a:t>Till Middle of January 2020 send documents to responsible bodies (Alma, </a:t>
            </a:r>
            <a:r>
              <a:rPr lang="en-GB" sz="3800" b="1" dirty="0" err="1">
                <a:solidFill>
                  <a:srgbClr val="002060"/>
                </a:solidFill>
              </a:rPr>
              <a:t>Kristofor</a:t>
            </a:r>
            <a:r>
              <a:rPr lang="en-GB" sz="3800" b="1" dirty="0">
                <a:solidFill>
                  <a:srgbClr val="002060"/>
                </a:solidFill>
              </a:rPr>
              <a:t>, </a:t>
            </a:r>
            <a:r>
              <a:rPr lang="en-GB" sz="3800" b="1" dirty="0" err="1">
                <a:solidFill>
                  <a:srgbClr val="002060"/>
                </a:solidFill>
              </a:rPr>
              <a:t>Betim</a:t>
            </a:r>
            <a:r>
              <a:rPr lang="en-GB" sz="3800" b="1" dirty="0">
                <a:solidFill>
                  <a:srgbClr val="002060"/>
                </a:solidFill>
              </a:rPr>
              <a:t>, </a:t>
            </a:r>
            <a:r>
              <a:rPr lang="en-GB" sz="3800" b="1" dirty="0" err="1">
                <a:solidFill>
                  <a:srgbClr val="FF0000"/>
                </a:solidFill>
              </a:rPr>
              <a:t>Arjeta</a:t>
            </a:r>
            <a:r>
              <a:rPr lang="en-GB" sz="3800" b="1" dirty="0">
                <a:solidFill>
                  <a:srgbClr val="002060"/>
                </a:solidFill>
              </a:rPr>
              <a:t>).</a:t>
            </a:r>
          </a:p>
          <a:p>
            <a:pPr marL="263525" lvl="2" indent="-263525"/>
            <a:r>
              <a:rPr lang="en-GB" sz="3800" b="1" dirty="0">
                <a:solidFill>
                  <a:srgbClr val="002060"/>
                </a:solidFill>
              </a:rPr>
              <a:t>Till Middle of January 2020 update  EU with PhD in Albania with proposal how to overcome situation (</a:t>
            </a:r>
            <a:r>
              <a:rPr lang="en-GB" sz="3800" b="1" dirty="0" err="1">
                <a:solidFill>
                  <a:srgbClr val="002060"/>
                </a:solidFill>
              </a:rPr>
              <a:t>Arjeta</a:t>
            </a:r>
            <a:r>
              <a:rPr lang="en-GB" sz="3800" b="1" dirty="0">
                <a:solidFill>
                  <a:srgbClr val="002060"/>
                </a:solidFill>
              </a:rPr>
              <a:t>, </a:t>
            </a:r>
            <a:r>
              <a:rPr lang="en-GB" sz="3800" b="1" dirty="0">
                <a:solidFill>
                  <a:srgbClr val="FF0000"/>
                </a:solidFill>
              </a:rPr>
              <a:t>Alma</a:t>
            </a:r>
            <a:r>
              <a:rPr lang="en-GB" sz="3800" b="1" dirty="0">
                <a:solidFill>
                  <a:srgbClr val="002060"/>
                </a:solidFill>
              </a:rPr>
              <a:t>, </a:t>
            </a:r>
            <a:r>
              <a:rPr lang="en-GB" sz="3800" b="1" dirty="0" err="1">
                <a:solidFill>
                  <a:srgbClr val="002060"/>
                </a:solidFill>
              </a:rPr>
              <a:t>Kristofor</a:t>
            </a:r>
            <a:r>
              <a:rPr lang="en-GB" sz="3800" b="1" dirty="0">
                <a:solidFill>
                  <a:srgbClr val="002060"/>
                </a:solidFill>
              </a:rPr>
              <a:t>)</a:t>
            </a:r>
          </a:p>
          <a:p>
            <a:pPr marL="263525" lvl="2" indent="-263525"/>
            <a:r>
              <a:rPr lang="en-GB" sz="3800" b="1" dirty="0">
                <a:solidFill>
                  <a:srgbClr val="002060"/>
                </a:solidFill>
              </a:rPr>
              <a:t>To </a:t>
            </a:r>
            <a:r>
              <a:rPr lang="en-GB" sz="3800" b="1" dirty="0" err="1" smtClean="0">
                <a:solidFill>
                  <a:srgbClr val="002060"/>
                </a:solidFill>
              </a:rPr>
              <a:t>Mi</a:t>
            </a:r>
            <a:r>
              <a:rPr lang="sr-Latn-ME" sz="3800" b="1" dirty="0" smtClean="0">
                <a:solidFill>
                  <a:srgbClr val="002060"/>
                </a:solidFill>
              </a:rPr>
              <a:t>d</a:t>
            </a:r>
            <a:r>
              <a:rPr lang="en-GB" sz="3800" b="1" dirty="0" err="1" smtClean="0">
                <a:solidFill>
                  <a:srgbClr val="002060"/>
                </a:solidFill>
              </a:rPr>
              <a:t>dle</a:t>
            </a:r>
            <a:r>
              <a:rPr lang="en-GB" sz="3800" b="1" dirty="0" smtClean="0">
                <a:solidFill>
                  <a:srgbClr val="002060"/>
                </a:solidFill>
              </a:rPr>
              <a:t> </a:t>
            </a:r>
            <a:r>
              <a:rPr lang="en-GB" sz="3800" b="1" dirty="0">
                <a:solidFill>
                  <a:srgbClr val="002060"/>
                </a:solidFill>
              </a:rPr>
              <a:t>of February 2020 complete with equipment (Sandra, Arjeta, </a:t>
            </a:r>
            <a:r>
              <a:rPr lang="en-GB" sz="3800" b="1" dirty="0">
                <a:solidFill>
                  <a:srgbClr val="FF0000"/>
                </a:solidFill>
              </a:rPr>
              <a:t>Betim</a:t>
            </a:r>
            <a:r>
              <a:rPr lang="en-GB" sz="3800" b="1" dirty="0">
                <a:solidFill>
                  <a:srgbClr val="002060"/>
                </a:solidFill>
              </a:rPr>
              <a:t>, Alma, Kristofor).</a:t>
            </a:r>
          </a:p>
          <a:p>
            <a:pPr marL="263525" lvl="2" indent="-263525"/>
            <a:r>
              <a:rPr lang="en-GB" sz="3800" b="1" dirty="0">
                <a:solidFill>
                  <a:srgbClr val="002060"/>
                </a:solidFill>
              </a:rPr>
              <a:t>To End of December 2019 propose Sustainability strategy (Betim, </a:t>
            </a:r>
            <a:r>
              <a:rPr lang="en-GB" sz="3800" b="1" dirty="0">
                <a:solidFill>
                  <a:srgbClr val="FF0000"/>
                </a:solidFill>
              </a:rPr>
              <a:t>Radovan</a:t>
            </a:r>
            <a:r>
              <a:rPr lang="en-GB" sz="3800" b="1" dirty="0">
                <a:solidFill>
                  <a:srgbClr val="002060"/>
                </a:solidFill>
              </a:rPr>
              <a:t>, Sandra, </a:t>
            </a:r>
            <a:r>
              <a:rPr lang="en-GB" sz="3800" b="1" dirty="0" smtClean="0">
                <a:solidFill>
                  <a:srgbClr val="002060"/>
                </a:solidFill>
              </a:rPr>
              <a:t>M</a:t>
            </a:r>
            <a:r>
              <a:rPr lang="sr-Latn-ME" sz="3800" b="1" dirty="0" smtClean="0">
                <a:solidFill>
                  <a:srgbClr val="002060"/>
                </a:solidFill>
              </a:rPr>
              <a:t>e</a:t>
            </a:r>
            <a:r>
              <a:rPr lang="en-GB" sz="3800" b="1" dirty="0" err="1" smtClean="0">
                <a:solidFill>
                  <a:srgbClr val="002060"/>
                </a:solidFill>
              </a:rPr>
              <a:t>lita</a:t>
            </a:r>
            <a:r>
              <a:rPr lang="sr-Latn-ME" sz="3800" b="1" dirty="0" smtClean="0">
                <a:solidFill>
                  <a:srgbClr val="002060"/>
                </a:solidFill>
              </a:rPr>
              <a:t>, Lucas</a:t>
            </a:r>
            <a:r>
              <a:rPr lang="en-GB" sz="3800" b="1" dirty="0" smtClean="0">
                <a:solidFill>
                  <a:srgbClr val="002060"/>
                </a:solidFill>
              </a:rPr>
              <a:t>).  </a:t>
            </a:r>
            <a:endParaRPr lang="en-GB" sz="3800" b="1" dirty="0">
              <a:solidFill>
                <a:srgbClr val="002060"/>
              </a:solidFill>
            </a:endParaRPr>
          </a:p>
          <a:p>
            <a:pPr marL="263525" lvl="2" indent="-263525"/>
            <a:r>
              <a:rPr lang="en-GB" sz="3800" b="1" dirty="0">
                <a:solidFill>
                  <a:srgbClr val="002060"/>
                </a:solidFill>
              </a:rPr>
              <a:t>To End of February to organise 2 dissemination events for industry in Albania (</a:t>
            </a:r>
            <a:r>
              <a:rPr lang="en-GB" sz="3800" b="1" dirty="0">
                <a:solidFill>
                  <a:srgbClr val="FF0000"/>
                </a:solidFill>
              </a:rPr>
              <a:t>Betim</a:t>
            </a:r>
            <a:r>
              <a:rPr lang="en-GB" sz="3800" b="1" dirty="0">
                <a:solidFill>
                  <a:srgbClr val="002060"/>
                </a:solidFill>
              </a:rPr>
              <a:t>, Pride). </a:t>
            </a:r>
          </a:p>
          <a:p>
            <a:pPr marL="263525" lvl="2" indent="-263525"/>
            <a:r>
              <a:rPr lang="en-GB" sz="3800" b="1" dirty="0">
                <a:solidFill>
                  <a:srgbClr val="002060"/>
                </a:solidFill>
              </a:rPr>
              <a:t>To Middle of January progress with accreditation in Montenegro (</a:t>
            </a:r>
            <a:r>
              <a:rPr lang="en-GB" sz="3800" b="1" dirty="0">
                <a:solidFill>
                  <a:srgbClr val="FF0000"/>
                </a:solidFill>
              </a:rPr>
              <a:t>Radovan</a:t>
            </a:r>
            <a:r>
              <a:rPr lang="en-GB" sz="3800" b="1" dirty="0">
                <a:solidFill>
                  <a:srgbClr val="002060"/>
                </a:solidFill>
              </a:rPr>
              <a:t>, Sandra)</a:t>
            </a:r>
          </a:p>
          <a:p>
            <a:pPr marL="263525" lvl="2" indent="-263525"/>
            <a:r>
              <a:rPr lang="en-GB" sz="3800" b="1" dirty="0">
                <a:solidFill>
                  <a:srgbClr val="002060"/>
                </a:solidFill>
              </a:rPr>
              <a:t>January middle, meeting in Albania (</a:t>
            </a:r>
            <a:r>
              <a:rPr lang="en-GB" sz="3800" b="1" dirty="0" err="1">
                <a:solidFill>
                  <a:srgbClr val="FF0000"/>
                </a:solidFill>
              </a:rPr>
              <a:t>Arjeta</a:t>
            </a:r>
            <a:r>
              <a:rPr lang="en-GB" sz="3800" b="1" dirty="0">
                <a:solidFill>
                  <a:srgbClr val="002060"/>
                </a:solidFill>
              </a:rPr>
              <a:t>)</a:t>
            </a:r>
          </a:p>
          <a:p>
            <a:pPr marL="263525" lvl="2" indent="-263525"/>
            <a:r>
              <a:rPr lang="en-GB" sz="3800" b="1" dirty="0">
                <a:solidFill>
                  <a:srgbClr val="002060"/>
                </a:solidFill>
              </a:rPr>
              <a:t>IMR-s </a:t>
            </a:r>
            <a:r>
              <a:rPr lang="en-GB" sz="3800" b="1" dirty="0" smtClean="0">
                <a:solidFill>
                  <a:srgbClr val="002060"/>
                </a:solidFill>
              </a:rPr>
              <a:t>Mid</a:t>
            </a:r>
            <a:r>
              <a:rPr lang="sr-Latn-ME" sz="3800" b="1" dirty="0" smtClean="0">
                <a:solidFill>
                  <a:srgbClr val="002060"/>
                </a:solidFill>
              </a:rPr>
              <a:t>d</a:t>
            </a:r>
            <a:r>
              <a:rPr lang="en-GB" sz="3800" b="1" dirty="0" smtClean="0">
                <a:solidFill>
                  <a:srgbClr val="002060"/>
                </a:solidFill>
              </a:rPr>
              <a:t>le </a:t>
            </a:r>
            <a:r>
              <a:rPr lang="en-GB" sz="3800" b="1" dirty="0">
                <a:solidFill>
                  <a:srgbClr val="002060"/>
                </a:solidFill>
              </a:rPr>
              <a:t>of March (</a:t>
            </a:r>
            <a:r>
              <a:rPr lang="en-GB" sz="3800" b="1" dirty="0">
                <a:solidFill>
                  <a:srgbClr val="FF0000"/>
                </a:solidFill>
              </a:rPr>
              <a:t>Alexandra</a:t>
            </a:r>
            <a:r>
              <a:rPr lang="en-GB" sz="3800" b="1" dirty="0">
                <a:solidFill>
                  <a:srgbClr val="002060"/>
                </a:solidFill>
              </a:rPr>
              <a:t>)</a:t>
            </a:r>
            <a:endParaRPr lang="en-GB" sz="3800" dirty="0">
              <a:solidFill>
                <a:srgbClr val="002060"/>
              </a:solidFill>
            </a:endParaRPr>
          </a:p>
          <a:p>
            <a:endParaRPr lang="en-GB" b="1" dirty="0"/>
          </a:p>
          <a:p>
            <a:endParaRPr lang="en-GB" b="1" dirty="0"/>
          </a:p>
          <a:p>
            <a:pPr marL="914400" lvl="2" indent="0">
              <a:buNone/>
            </a:pPr>
            <a:endParaRPr lang="en-GB" b="1" dirty="0"/>
          </a:p>
          <a:p>
            <a:pPr lvl="2"/>
            <a:endParaRPr lang="en-GB" b="1" dirty="0"/>
          </a:p>
        </p:txBody>
      </p:sp>
      <p:sp>
        <p:nvSpPr>
          <p:cNvPr id="4" name="Footer Placeholder 3"/>
          <p:cNvSpPr>
            <a:spLocks noGrp="1"/>
          </p:cNvSpPr>
          <p:nvPr>
            <p:ph type="ftr" sz="quarter" idx="11"/>
          </p:nvPr>
        </p:nvSpPr>
        <p:spPr/>
        <p:txBody>
          <a:bodyPr/>
          <a:lstStyle/>
          <a:p>
            <a:r>
              <a:rPr lang="sr-Latn-ME" dirty="0" smtClean="0"/>
              <a:t>Consortium meeting</a:t>
            </a:r>
            <a:r>
              <a:rPr lang="en-GB" dirty="0" smtClean="0"/>
              <a:t>, </a:t>
            </a:r>
            <a:r>
              <a:rPr lang="sr-Latn-ME" dirty="0" smtClean="0"/>
              <a:t>Vienna</a:t>
            </a:r>
            <a:r>
              <a:rPr lang="en-GB" dirty="0" smtClean="0"/>
              <a:t>, </a:t>
            </a:r>
            <a:endParaRPr lang="sr-Latn-ME" dirty="0" smtClean="0"/>
          </a:p>
          <a:p>
            <a:r>
              <a:rPr lang="sr-Latn-ME" dirty="0" smtClean="0"/>
              <a:t>December</a:t>
            </a:r>
            <a:r>
              <a:rPr lang="en-GB" dirty="0" smtClean="0"/>
              <a:t> </a:t>
            </a:r>
            <a:r>
              <a:rPr lang="en-GB" dirty="0"/>
              <a:t>2019</a:t>
            </a:r>
          </a:p>
        </p:txBody>
      </p:sp>
    </p:spTree>
    <p:extLst>
      <p:ext uri="{BB962C8B-B14F-4D97-AF65-F5344CB8AC3E}">
        <p14:creationId xmlns:p14="http://schemas.microsoft.com/office/powerpoint/2010/main" val="12383772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Tracker for 2020</a:t>
            </a:r>
          </a:p>
        </p:txBody>
      </p:sp>
      <p:sp>
        <p:nvSpPr>
          <p:cNvPr id="3" name="Content Placeholder 2"/>
          <p:cNvSpPr>
            <a:spLocks noGrp="1"/>
          </p:cNvSpPr>
          <p:nvPr>
            <p:ph idx="1"/>
          </p:nvPr>
        </p:nvSpPr>
        <p:spPr/>
        <p:txBody>
          <a:bodyPr/>
          <a:lstStyle/>
          <a:p>
            <a:r>
              <a:rPr lang="en-GB" dirty="0"/>
              <a:t>Pls. see Excel file</a:t>
            </a:r>
          </a:p>
          <a:p>
            <a:endParaRPr lang="en-GB" dirty="0"/>
          </a:p>
        </p:txBody>
      </p:sp>
      <p:sp>
        <p:nvSpPr>
          <p:cNvPr id="4" name="Footer Placeholder 3"/>
          <p:cNvSpPr>
            <a:spLocks noGrp="1"/>
          </p:cNvSpPr>
          <p:nvPr>
            <p:ph type="ftr" sz="quarter" idx="11"/>
          </p:nvPr>
        </p:nvSpPr>
        <p:spPr/>
        <p:txBody>
          <a:bodyPr/>
          <a:lstStyle/>
          <a:p>
            <a:r>
              <a:rPr lang="sr-Latn-ME" dirty="0"/>
              <a:t>Consortium meeting</a:t>
            </a:r>
            <a:r>
              <a:rPr lang="en-GB" dirty="0"/>
              <a:t>, </a:t>
            </a:r>
            <a:r>
              <a:rPr lang="sr-Latn-ME" dirty="0"/>
              <a:t>Vienna</a:t>
            </a:r>
            <a:r>
              <a:rPr lang="en-GB" dirty="0"/>
              <a:t>, </a:t>
            </a:r>
            <a:endParaRPr lang="sr-Latn-ME" dirty="0"/>
          </a:p>
          <a:p>
            <a:r>
              <a:rPr lang="sr-Latn-ME" dirty="0"/>
              <a:t>December 2</a:t>
            </a:r>
            <a:r>
              <a:rPr lang="en-GB" dirty="0"/>
              <a:t>019</a:t>
            </a:r>
          </a:p>
        </p:txBody>
      </p:sp>
    </p:spTree>
    <p:extLst>
      <p:ext uri="{BB962C8B-B14F-4D97-AF65-F5344CB8AC3E}">
        <p14:creationId xmlns:p14="http://schemas.microsoft.com/office/powerpoint/2010/main" val="261258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2060"/>
                </a:solidFill>
              </a:rPr>
              <a:t>Overview of the report</a:t>
            </a:r>
          </a:p>
        </p:txBody>
      </p:sp>
      <p:sp>
        <p:nvSpPr>
          <p:cNvPr id="3" name="Content Placeholder 2"/>
          <p:cNvSpPr>
            <a:spLocks noGrp="1"/>
          </p:cNvSpPr>
          <p:nvPr>
            <p:ph idx="1"/>
          </p:nvPr>
        </p:nvSpPr>
        <p:spPr/>
        <p:txBody>
          <a:bodyPr/>
          <a:lstStyle/>
          <a:p>
            <a:r>
              <a:rPr lang="en-GB" sz="4400" dirty="0">
                <a:solidFill>
                  <a:srgbClr val="002060"/>
                </a:solidFill>
              </a:rPr>
              <a:t>Where we are?</a:t>
            </a:r>
          </a:p>
          <a:p>
            <a:r>
              <a:rPr lang="en-GB" sz="4400" dirty="0">
                <a:solidFill>
                  <a:srgbClr val="002060"/>
                </a:solidFill>
              </a:rPr>
              <a:t>Main problems?</a:t>
            </a:r>
          </a:p>
          <a:p>
            <a:r>
              <a:rPr lang="en-GB" sz="4400" dirty="0">
                <a:solidFill>
                  <a:srgbClr val="002060"/>
                </a:solidFill>
              </a:rPr>
              <a:t>Mitigation?</a:t>
            </a:r>
          </a:p>
          <a:p>
            <a:r>
              <a:rPr lang="en-GB" sz="4400" dirty="0">
                <a:solidFill>
                  <a:srgbClr val="002060"/>
                </a:solidFill>
              </a:rPr>
              <a:t>Your opinions?</a:t>
            </a:r>
          </a:p>
          <a:p>
            <a:endParaRPr lang="en-GB" dirty="0"/>
          </a:p>
        </p:txBody>
      </p:sp>
      <p:sp>
        <p:nvSpPr>
          <p:cNvPr id="4" name="Footer Placeholder 3"/>
          <p:cNvSpPr>
            <a:spLocks noGrp="1"/>
          </p:cNvSpPr>
          <p:nvPr>
            <p:ph type="ftr" sz="quarter" idx="11"/>
          </p:nvPr>
        </p:nvSpPr>
        <p:spPr/>
        <p:txBody>
          <a:bodyPr/>
          <a:lstStyle/>
          <a:p>
            <a:r>
              <a:rPr lang="sr-Latn-ME" dirty="0"/>
              <a:t>Consortium meeting</a:t>
            </a:r>
            <a:r>
              <a:rPr lang="en-GB" dirty="0"/>
              <a:t>, </a:t>
            </a:r>
            <a:r>
              <a:rPr lang="sr-Latn-ME" dirty="0"/>
              <a:t>Vienna</a:t>
            </a:r>
            <a:r>
              <a:rPr lang="en-GB" dirty="0"/>
              <a:t>, </a:t>
            </a:r>
            <a:endParaRPr lang="sr-Latn-ME" dirty="0"/>
          </a:p>
          <a:p>
            <a:r>
              <a:rPr lang="sr-Latn-ME" dirty="0"/>
              <a:t>December 2</a:t>
            </a:r>
            <a:r>
              <a:rPr lang="en-GB" dirty="0"/>
              <a:t>019</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44840" y="35560"/>
            <a:ext cx="790658" cy="790658"/>
          </a:xfrm>
          <a:prstGeom prst="rect">
            <a:avLst/>
          </a:prstGeom>
        </p:spPr>
      </p:pic>
    </p:spTree>
    <p:extLst>
      <p:ext uri="{BB962C8B-B14F-4D97-AF65-F5344CB8AC3E}">
        <p14:creationId xmlns:p14="http://schemas.microsoft.com/office/powerpoint/2010/main" val="43328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2060"/>
                </a:solidFill>
              </a:rPr>
              <a:t>Where we are?</a:t>
            </a:r>
          </a:p>
        </p:txBody>
      </p:sp>
      <p:sp>
        <p:nvSpPr>
          <p:cNvPr id="3" name="Content Placeholder 2"/>
          <p:cNvSpPr>
            <a:spLocks noGrp="1"/>
          </p:cNvSpPr>
          <p:nvPr>
            <p:ph idx="1"/>
          </p:nvPr>
        </p:nvSpPr>
        <p:spPr/>
        <p:txBody>
          <a:bodyPr>
            <a:normAutofit fontScale="92500" lnSpcReduction="10000"/>
          </a:bodyPr>
          <a:lstStyle/>
          <a:p>
            <a:r>
              <a:rPr lang="en-GB" sz="3600" b="1" dirty="0">
                <a:solidFill>
                  <a:srgbClr val="FF0000"/>
                </a:solidFill>
              </a:rPr>
              <a:t>22 meetings/events were held.</a:t>
            </a:r>
            <a:r>
              <a:rPr lang="en-GB" sz="3600" dirty="0">
                <a:solidFill>
                  <a:srgbClr val="002060"/>
                </a:solidFill>
              </a:rPr>
              <a:t> </a:t>
            </a:r>
          </a:p>
          <a:p>
            <a:pPr lvl="3"/>
            <a:r>
              <a:rPr lang="en-GB" sz="3200" dirty="0">
                <a:solidFill>
                  <a:srgbClr val="002060"/>
                </a:solidFill>
              </a:rPr>
              <a:t> </a:t>
            </a:r>
            <a:r>
              <a:rPr lang="en-GB" sz="3200" dirty="0">
                <a:solidFill>
                  <a:srgbClr val="FF0000"/>
                </a:solidFill>
              </a:rPr>
              <a:t>2</a:t>
            </a:r>
            <a:r>
              <a:rPr lang="en-GB" sz="3200" dirty="0">
                <a:solidFill>
                  <a:srgbClr val="002060"/>
                </a:solidFill>
              </a:rPr>
              <a:t> Steering management, </a:t>
            </a:r>
          </a:p>
          <a:p>
            <a:pPr lvl="3"/>
            <a:r>
              <a:rPr lang="en-GB" sz="3200" dirty="0">
                <a:solidFill>
                  <a:srgbClr val="002060"/>
                </a:solidFill>
              </a:rPr>
              <a:t> </a:t>
            </a:r>
            <a:r>
              <a:rPr lang="en-GB" sz="3200" dirty="0">
                <a:solidFill>
                  <a:srgbClr val="FF0000"/>
                </a:solidFill>
              </a:rPr>
              <a:t>1</a:t>
            </a:r>
            <a:r>
              <a:rPr lang="en-GB" sz="3200" dirty="0">
                <a:solidFill>
                  <a:srgbClr val="002060"/>
                </a:solidFill>
              </a:rPr>
              <a:t> EU  management, </a:t>
            </a:r>
          </a:p>
          <a:p>
            <a:pPr lvl="3"/>
            <a:r>
              <a:rPr lang="en-GB" sz="3200" dirty="0">
                <a:solidFill>
                  <a:srgbClr val="002060"/>
                </a:solidFill>
              </a:rPr>
              <a:t> </a:t>
            </a:r>
            <a:r>
              <a:rPr lang="en-GB" sz="3200" dirty="0">
                <a:solidFill>
                  <a:srgbClr val="FF0000"/>
                </a:solidFill>
              </a:rPr>
              <a:t>1 </a:t>
            </a:r>
            <a:r>
              <a:rPr lang="en-GB" sz="3200" dirty="0">
                <a:solidFill>
                  <a:srgbClr val="002060"/>
                </a:solidFill>
              </a:rPr>
              <a:t>Regional management  </a:t>
            </a:r>
          </a:p>
          <a:p>
            <a:pPr lvl="3"/>
            <a:r>
              <a:rPr lang="en-GB" sz="3200" dirty="0">
                <a:solidFill>
                  <a:srgbClr val="002060"/>
                </a:solidFill>
              </a:rPr>
              <a:t> 2 Bilateral management, </a:t>
            </a:r>
          </a:p>
          <a:p>
            <a:pPr lvl="3"/>
            <a:r>
              <a:rPr lang="en-GB" sz="3200" dirty="0">
                <a:solidFill>
                  <a:srgbClr val="002060"/>
                </a:solidFill>
              </a:rPr>
              <a:t> </a:t>
            </a:r>
            <a:r>
              <a:rPr lang="en-GB" sz="3200" b="1" dirty="0">
                <a:solidFill>
                  <a:srgbClr val="FF0000"/>
                </a:solidFill>
              </a:rPr>
              <a:t>5 Trainings</a:t>
            </a:r>
            <a:endParaRPr lang="en-GB" sz="3200" dirty="0">
              <a:solidFill>
                <a:srgbClr val="002060"/>
              </a:solidFill>
            </a:endParaRPr>
          </a:p>
          <a:p>
            <a:pPr lvl="3"/>
            <a:r>
              <a:rPr lang="en-GB" sz="3200" dirty="0">
                <a:solidFill>
                  <a:srgbClr val="002060"/>
                </a:solidFill>
              </a:rPr>
              <a:t> &gt; </a:t>
            </a:r>
            <a:r>
              <a:rPr lang="en-GB" sz="3200" dirty="0">
                <a:solidFill>
                  <a:srgbClr val="FF0000"/>
                </a:solidFill>
              </a:rPr>
              <a:t>11</a:t>
            </a:r>
            <a:r>
              <a:rPr lang="en-GB" sz="3200" dirty="0">
                <a:solidFill>
                  <a:srgbClr val="002060"/>
                </a:solidFill>
              </a:rPr>
              <a:t> dissemination meetings,</a:t>
            </a:r>
          </a:p>
          <a:p>
            <a:pPr lvl="3"/>
            <a:r>
              <a:rPr lang="en-GB" sz="3200" dirty="0">
                <a:solidFill>
                  <a:srgbClr val="002060"/>
                </a:solidFill>
              </a:rPr>
              <a:t>  Many </a:t>
            </a:r>
            <a:r>
              <a:rPr lang="en-GB" sz="3200" dirty="0" err="1">
                <a:solidFill>
                  <a:srgbClr val="002060"/>
                </a:solidFill>
              </a:rPr>
              <a:t>institutionals</a:t>
            </a:r>
            <a:r>
              <a:rPr lang="en-GB" sz="3200" dirty="0">
                <a:solidFill>
                  <a:srgbClr val="002060"/>
                </a:solidFill>
              </a:rPr>
              <a:t>  and national meetings</a:t>
            </a:r>
          </a:p>
          <a:p>
            <a:endParaRPr lang="en-GB" sz="4400" dirty="0">
              <a:solidFill>
                <a:srgbClr val="002060"/>
              </a:solidFill>
            </a:endParaRPr>
          </a:p>
          <a:p>
            <a:endParaRPr lang="en-GB" dirty="0"/>
          </a:p>
        </p:txBody>
      </p:sp>
      <p:sp>
        <p:nvSpPr>
          <p:cNvPr id="5" name="Rectangle 4"/>
          <p:cNvSpPr/>
          <p:nvPr/>
        </p:nvSpPr>
        <p:spPr>
          <a:xfrm>
            <a:off x="76200" y="1676400"/>
            <a:ext cx="3810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44840" y="35560"/>
            <a:ext cx="790658" cy="790658"/>
          </a:xfrm>
          <a:prstGeom prst="rect">
            <a:avLst/>
          </a:prstGeom>
        </p:spPr>
      </p:pic>
      <p:sp>
        <p:nvSpPr>
          <p:cNvPr id="7" name="Footer Placeholder 3"/>
          <p:cNvSpPr>
            <a:spLocks noGrp="1"/>
          </p:cNvSpPr>
          <p:nvPr>
            <p:ph type="ftr" sz="quarter" idx="11"/>
          </p:nvPr>
        </p:nvSpPr>
        <p:spPr>
          <a:xfrm>
            <a:off x="3124200" y="6356350"/>
            <a:ext cx="2895600" cy="365125"/>
          </a:xfrm>
        </p:spPr>
        <p:txBody>
          <a:bodyPr/>
          <a:lstStyle/>
          <a:p>
            <a:r>
              <a:rPr lang="sr-Latn-ME" dirty="0"/>
              <a:t>Consortium meeting</a:t>
            </a:r>
            <a:r>
              <a:rPr lang="en-GB" dirty="0"/>
              <a:t>, </a:t>
            </a:r>
            <a:r>
              <a:rPr lang="sr-Latn-ME" dirty="0"/>
              <a:t>Vienna</a:t>
            </a:r>
            <a:r>
              <a:rPr lang="en-GB" dirty="0"/>
              <a:t>, </a:t>
            </a:r>
            <a:endParaRPr lang="sr-Latn-ME" dirty="0"/>
          </a:p>
          <a:p>
            <a:r>
              <a:rPr lang="sr-Latn-ME" dirty="0"/>
              <a:t>December 2</a:t>
            </a:r>
            <a:r>
              <a:rPr lang="en-GB" dirty="0"/>
              <a:t>019</a:t>
            </a:r>
          </a:p>
        </p:txBody>
      </p:sp>
    </p:spTree>
    <p:extLst>
      <p:ext uri="{BB962C8B-B14F-4D97-AF65-F5344CB8AC3E}">
        <p14:creationId xmlns:p14="http://schemas.microsoft.com/office/powerpoint/2010/main" val="674642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2060"/>
                </a:solidFill>
              </a:rPr>
              <a:t>Where we are...?</a:t>
            </a:r>
          </a:p>
        </p:txBody>
      </p:sp>
      <p:sp>
        <p:nvSpPr>
          <p:cNvPr id="3" name="Content Placeholder 2"/>
          <p:cNvSpPr>
            <a:spLocks noGrp="1"/>
          </p:cNvSpPr>
          <p:nvPr>
            <p:ph idx="1"/>
          </p:nvPr>
        </p:nvSpPr>
        <p:spPr/>
        <p:txBody>
          <a:bodyPr>
            <a:normAutofit/>
          </a:bodyPr>
          <a:lstStyle/>
          <a:p>
            <a:pPr marL="355600" lvl="2" indent="-355600"/>
            <a:r>
              <a:rPr lang="en-GB" sz="3600" dirty="0">
                <a:solidFill>
                  <a:srgbClr val="002060"/>
                </a:solidFill>
              </a:rPr>
              <a:t>About </a:t>
            </a:r>
            <a:r>
              <a:rPr lang="en-GB" sz="3600" dirty="0">
                <a:solidFill>
                  <a:srgbClr val="FF0000"/>
                </a:solidFill>
              </a:rPr>
              <a:t>250</a:t>
            </a:r>
            <a:r>
              <a:rPr lang="en-GB" sz="3600" dirty="0">
                <a:solidFill>
                  <a:srgbClr val="002060"/>
                </a:solidFill>
              </a:rPr>
              <a:t> people participated in MARDS activities in 2019,  as </a:t>
            </a:r>
            <a:r>
              <a:rPr lang="en-GB" sz="3600" dirty="0">
                <a:solidFill>
                  <a:srgbClr val="FF0000"/>
                </a:solidFill>
              </a:rPr>
              <a:t>active</a:t>
            </a:r>
            <a:r>
              <a:rPr lang="en-GB" sz="3600" dirty="0">
                <a:solidFill>
                  <a:srgbClr val="002060"/>
                </a:solidFill>
              </a:rPr>
              <a:t> participants from different target groups. </a:t>
            </a:r>
          </a:p>
          <a:p>
            <a:pPr lvl="3"/>
            <a:r>
              <a:rPr lang="en-GB" sz="3200" dirty="0">
                <a:solidFill>
                  <a:srgbClr val="002060"/>
                </a:solidFill>
              </a:rPr>
              <a:t> About </a:t>
            </a:r>
            <a:r>
              <a:rPr lang="en-GB" sz="3200" dirty="0">
                <a:solidFill>
                  <a:srgbClr val="FF0000"/>
                </a:solidFill>
              </a:rPr>
              <a:t>110</a:t>
            </a:r>
            <a:r>
              <a:rPr lang="en-GB" sz="3200" dirty="0">
                <a:solidFill>
                  <a:srgbClr val="002060"/>
                </a:solidFill>
              </a:rPr>
              <a:t> participated in trainings,</a:t>
            </a:r>
          </a:p>
          <a:p>
            <a:pPr lvl="3"/>
            <a:r>
              <a:rPr lang="en-GB" sz="3200" dirty="0">
                <a:solidFill>
                  <a:srgbClr val="002060"/>
                </a:solidFill>
              </a:rPr>
              <a:t>  </a:t>
            </a:r>
            <a:r>
              <a:rPr lang="en-GB" sz="3200" dirty="0">
                <a:solidFill>
                  <a:srgbClr val="FF0000"/>
                </a:solidFill>
              </a:rPr>
              <a:t>80%</a:t>
            </a:r>
            <a:r>
              <a:rPr lang="en-GB" sz="3200" dirty="0">
                <a:solidFill>
                  <a:srgbClr val="002060"/>
                </a:solidFill>
              </a:rPr>
              <a:t> of them were </a:t>
            </a:r>
            <a:r>
              <a:rPr lang="en-GB" sz="2800" dirty="0">
                <a:solidFill>
                  <a:srgbClr val="002060"/>
                </a:solidFill>
              </a:rPr>
              <a:t>attendees</a:t>
            </a:r>
          </a:p>
          <a:p>
            <a:endParaRPr lang="en-GB" sz="4400" dirty="0">
              <a:solidFill>
                <a:srgbClr val="002060"/>
              </a:solidFill>
            </a:endParaRPr>
          </a:p>
          <a:p>
            <a:endParaRPr lang="en-GB" dirty="0"/>
          </a:p>
        </p:txBody>
      </p:sp>
      <p:sp>
        <p:nvSpPr>
          <p:cNvPr id="5" name="Rectangle 4"/>
          <p:cNvSpPr/>
          <p:nvPr/>
        </p:nvSpPr>
        <p:spPr>
          <a:xfrm>
            <a:off x="76200" y="1676400"/>
            <a:ext cx="3810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1447800" y="3505200"/>
            <a:ext cx="3810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1447800" y="4038600"/>
            <a:ext cx="3810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44840" y="35560"/>
            <a:ext cx="790658" cy="790658"/>
          </a:xfrm>
          <a:prstGeom prst="rect">
            <a:avLst/>
          </a:prstGeom>
        </p:spPr>
      </p:pic>
      <p:sp>
        <p:nvSpPr>
          <p:cNvPr id="9" name="Footer Placeholder 3"/>
          <p:cNvSpPr>
            <a:spLocks noGrp="1"/>
          </p:cNvSpPr>
          <p:nvPr>
            <p:ph type="ftr" sz="quarter" idx="11"/>
          </p:nvPr>
        </p:nvSpPr>
        <p:spPr>
          <a:xfrm>
            <a:off x="3124200" y="6356350"/>
            <a:ext cx="2895600" cy="365125"/>
          </a:xfrm>
        </p:spPr>
        <p:txBody>
          <a:bodyPr/>
          <a:lstStyle/>
          <a:p>
            <a:r>
              <a:rPr lang="sr-Latn-ME" dirty="0"/>
              <a:t>Consortium meeting</a:t>
            </a:r>
            <a:r>
              <a:rPr lang="en-GB" dirty="0"/>
              <a:t>, </a:t>
            </a:r>
            <a:r>
              <a:rPr lang="sr-Latn-ME" dirty="0"/>
              <a:t>Vienna</a:t>
            </a:r>
            <a:r>
              <a:rPr lang="en-GB" dirty="0"/>
              <a:t>, </a:t>
            </a:r>
            <a:endParaRPr lang="sr-Latn-ME" dirty="0"/>
          </a:p>
          <a:p>
            <a:r>
              <a:rPr lang="sr-Latn-ME" dirty="0"/>
              <a:t>December 2</a:t>
            </a:r>
            <a:r>
              <a:rPr lang="en-GB" dirty="0"/>
              <a:t>019</a:t>
            </a:r>
          </a:p>
        </p:txBody>
      </p:sp>
    </p:spTree>
    <p:extLst>
      <p:ext uri="{BB962C8B-B14F-4D97-AF65-F5344CB8AC3E}">
        <p14:creationId xmlns:p14="http://schemas.microsoft.com/office/powerpoint/2010/main" val="42317513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2060"/>
                </a:solidFill>
              </a:rPr>
              <a:t>Where we are…?</a:t>
            </a:r>
          </a:p>
        </p:txBody>
      </p:sp>
      <p:sp>
        <p:nvSpPr>
          <p:cNvPr id="3" name="Content Placeholder 2"/>
          <p:cNvSpPr>
            <a:spLocks noGrp="1"/>
          </p:cNvSpPr>
          <p:nvPr>
            <p:ph idx="1"/>
          </p:nvPr>
        </p:nvSpPr>
        <p:spPr/>
        <p:txBody>
          <a:bodyPr>
            <a:normAutofit fontScale="92500"/>
          </a:bodyPr>
          <a:lstStyle/>
          <a:p>
            <a:pPr marL="447675" lvl="2" indent="-355600"/>
            <a:r>
              <a:rPr lang="en-GB" sz="3600" dirty="0">
                <a:solidFill>
                  <a:srgbClr val="002060"/>
                </a:solidFill>
              </a:rPr>
              <a:t> About 40 quality presentations are given by project’s and other experts.</a:t>
            </a:r>
          </a:p>
          <a:p>
            <a:pPr marL="447675" lvl="2" indent="-355600"/>
            <a:r>
              <a:rPr lang="en-GB" sz="3600" dirty="0">
                <a:solidFill>
                  <a:srgbClr val="002060"/>
                </a:solidFill>
              </a:rPr>
              <a:t> About 10 documents, recommendations </a:t>
            </a:r>
            <a:r>
              <a:rPr lang="en-GB" sz="3600" dirty="0" err="1">
                <a:solidFill>
                  <a:srgbClr val="002060"/>
                </a:solidFill>
              </a:rPr>
              <a:t>etc</a:t>
            </a:r>
            <a:r>
              <a:rPr lang="en-GB" sz="3600" dirty="0">
                <a:solidFill>
                  <a:srgbClr val="002060"/>
                </a:solidFill>
              </a:rPr>
              <a:t> were generated, on more than 300 pages. </a:t>
            </a:r>
          </a:p>
          <a:p>
            <a:pPr marL="447675" lvl="2" indent="-355600"/>
            <a:r>
              <a:rPr lang="en-GB" sz="3600" dirty="0">
                <a:solidFill>
                  <a:srgbClr val="002060"/>
                </a:solidFill>
              </a:rPr>
              <a:t> Many reports, questionnaires, photos, dissemination articles </a:t>
            </a:r>
            <a:r>
              <a:rPr lang="en-GB" sz="3600" dirty="0" err="1">
                <a:solidFill>
                  <a:srgbClr val="002060"/>
                </a:solidFill>
              </a:rPr>
              <a:t>etc</a:t>
            </a:r>
            <a:r>
              <a:rPr lang="en-GB" sz="3600" dirty="0">
                <a:solidFill>
                  <a:srgbClr val="002060"/>
                </a:solidFill>
              </a:rPr>
              <a:t>…</a:t>
            </a:r>
          </a:p>
          <a:p>
            <a:pPr marL="447675" lvl="2" indent="-355600"/>
            <a:r>
              <a:rPr lang="en-GB" sz="3600" dirty="0">
                <a:solidFill>
                  <a:srgbClr val="002060"/>
                </a:solidFill>
              </a:rPr>
              <a:t>A lot of people are engaged as a staff, especially young. </a:t>
            </a:r>
          </a:p>
          <a:p>
            <a:pPr lvl="3"/>
            <a:endParaRPr lang="en-GB" sz="2800" dirty="0">
              <a:solidFill>
                <a:srgbClr val="002060"/>
              </a:solidFill>
            </a:endParaRPr>
          </a:p>
          <a:p>
            <a:endParaRPr lang="en-GB" sz="4400" dirty="0">
              <a:solidFill>
                <a:srgbClr val="002060"/>
              </a:solidFill>
            </a:endParaRPr>
          </a:p>
          <a:p>
            <a:endParaRPr lang="en-GB" dirty="0"/>
          </a:p>
        </p:txBody>
      </p:sp>
      <p:sp>
        <p:nvSpPr>
          <p:cNvPr id="5" name="Rectangle 4"/>
          <p:cNvSpPr/>
          <p:nvPr/>
        </p:nvSpPr>
        <p:spPr>
          <a:xfrm>
            <a:off x="109220" y="1717040"/>
            <a:ext cx="3810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99060" y="2819400"/>
            <a:ext cx="3810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109220" y="3962400"/>
            <a:ext cx="3810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109220" y="5105400"/>
            <a:ext cx="3810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44840" y="35560"/>
            <a:ext cx="790658" cy="790658"/>
          </a:xfrm>
          <a:prstGeom prst="rect">
            <a:avLst/>
          </a:prstGeom>
        </p:spPr>
      </p:pic>
      <p:sp>
        <p:nvSpPr>
          <p:cNvPr id="10" name="Footer Placeholder 3"/>
          <p:cNvSpPr>
            <a:spLocks noGrp="1"/>
          </p:cNvSpPr>
          <p:nvPr>
            <p:ph type="ftr" sz="quarter" idx="11"/>
          </p:nvPr>
        </p:nvSpPr>
        <p:spPr>
          <a:xfrm>
            <a:off x="3124200" y="6356350"/>
            <a:ext cx="2895600" cy="365125"/>
          </a:xfrm>
        </p:spPr>
        <p:txBody>
          <a:bodyPr/>
          <a:lstStyle/>
          <a:p>
            <a:r>
              <a:rPr lang="sr-Latn-ME" dirty="0"/>
              <a:t>Consortium meeting</a:t>
            </a:r>
            <a:r>
              <a:rPr lang="en-GB" dirty="0"/>
              <a:t>, </a:t>
            </a:r>
            <a:r>
              <a:rPr lang="sr-Latn-ME" dirty="0"/>
              <a:t>Vienna</a:t>
            </a:r>
            <a:r>
              <a:rPr lang="en-GB" dirty="0"/>
              <a:t>, </a:t>
            </a:r>
            <a:endParaRPr lang="sr-Latn-ME" dirty="0"/>
          </a:p>
          <a:p>
            <a:r>
              <a:rPr lang="sr-Latn-ME" dirty="0"/>
              <a:t>December 2</a:t>
            </a:r>
            <a:r>
              <a:rPr lang="en-GB" dirty="0"/>
              <a:t>019</a:t>
            </a:r>
          </a:p>
        </p:txBody>
      </p:sp>
    </p:spTree>
    <p:extLst>
      <p:ext uri="{BB962C8B-B14F-4D97-AF65-F5344CB8AC3E}">
        <p14:creationId xmlns:p14="http://schemas.microsoft.com/office/powerpoint/2010/main" val="2918765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2060"/>
                </a:solidFill>
              </a:rPr>
              <a:t>Where we are…?</a:t>
            </a:r>
          </a:p>
        </p:txBody>
      </p:sp>
      <p:sp>
        <p:nvSpPr>
          <p:cNvPr id="3" name="Content Placeholder 2"/>
          <p:cNvSpPr>
            <a:spLocks noGrp="1"/>
          </p:cNvSpPr>
          <p:nvPr>
            <p:ph idx="1"/>
          </p:nvPr>
        </p:nvSpPr>
        <p:spPr/>
        <p:txBody>
          <a:bodyPr>
            <a:normAutofit/>
          </a:bodyPr>
          <a:lstStyle/>
          <a:p>
            <a:pPr lvl="2"/>
            <a:r>
              <a:rPr lang="en-GB" sz="3600" dirty="0">
                <a:solidFill>
                  <a:srgbClr val="002060"/>
                </a:solidFill>
              </a:rPr>
              <a:t> At a glance:</a:t>
            </a:r>
          </a:p>
          <a:p>
            <a:pPr lvl="3"/>
            <a:r>
              <a:rPr lang="en-GB" sz="3200" dirty="0">
                <a:solidFill>
                  <a:srgbClr val="002060"/>
                </a:solidFill>
              </a:rPr>
              <a:t>  there is no reason to be dissatisfied</a:t>
            </a:r>
          </a:p>
          <a:p>
            <a:pPr lvl="3"/>
            <a:r>
              <a:rPr lang="en-GB" sz="3200" dirty="0">
                <a:solidFill>
                  <a:srgbClr val="002060"/>
                </a:solidFill>
              </a:rPr>
              <a:t> indicators show that we were very active and serious. </a:t>
            </a:r>
          </a:p>
          <a:p>
            <a:pPr lvl="3"/>
            <a:r>
              <a:rPr lang="en-GB" sz="3200" dirty="0">
                <a:solidFill>
                  <a:srgbClr val="002060"/>
                </a:solidFill>
              </a:rPr>
              <a:t> formal audits and reports from NEO and Brussels claimed that we are on the track? </a:t>
            </a:r>
          </a:p>
          <a:p>
            <a:pPr marL="1371600" lvl="3" indent="0">
              <a:buNone/>
            </a:pPr>
            <a:endParaRPr lang="en-GB" sz="2800" dirty="0">
              <a:solidFill>
                <a:srgbClr val="002060"/>
              </a:solidFill>
            </a:endParaRPr>
          </a:p>
          <a:p>
            <a:endParaRPr lang="en-GB" sz="4400" dirty="0">
              <a:solidFill>
                <a:srgbClr val="002060"/>
              </a:solidFill>
            </a:endParaRPr>
          </a:p>
          <a:p>
            <a:endParaRPr lang="en-GB" dirty="0"/>
          </a:p>
        </p:txBody>
      </p:sp>
      <p:sp>
        <p:nvSpPr>
          <p:cNvPr id="5" name="Rectangle 4"/>
          <p:cNvSpPr/>
          <p:nvPr/>
        </p:nvSpPr>
        <p:spPr>
          <a:xfrm>
            <a:off x="1371600" y="2971800"/>
            <a:ext cx="3810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1371600" y="4013200"/>
            <a:ext cx="3810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44840" y="35560"/>
            <a:ext cx="790658" cy="790658"/>
          </a:xfrm>
          <a:prstGeom prst="rect">
            <a:avLst/>
          </a:prstGeom>
        </p:spPr>
      </p:pic>
      <p:sp>
        <p:nvSpPr>
          <p:cNvPr id="8" name="Footer Placeholder 3"/>
          <p:cNvSpPr>
            <a:spLocks noGrp="1"/>
          </p:cNvSpPr>
          <p:nvPr>
            <p:ph type="ftr" sz="quarter" idx="11"/>
          </p:nvPr>
        </p:nvSpPr>
        <p:spPr>
          <a:xfrm>
            <a:off x="3124200" y="6356350"/>
            <a:ext cx="2895600" cy="365125"/>
          </a:xfrm>
        </p:spPr>
        <p:txBody>
          <a:bodyPr/>
          <a:lstStyle/>
          <a:p>
            <a:r>
              <a:rPr lang="sr-Latn-ME" dirty="0"/>
              <a:t>Consortium meeting</a:t>
            </a:r>
            <a:r>
              <a:rPr lang="en-GB" dirty="0"/>
              <a:t>, </a:t>
            </a:r>
            <a:r>
              <a:rPr lang="sr-Latn-ME" dirty="0"/>
              <a:t>Vienna</a:t>
            </a:r>
            <a:r>
              <a:rPr lang="en-GB" dirty="0"/>
              <a:t>, </a:t>
            </a:r>
            <a:endParaRPr lang="sr-Latn-ME" dirty="0"/>
          </a:p>
          <a:p>
            <a:r>
              <a:rPr lang="sr-Latn-ME" dirty="0"/>
              <a:t>December 2</a:t>
            </a:r>
            <a:r>
              <a:rPr lang="en-GB" dirty="0"/>
              <a:t>019</a:t>
            </a:r>
          </a:p>
        </p:txBody>
      </p:sp>
    </p:spTree>
    <p:extLst>
      <p:ext uri="{BB962C8B-B14F-4D97-AF65-F5344CB8AC3E}">
        <p14:creationId xmlns:p14="http://schemas.microsoft.com/office/powerpoint/2010/main" val="2340714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2060"/>
                </a:solidFill>
              </a:rPr>
              <a:t>Where we are…?</a:t>
            </a:r>
          </a:p>
        </p:txBody>
      </p:sp>
      <p:sp>
        <p:nvSpPr>
          <p:cNvPr id="3" name="Content Placeholder 2"/>
          <p:cNvSpPr>
            <a:spLocks noGrp="1"/>
          </p:cNvSpPr>
          <p:nvPr>
            <p:ph idx="1"/>
          </p:nvPr>
        </p:nvSpPr>
        <p:spPr>
          <a:xfrm>
            <a:off x="457200" y="1300797"/>
            <a:ext cx="8229600" cy="4525963"/>
          </a:xfrm>
        </p:spPr>
        <p:txBody>
          <a:bodyPr>
            <a:normAutofit fontScale="92500" lnSpcReduction="10000"/>
          </a:bodyPr>
          <a:lstStyle/>
          <a:p>
            <a:pPr marL="571500" lvl="2" indent="-571500"/>
            <a:r>
              <a:rPr lang="en-GB" sz="3600" dirty="0">
                <a:solidFill>
                  <a:srgbClr val="002060"/>
                </a:solidFill>
              </a:rPr>
              <a:t>Where we are in relation to planned deliverables (after the 1</a:t>
            </a:r>
            <a:r>
              <a:rPr lang="en-GB" sz="3600" baseline="30000" dirty="0">
                <a:solidFill>
                  <a:srgbClr val="002060"/>
                </a:solidFill>
              </a:rPr>
              <a:t>st</a:t>
            </a:r>
            <a:r>
              <a:rPr lang="en-GB" sz="3600" dirty="0">
                <a:solidFill>
                  <a:srgbClr val="002060"/>
                </a:solidFill>
              </a:rPr>
              <a:t> year)?</a:t>
            </a:r>
          </a:p>
          <a:p>
            <a:pPr lvl="2"/>
            <a:r>
              <a:rPr lang="en-GB" sz="2800" dirty="0">
                <a:solidFill>
                  <a:srgbClr val="002060"/>
                </a:solidFill>
              </a:rPr>
              <a:t>DE1.1 Report on the “state of the art” in doctoral education in Montenegro and Albania and comparison with EU practices", "Report on funding doctoral studies in Montenegro and Albania", DONE</a:t>
            </a:r>
          </a:p>
          <a:p>
            <a:pPr lvl="2"/>
            <a:r>
              <a:rPr lang="en-GB" sz="2800" dirty="0">
                <a:solidFill>
                  <a:srgbClr val="002060"/>
                </a:solidFill>
              </a:rPr>
              <a:t>DE1.2 "Proceedings/Notes from conference about doctoral education in Western Balkan</a:t>
            </a:r>
            <a:r>
              <a:rPr lang="en-GB" sz="2800" dirty="0">
                <a:solidFill>
                  <a:srgbClr val="00B050"/>
                </a:solidFill>
              </a:rPr>
              <a:t>, </a:t>
            </a:r>
            <a:r>
              <a:rPr lang="en-GB" sz="2800" dirty="0">
                <a:solidFill>
                  <a:srgbClr val="002060"/>
                </a:solidFill>
              </a:rPr>
              <a:t>postponed to collect more material, good progress with collection. </a:t>
            </a:r>
            <a:r>
              <a:rPr lang="en-GB" sz="2800" dirty="0">
                <a:solidFill>
                  <a:srgbClr val="00B050"/>
                </a:solidFill>
              </a:rPr>
              <a:t> </a:t>
            </a:r>
          </a:p>
          <a:p>
            <a:endParaRPr lang="en-GB" sz="4400" dirty="0">
              <a:solidFill>
                <a:srgbClr val="002060"/>
              </a:solidFill>
            </a:endParaRPr>
          </a:p>
          <a:p>
            <a:endParaRPr lang="en-GB" dirty="0"/>
          </a:p>
        </p:txBody>
      </p:sp>
      <p:sp>
        <p:nvSpPr>
          <p:cNvPr id="5" name="Rectangle 4"/>
          <p:cNvSpPr/>
          <p:nvPr/>
        </p:nvSpPr>
        <p:spPr>
          <a:xfrm>
            <a:off x="889000" y="2362200"/>
            <a:ext cx="4826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889000" y="4191000"/>
            <a:ext cx="457200" cy="304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44840" y="35560"/>
            <a:ext cx="790658" cy="790658"/>
          </a:xfrm>
          <a:prstGeom prst="rect">
            <a:avLst/>
          </a:prstGeom>
        </p:spPr>
      </p:pic>
      <p:sp>
        <p:nvSpPr>
          <p:cNvPr id="8" name="Footer Placeholder 3"/>
          <p:cNvSpPr>
            <a:spLocks noGrp="1"/>
          </p:cNvSpPr>
          <p:nvPr>
            <p:ph type="ftr" sz="quarter" idx="11"/>
          </p:nvPr>
        </p:nvSpPr>
        <p:spPr>
          <a:xfrm>
            <a:off x="3124200" y="6356350"/>
            <a:ext cx="2895600" cy="365125"/>
          </a:xfrm>
        </p:spPr>
        <p:txBody>
          <a:bodyPr/>
          <a:lstStyle/>
          <a:p>
            <a:r>
              <a:rPr lang="sr-Latn-ME" dirty="0"/>
              <a:t>Consortium meeting</a:t>
            </a:r>
            <a:r>
              <a:rPr lang="en-GB" dirty="0"/>
              <a:t>, </a:t>
            </a:r>
            <a:r>
              <a:rPr lang="sr-Latn-ME" dirty="0"/>
              <a:t>Vienna</a:t>
            </a:r>
            <a:r>
              <a:rPr lang="en-GB" dirty="0"/>
              <a:t>, </a:t>
            </a:r>
            <a:endParaRPr lang="sr-Latn-ME" dirty="0"/>
          </a:p>
          <a:p>
            <a:r>
              <a:rPr lang="sr-Latn-ME" dirty="0"/>
              <a:t>December 2</a:t>
            </a:r>
            <a:r>
              <a:rPr lang="en-GB" dirty="0"/>
              <a:t>019</a:t>
            </a:r>
          </a:p>
        </p:txBody>
      </p:sp>
    </p:spTree>
    <p:extLst>
      <p:ext uri="{BB962C8B-B14F-4D97-AF65-F5344CB8AC3E}">
        <p14:creationId xmlns:p14="http://schemas.microsoft.com/office/powerpoint/2010/main" val="18456682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GB" b="1" dirty="0">
                <a:solidFill>
                  <a:srgbClr val="002060"/>
                </a:solidFill>
              </a:rPr>
              <a:t>Where we are…?</a:t>
            </a:r>
          </a:p>
        </p:txBody>
      </p:sp>
      <p:sp>
        <p:nvSpPr>
          <p:cNvPr id="3" name="Content Placeholder 2"/>
          <p:cNvSpPr>
            <a:spLocks noGrp="1"/>
          </p:cNvSpPr>
          <p:nvPr>
            <p:ph idx="1"/>
          </p:nvPr>
        </p:nvSpPr>
        <p:spPr>
          <a:xfrm>
            <a:off x="457200" y="1143000"/>
            <a:ext cx="8229600" cy="4525963"/>
          </a:xfrm>
        </p:spPr>
        <p:txBody>
          <a:bodyPr>
            <a:normAutofit fontScale="92500" lnSpcReduction="10000"/>
          </a:bodyPr>
          <a:lstStyle/>
          <a:p>
            <a:pPr lvl="2"/>
            <a:r>
              <a:rPr lang="en-GB" sz="2800" dirty="0">
                <a:solidFill>
                  <a:srgbClr val="002060"/>
                </a:solidFill>
              </a:rPr>
              <a:t>D1.3 Legal documents to be sent to responsible bodies for adopting,  Montenegrin side done, now is public discussion and by end of the year will be sent to the responsible addresses. Albanian side partly done, mainly on institutional level (</a:t>
            </a:r>
            <a:r>
              <a:rPr lang="en-GB" sz="2800" dirty="0" err="1">
                <a:solidFill>
                  <a:srgbClr val="002060"/>
                </a:solidFill>
              </a:rPr>
              <a:t>UniSHK</a:t>
            </a:r>
            <a:r>
              <a:rPr lang="en-GB" sz="2800" dirty="0">
                <a:solidFill>
                  <a:srgbClr val="002060"/>
                </a:solidFill>
              </a:rPr>
              <a:t>…)</a:t>
            </a:r>
          </a:p>
          <a:p>
            <a:pPr lvl="2"/>
            <a:r>
              <a:rPr lang="en-GB" sz="2800" dirty="0">
                <a:solidFill>
                  <a:srgbClr val="002060"/>
                </a:solidFill>
              </a:rPr>
              <a:t>DE2.X, Training, Fully done! </a:t>
            </a:r>
          </a:p>
          <a:p>
            <a:pPr lvl="2"/>
            <a:r>
              <a:rPr lang="en-GB" sz="2800" dirty="0">
                <a:solidFill>
                  <a:srgbClr val="002060"/>
                </a:solidFill>
              </a:rPr>
              <a:t>DE4.1 Equipment, Partially done. The tenders are finished at University of Montenegro and Polytechnic Tirana, UDG is performing. We have some info for Metropolitan, but not supporting docs. </a:t>
            </a:r>
            <a:r>
              <a:rPr lang="en-GB" sz="2800" dirty="0">
                <a:solidFill>
                  <a:srgbClr val="FF0000"/>
                </a:solidFill>
              </a:rPr>
              <a:t>From Shkoder and Vlore no info</a:t>
            </a:r>
            <a:r>
              <a:rPr lang="en-GB" sz="2800" dirty="0">
                <a:solidFill>
                  <a:srgbClr val="002060"/>
                </a:solidFill>
              </a:rPr>
              <a:t>.. </a:t>
            </a:r>
          </a:p>
          <a:p>
            <a:endParaRPr lang="en-GB" sz="4400" dirty="0">
              <a:solidFill>
                <a:srgbClr val="002060"/>
              </a:solidFill>
            </a:endParaRPr>
          </a:p>
          <a:p>
            <a:endParaRPr lang="en-GB" dirty="0"/>
          </a:p>
        </p:txBody>
      </p:sp>
      <p:sp>
        <p:nvSpPr>
          <p:cNvPr id="5" name="Rectangle 4"/>
          <p:cNvSpPr/>
          <p:nvPr/>
        </p:nvSpPr>
        <p:spPr>
          <a:xfrm>
            <a:off x="868680" y="1676400"/>
            <a:ext cx="457200" cy="304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822960" y="4328160"/>
            <a:ext cx="457200" cy="3048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44840" y="35560"/>
            <a:ext cx="790658" cy="790658"/>
          </a:xfrm>
          <a:prstGeom prst="rect">
            <a:avLst/>
          </a:prstGeom>
        </p:spPr>
      </p:pic>
      <p:sp>
        <p:nvSpPr>
          <p:cNvPr id="8" name="Footer Placeholder 3"/>
          <p:cNvSpPr>
            <a:spLocks noGrp="1"/>
          </p:cNvSpPr>
          <p:nvPr>
            <p:ph type="ftr" sz="quarter" idx="11"/>
          </p:nvPr>
        </p:nvSpPr>
        <p:spPr>
          <a:xfrm>
            <a:off x="3124200" y="6356350"/>
            <a:ext cx="2895600" cy="365125"/>
          </a:xfrm>
        </p:spPr>
        <p:txBody>
          <a:bodyPr/>
          <a:lstStyle/>
          <a:p>
            <a:r>
              <a:rPr lang="sr-Latn-ME" dirty="0"/>
              <a:t>Consortium meeting</a:t>
            </a:r>
            <a:r>
              <a:rPr lang="en-GB" dirty="0"/>
              <a:t>, </a:t>
            </a:r>
            <a:r>
              <a:rPr lang="sr-Latn-ME" dirty="0"/>
              <a:t>Vienna</a:t>
            </a:r>
            <a:r>
              <a:rPr lang="en-GB" dirty="0"/>
              <a:t>, </a:t>
            </a:r>
            <a:endParaRPr lang="sr-Latn-ME" dirty="0"/>
          </a:p>
          <a:p>
            <a:r>
              <a:rPr lang="sr-Latn-ME" dirty="0"/>
              <a:t>December 2</a:t>
            </a:r>
            <a:r>
              <a:rPr lang="en-GB" dirty="0"/>
              <a:t>019</a:t>
            </a:r>
          </a:p>
        </p:txBody>
      </p:sp>
    </p:spTree>
    <p:extLst>
      <p:ext uri="{BB962C8B-B14F-4D97-AF65-F5344CB8AC3E}">
        <p14:creationId xmlns:p14="http://schemas.microsoft.com/office/powerpoint/2010/main" val="8060014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MARDS Template (4)</Template>
  <TotalTime>20</TotalTime>
  <Words>1594</Words>
  <Application>Microsoft Office PowerPoint</Application>
  <PresentationFormat>On-screen Show (4:3)</PresentationFormat>
  <Paragraphs>219</Paragraphs>
  <Slides>23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Calibri</vt:lpstr>
      <vt:lpstr>Office Theme</vt:lpstr>
      <vt:lpstr>MARDS 2nd Management Meeting  Vienna, 10-13.12.2019  Progress Report on Year I and  Managerial Issues </vt:lpstr>
      <vt:lpstr>Before introduction  Thank you to Team of University of Vienna for the second time  organisation of MARDS event </vt:lpstr>
      <vt:lpstr>Overview of the report</vt:lpstr>
      <vt:lpstr>Where we are?</vt:lpstr>
      <vt:lpstr>Where we are...?</vt:lpstr>
      <vt:lpstr>Where we are…?</vt:lpstr>
      <vt:lpstr>Where we are…?</vt:lpstr>
      <vt:lpstr>Where we are…?</vt:lpstr>
      <vt:lpstr>Where we are…?</vt:lpstr>
      <vt:lpstr>Where we are…?</vt:lpstr>
      <vt:lpstr>Where we are…?</vt:lpstr>
      <vt:lpstr>Where we are…?</vt:lpstr>
      <vt:lpstr>Where we are…?</vt:lpstr>
      <vt:lpstr>What are the main problems?</vt:lpstr>
      <vt:lpstr>What are the main problems?</vt:lpstr>
      <vt:lpstr>What are the main problems?</vt:lpstr>
      <vt:lpstr>Mitigation</vt:lpstr>
      <vt:lpstr>Some feedbacks?</vt:lpstr>
      <vt:lpstr>By my opinion you did  “the art of the possible” Your feedbacks? Thanks</vt:lpstr>
      <vt:lpstr>Managerial issues</vt:lpstr>
      <vt:lpstr>Management issues</vt:lpstr>
      <vt:lpstr>Management issues</vt:lpstr>
      <vt:lpstr>Tracker for 2020</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About MARDS</dc:title>
  <dc:creator>Windows User</dc:creator>
  <cp:lastModifiedBy>Tara</cp:lastModifiedBy>
  <cp:revision>57</cp:revision>
  <dcterms:created xsi:type="dcterms:W3CDTF">2019-02-19T07:46:21Z</dcterms:created>
  <dcterms:modified xsi:type="dcterms:W3CDTF">2020-01-13T09:34:08Z</dcterms:modified>
</cp:coreProperties>
</file>