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0" r:id="rId2"/>
    <p:sldId id="257" r:id="rId3"/>
    <p:sldId id="305" r:id="rId4"/>
    <p:sldId id="304" r:id="rId5"/>
    <p:sldId id="306" r:id="rId6"/>
    <p:sldId id="261" r:id="rId7"/>
    <p:sldId id="307" r:id="rId8"/>
    <p:sldId id="321" r:id="rId9"/>
    <p:sldId id="309" r:id="rId10"/>
    <p:sldId id="308" r:id="rId11"/>
    <p:sldId id="310" r:id="rId12"/>
    <p:sldId id="311" r:id="rId13"/>
    <p:sldId id="312" r:id="rId14"/>
    <p:sldId id="313" r:id="rId15"/>
    <p:sldId id="314" r:id="rId16"/>
    <p:sldId id="317" r:id="rId17"/>
    <p:sldId id="318" r:id="rId18"/>
    <p:sldId id="319" r:id="rId19"/>
    <p:sldId id="320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>
      <p:cViewPr>
        <p:scale>
          <a:sx n="67" d="100"/>
          <a:sy n="67" d="100"/>
        </p:scale>
        <p:origin x="-1162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20/02/2020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- 1 -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20/02/2020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- 1 -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BF9E6F-0315-4A68-8397-A412939FF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B5CA7-BAAF-45E3-BE30-32BBDF1F7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8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ED5B28-72E9-4AEE-BE91-A940F947E4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41f7a6d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541f7a6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F110B7-8698-4026-AB4A-0471D47E51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A6AF0-FE8C-46D3-B342-0E5DF9340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2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41f7a6d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541f7a6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8A0BB9-1D55-423D-8336-5E68753C0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71DBF9-1CD0-4B13-9565-03FB8655A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4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BEEE2-AFD9-450F-8523-1FDEAA9AF78C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B3FB8-1704-47B6-96D2-BCD4037B19C8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FA9D-8752-46B1-A49B-04076B5A34CD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0EAE4-514B-4072-A6F0-F7780466C976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55FC9-DE75-4E8D-8812-310D861B344C}" type="datetime1">
              <a:rPr lang="en-US" smtClean="0"/>
              <a:t>3/14/2020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078631-4694-469A-AED2-AD5AE99DB52F}" type="datetime1">
              <a:rPr lang="en-US" smtClean="0"/>
              <a:t>3/14/2020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9145BC-DA36-4CA9-B067-00AD6BB24221}" type="datetime1">
              <a:rPr lang="en-US" smtClean="0"/>
              <a:t>3/14/2020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2CB6D-6928-4CF0-9885-1A579CBBBB8E}" type="datetime1">
              <a:rPr lang="en-US" smtClean="0"/>
              <a:t>3/14/2020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C40C7F-076E-424B-A308-FF85053CD79C}" type="datetime1">
              <a:rPr lang="en-US" smtClean="0"/>
              <a:t>3/14/2020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6D09CB-B916-4530-9BB5-6CF450820DE0}" type="datetime1">
              <a:rPr lang="en-US" smtClean="0"/>
              <a:t>3/14/2020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767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D58017-504A-4BDA-B175-14C706B50E44}" type="datetime1">
              <a:rPr lang="en-US" smtClean="0"/>
              <a:t>3/14/2020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- 1-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HidekazuKasahara/how-to-design-smart-tourism-destination-from-viewpoint-of-da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13">
            <a:extLst>
              <a:ext uri="{FF2B5EF4-FFF2-40B4-BE49-F238E27FC236}">
                <a16:creationId xmlns:a16="http://schemas.microsoft.com/office/drawing/2014/main" xmlns="" id="{43E63510-02F7-4FDC-B8CD-4170231A99FC}"/>
              </a:ext>
            </a:extLst>
          </p:cNvPr>
          <p:cNvSpPr txBox="1">
            <a:spLocks/>
          </p:cNvSpPr>
          <p:nvPr/>
        </p:nvSpPr>
        <p:spPr>
          <a:xfrm>
            <a:off x="803979" y="884"/>
            <a:ext cx="7772400" cy="127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REFORMING DOCTORAL STUDIES IN MONTENEGRO AND ALBANIA</a:t>
            </a:r>
          </a:p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GOOD PRACTICE PARADIGM</a:t>
            </a:r>
          </a:p>
        </p:txBody>
      </p:sp>
      <p:sp>
        <p:nvSpPr>
          <p:cNvPr id="5" name="Google Shape;51;p13">
            <a:extLst>
              <a:ext uri="{FF2B5EF4-FFF2-40B4-BE49-F238E27FC236}">
                <a16:creationId xmlns:a16="http://schemas.microsoft.com/office/drawing/2014/main" xmlns="" id="{19E24B89-C4FB-4C38-9A66-E44849B5BE08}"/>
              </a:ext>
            </a:extLst>
          </p:cNvPr>
          <p:cNvSpPr txBox="1">
            <a:spLocks/>
          </p:cNvSpPr>
          <p:nvPr/>
        </p:nvSpPr>
        <p:spPr>
          <a:xfrm>
            <a:off x="2548929" y="4381340"/>
            <a:ext cx="3429000" cy="111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nb-NO" sz="1800" dirty="0"/>
              <a:t>Metropolitan _ Tirana_Albania</a:t>
            </a:r>
          </a:p>
          <a:p>
            <a:pPr algn="ctr"/>
            <a:r>
              <a:rPr lang="nb-NO" sz="1800" dirty="0"/>
              <a:t>Betim Cico </a:t>
            </a:r>
          </a:p>
          <a:p>
            <a:pPr marL="0" indent="0" algn="ctr">
              <a:spcBef>
                <a:spcPts val="0"/>
              </a:spcBef>
            </a:pPr>
            <a:r>
              <a:rPr lang="nb-NO" sz="1800" i="1" dirty="0"/>
              <a:t> bcico@gmail.com</a:t>
            </a:r>
          </a:p>
          <a:p>
            <a:pPr marL="0" indent="0">
              <a:spcBef>
                <a:spcPts val="0"/>
              </a:spcBef>
            </a:pPr>
            <a:r>
              <a:rPr lang="nb-NO" sz="1800" dirty="0"/>
              <a:t> </a:t>
            </a: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ACEE3B-A793-4444-9972-D10FC3DD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66" y="5331161"/>
            <a:ext cx="2724706" cy="585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B2C17-8E44-4DD9-A636-BED87B076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85" y="5039245"/>
            <a:ext cx="3045350" cy="7246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044F5-92AB-4446-AE1B-160EA46A72B9}"/>
              </a:ext>
            </a:extLst>
          </p:cNvPr>
          <p:cNvSpPr/>
          <p:nvPr/>
        </p:nvSpPr>
        <p:spPr>
          <a:xfrm rot="16200000">
            <a:off x="5850759" y="2331223"/>
            <a:ext cx="528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65F92"/>
                </a:solidFill>
                <a:latin typeface="Cambria" panose="02040503050406030204" pitchFamily="18" charset="0"/>
              </a:rPr>
              <a:t>DIGITALIZATION IN TOURISM</a:t>
            </a:r>
          </a:p>
          <a:p>
            <a:pPr algn="ctr"/>
            <a:r>
              <a:rPr lang="en-US" b="1" dirty="0"/>
              <a:t>“</a:t>
            </a:r>
            <a:r>
              <a:rPr lang="en-US" sz="1800" b="1" dirty="0">
                <a:solidFill>
                  <a:srgbClr val="365F92"/>
                </a:solidFill>
                <a:latin typeface="Cambria" panose="02040503050406030204" pitchFamily="18" charset="0"/>
              </a:rPr>
              <a:t>HOW TO DEVELOP SMART TOURISM BY MEANS OF ACADEMIC STUDIES?”,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6CB304-526E-4BB4-8FDD-1FE690D964E7}"/>
              </a:ext>
            </a:extLst>
          </p:cNvPr>
          <p:cNvSpPr/>
          <p:nvPr/>
        </p:nvSpPr>
        <p:spPr>
          <a:xfrm>
            <a:off x="4876800" y="6163586"/>
            <a:ext cx="26003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Date: </a:t>
            </a:r>
            <a:r>
              <a:rPr lang="en-US" dirty="0">
                <a:solidFill>
                  <a:srgbClr val="365F92"/>
                </a:solidFill>
                <a:latin typeface="Cambria" panose="02040503050406030204" pitchFamily="18" charset="0"/>
              </a:rPr>
              <a:t>20.02.2020 </a:t>
            </a:r>
          </a:p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Place: Tirana, Albania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4FAF2F-BDAA-432B-B820-67F76D1A2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541" y="1558211"/>
            <a:ext cx="4477418" cy="2823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877AC3-1EE6-4D38-BA74-5E7E9FEE85F3}"/>
              </a:ext>
            </a:extLst>
          </p:cNvPr>
          <p:cNvSpPr/>
          <p:nvPr/>
        </p:nvSpPr>
        <p:spPr>
          <a:xfrm rot="16200000">
            <a:off x="-1868292" y="2232145"/>
            <a:ext cx="528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65F92"/>
                </a:solidFill>
                <a:latin typeface="Cambria" panose="02040503050406030204" pitchFamily="18" charset="0"/>
              </a:rPr>
              <a:t>DIGITALIZATION IN TOURISM</a:t>
            </a:r>
          </a:p>
          <a:p>
            <a:pPr algn="ctr"/>
            <a:r>
              <a:rPr lang="en-US" b="1" dirty="0"/>
              <a:t>“</a:t>
            </a:r>
            <a:r>
              <a:rPr lang="en-US" sz="1800" b="1" dirty="0">
                <a:solidFill>
                  <a:srgbClr val="365F92"/>
                </a:solidFill>
                <a:latin typeface="Cambria" panose="02040503050406030204" pitchFamily="18" charset="0"/>
              </a:rPr>
              <a:t>HOW TO DEVELOP SMART TOURISM BY MEANS OF ACADEMIC STUDIES?”,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839A7039-9942-4588-A4F1-D3436382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4BBD7A36-AC4A-41EE-922E-1F51B15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- 1-</a:t>
            </a:r>
          </a:p>
        </p:txBody>
      </p:sp>
    </p:spTree>
    <p:extLst>
      <p:ext uri="{BB962C8B-B14F-4D97-AF65-F5344CB8AC3E}">
        <p14:creationId xmlns:p14="http://schemas.microsoft.com/office/powerpoint/2010/main" val="140551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8229600" cy="1143000"/>
          </a:xfrm>
        </p:spPr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35798F-9C75-4FD5-925F-2D13F86E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1143000"/>
            <a:ext cx="8515926" cy="476462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521479-7DF8-4D5F-BE49-A357465A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60D75465-FF3C-42B8-B535-E1545796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- 10 -</a:t>
            </a:r>
          </a:p>
        </p:txBody>
      </p:sp>
    </p:spTree>
    <p:extLst>
      <p:ext uri="{BB962C8B-B14F-4D97-AF65-F5344CB8AC3E}">
        <p14:creationId xmlns:p14="http://schemas.microsoft.com/office/powerpoint/2010/main" val="306193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590964"/>
            <a:ext cx="8229600" cy="45259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E77159-0C17-41BE-A41B-B932105A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961997"/>
            <a:ext cx="8617527" cy="493400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C59F1E-1634-4C45-BA4F-A5FD3E77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11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0BA10DD-8ACD-45BF-BF98-550AC552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- 11-</a:t>
            </a:r>
          </a:p>
        </p:txBody>
      </p:sp>
    </p:spTree>
    <p:extLst>
      <p:ext uri="{BB962C8B-B14F-4D97-AF65-F5344CB8AC3E}">
        <p14:creationId xmlns:p14="http://schemas.microsoft.com/office/powerpoint/2010/main" val="277597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010AAB-2CE9-43F2-83C7-66F72254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1792"/>
            <a:ext cx="8021782" cy="431320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32E0B1-26CC-4E48-B0CC-E60E8D91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12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14CB5841-2789-44F9-B8BB-5BFD8B04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- 12 -</a:t>
            </a:r>
          </a:p>
        </p:txBody>
      </p:sp>
    </p:spTree>
    <p:extLst>
      <p:ext uri="{BB962C8B-B14F-4D97-AF65-F5344CB8AC3E}">
        <p14:creationId xmlns:p14="http://schemas.microsoft.com/office/powerpoint/2010/main" val="14190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-85291"/>
            <a:ext cx="8229600" cy="1143000"/>
          </a:xfrm>
        </p:spPr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053848-83CD-41E0-9DD3-FA8218DD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862176"/>
            <a:ext cx="7901709" cy="48164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D95736-28DA-4AEE-BBD1-6914E1C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CD964D2-67AE-4B54-A710-89D2CBBD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- 13-</a:t>
            </a:r>
          </a:p>
        </p:txBody>
      </p:sp>
    </p:spTree>
    <p:extLst>
      <p:ext uri="{BB962C8B-B14F-4D97-AF65-F5344CB8AC3E}">
        <p14:creationId xmlns:p14="http://schemas.microsoft.com/office/powerpoint/2010/main" val="407106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5FF987-0588-400F-A442-3948E1DD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9" y="731837"/>
            <a:ext cx="8529782" cy="51523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456777-B6A0-47D1-9139-43813494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D08AE4-80F3-486A-902C-5263FD1D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- 14 -</a:t>
            </a:r>
          </a:p>
        </p:txBody>
      </p:sp>
    </p:spTree>
    <p:extLst>
      <p:ext uri="{BB962C8B-B14F-4D97-AF65-F5344CB8AC3E}">
        <p14:creationId xmlns:p14="http://schemas.microsoft.com/office/powerpoint/2010/main" val="268025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623A09-0234-46D7-93B1-643AE5B3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3" y="1417638"/>
            <a:ext cx="8229599" cy="429736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9FC1E1-BD98-462A-A70D-ADD78722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CD8A4BB7-F574-42A8-8E80-3D6D3892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- 15 -</a:t>
            </a:r>
          </a:p>
        </p:txBody>
      </p:sp>
    </p:spTree>
    <p:extLst>
      <p:ext uri="{BB962C8B-B14F-4D97-AF65-F5344CB8AC3E}">
        <p14:creationId xmlns:p14="http://schemas.microsoft.com/office/powerpoint/2010/main" val="134877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253836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Some Research Objectives for our PhD study in Smart Tourism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630719-CD26-44C5-A4B3-63543362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854038"/>
            <a:ext cx="8229600" cy="2858088"/>
          </a:xfrm>
          <a:prstGeom prst="rect">
            <a:avLst/>
          </a:prstGeom>
        </p:spPr>
      </p:pic>
      <p:pic>
        <p:nvPicPr>
          <p:cNvPr id="6" name="Graphic 5" descr="Peacock">
            <a:extLst>
              <a:ext uri="{FF2B5EF4-FFF2-40B4-BE49-F238E27FC236}">
                <a16:creationId xmlns:a16="http://schemas.microsoft.com/office/drawing/2014/main" xmlns="" id="{011C5838-25A9-4305-9E08-C1812202A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95854" y="2847108"/>
            <a:ext cx="581892" cy="581892"/>
          </a:xfrm>
          <a:prstGeom prst="rect">
            <a:avLst/>
          </a:prstGeom>
        </p:spPr>
      </p:pic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xmlns="" id="{02F2A765-79F2-4DCE-A217-017BDFE90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84436" y="4080163"/>
            <a:ext cx="579583" cy="579583"/>
          </a:xfrm>
          <a:prstGeom prst="rect">
            <a:avLst/>
          </a:prstGeom>
        </p:spPr>
      </p:pic>
      <p:pic>
        <p:nvPicPr>
          <p:cNvPr id="10" name="Graphic 9" descr="Drum">
            <a:extLst>
              <a:ext uri="{FF2B5EF4-FFF2-40B4-BE49-F238E27FC236}">
                <a16:creationId xmlns:a16="http://schemas.microsoft.com/office/drawing/2014/main" xmlns="" id="{3F62E570-514E-449B-8A39-9127E6F32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31692" y="5086927"/>
            <a:ext cx="914400" cy="914400"/>
          </a:xfrm>
          <a:prstGeom prst="rect">
            <a:avLst/>
          </a:prstGeom>
        </p:spPr>
      </p:pic>
      <p:pic>
        <p:nvPicPr>
          <p:cNvPr id="12" name="Graphic 11" descr="Presentation with checklist">
            <a:extLst>
              <a:ext uri="{FF2B5EF4-FFF2-40B4-BE49-F238E27FC236}">
                <a16:creationId xmlns:a16="http://schemas.microsoft.com/office/drawing/2014/main" xmlns="" id="{6BBFCDA5-F58C-4C86-AA3C-9EA50AB8D0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41128" y="4387271"/>
            <a:ext cx="914400" cy="9144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5A85096B-EB1E-42D8-88BA-484926DF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16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EA409B0B-2ABC-483E-8B25-9815BD28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- 16 -</a:t>
            </a:r>
          </a:p>
        </p:txBody>
      </p:sp>
    </p:spTree>
    <p:extLst>
      <p:ext uri="{BB962C8B-B14F-4D97-AF65-F5344CB8AC3E}">
        <p14:creationId xmlns:p14="http://schemas.microsoft.com/office/powerpoint/2010/main" val="329823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27" y="1166018"/>
            <a:ext cx="8811491" cy="5417344"/>
          </a:xfrm>
        </p:spPr>
        <p:txBody>
          <a:bodyPr/>
          <a:lstStyle/>
          <a:p>
            <a:r>
              <a:rPr lang="en-US" sz="2800" dirty="0"/>
              <a:t>Activities in Tirana – </a:t>
            </a:r>
            <a:r>
              <a:rPr lang="en-US" sz="2800" dirty="0" err="1"/>
              <a:t>Vlora</a:t>
            </a:r>
            <a:r>
              <a:rPr lang="en-US" sz="2800" dirty="0"/>
              <a:t> – </a:t>
            </a:r>
            <a:r>
              <a:rPr lang="en-US" sz="2800" dirty="0" err="1"/>
              <a:t>Durresi</a:t>
            </a:r>
            <a:r>
              <a:rPr lang="en-US" sz="2800" dirty="0"/>
              <a:t> – </a:t>
            </a:r>
            <a:r>
              <a:rPr lang="en-US" sz="2800" dirty="0" err="1"/>
              <a:t>Shengjini</a:t>
            </a:r>
            <a:r>
              <a:rPr lang="en-US" sz="2800" dirty="0"/>
              <a:t>- </a:t>
            </a:r>
            <a:r>
              <a:rPr lang="en-US" sz="2800" dirty="0" err="1"/>
              <a:t>Saranda</a:t>
            </a:r>
            <a:r>
              <a:rPr lang="en-US" sz="2800" dirty="0"/>
              <a:t> - </a:t>
            </a:r>
            <a:r>
              <a:rPr lang="en-US" sz="2800" dirty="0" err="1"/>
              <a:t>Valbona</a:t>
            </a:r>
            <a:r>
              <a:rPr lang="en-US" sz="2800" dirty="0"/>
              <a:t> - </a:t>
            </a:r>
            <a:r>
              <a:rPr lang="en-US" sz="2800" dirty="0" err="1"/>
              <a:t>Kukesi</a:t>
            </a:r>
            <a:r>
              <a:rPr lang="en-US" sz="2800" dirty="0"/>
              <a:t> - </a:t>
            </a:r>
            <a:r>
              <a:rPr lang="en-US" sz="2800" dirty="0" err="1"/>
              <a:t>Berzovica</a:t>
            </a:r>
            <a:r>
              <a:rPr lang="en-US" sz="2800" dirty="0"/>
              <a:t>– </a:t>
            </a:r>
            <a:r>
              <a:rPr lang="en-US" sz="2800" dirty="0" err="1"/>
              <a:t>Plava</a:t>
            </a:r>
            <a:r>
              <a:rPr lang="en-US" sz="2800" dirty="0"/>
              <a:t> </a:t>
            </a:r>
            <a:r>
              <a:rPr lang="en-US" sz="2800" dirty="0" err="1"/>
              <a:t>Gucia</a:t>
            </a:r>
            <a:r>
              <a:rPr lang="en-US" sz="2800" dirty="0"/>
              <a:t>- </a:t>
            </a:r>
            <a:r>
              <a:rPr lang="en-US" sz="2800" dirty="0" err="1"/>
              <a:t>Pogradeci</a:t>
            </a:r>
            <a:r>
              <a:rPr lang="en-US" sz="2800" dirty="0"/>
              <a:t> – </a:t>
            </a:r>
            <a:r>
              <a:rPr lang="en-US" sz="2800" dirty="0" err="1"/>
              <a:t>Struga</a:t>
            </a:r>
            <a:endParaRPr lang="en-US" sz="2800" dirty="0"/>
          </a:p>
          <a:p>
            <a:endParaRPr lang="en-US" sz="1400" dirty="0"/>
          </a:p>
          <a:p>
            <a:r>
              <a:rPr lang="en-US" sz="2800" dirty="0"/>
              <a:t>Collaboration with Municipalities and Prefectures.</a:t>
            </a:r>
          </a:p>
          <a:p>
            <a:r>
              <a:rPr lang="en-US" sz="2800" dirty="0"/>
              <a:t>We will start a workgroup for implementation sample cases and pilot project.</a:t>
            </a:r>
          </a:p>
          <a:p>
            <a:r>
              <a:rPr lang="en-US" sz="2800" dirty="0"/>
              <a:t>Ventures/Local governments/University</a:t>
            </a:r>
          </a:p>
          <a:p>
            <a:r>
              <a:rPr lang="en-US" sz="2800" dirty="0"/>
              <a:t>Symposium for Publication – MECO Conference as well</a:t>
            </a:r>
          </a:p>
          <a:p>
            <a:r>
              <a:rPr lang="en-US" sz="2800" dirty="0"/>
              <a:t>SMART4ALL Horizon 2020 Project activities and solutions as a good practice for our PhD students.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F9899AA-9513-4E4F-9992-AFE29FBD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17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45B9BAD-6DC9-4CDD-A180-C56B7CB6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- 17 -</a:t>
            </a:r>
          </a:p>
        </p:txBody>
      </p:sp>
    </p:spTree>
    <p:extLst>
      <p:ext uri="{BB962C8B-B14F-4D97-AF65-F5344CB8AC3E}">
        <p14:creationId xmlns:p14="http://schemas.microsoft.com/office/powerpoint/2010/main" val="127685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" y="274637"/>
            <a:ext cx="8940802" cy="18035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Design Smart Tourism</a:t>
            </a:r>
            <a:br>
              <a:rPr lang="en-US" dirty="0"/>
            </a:br>
            <a:r>
              <a:rPr lang="en-US" dirty="0"/>
              <a:t>Nacional and International Collaboration(SMART4ALL)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Fotografia e Smart4All">
            <a:extLst>
              <a:ext uri="{FF2B5EF4-FFF2-40B4-BE49-F238E27FC236}">
                <a16:creationId xmlns:a16="http://schemas.microsoft.com/office/drawing/2014/main" xmlns="" id="{1D256766-A24A-48B2-BFA7-652E148E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82982"/>
            <a:ext cx="6019800" cy="31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DBA25B2-EC12-4AA8-8887-D589E69F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18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BD1E958-DD18-40BE-A4B9-012FCD52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- 18 -</a:t>
            </a:r>
          </a:p>
        </p:txBody>
      </p:sp>
    </p:spTree>
    <p:extLst>
      <p:ext uri="{BB962C8B-B14F-4D97-AF65-F5344CB8AC3E}">
        <p14:creationId xmlns:p14="http://schemas.microsoft.com/office/powerpoint/2010/main" val="356632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Design Smart Tourism</a:t>
            </a:r>
            <a:br>
              <a:rPr lang="en-US" dirty="0"/>
            </a:br>
            <a:r>
              <a:rPr lang="en-US" dirty="0"/>
              <a:t>MARDS – Videoconference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xmlns="" id="{15DBEBFF-552C-4B9E-A099-4DA39D22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7" y="1156562"/>
            <a:ext cx="3417454" cy="2490355"/>
          </a:xfrm>
          <a:prstGeom prst="rect">
            <a:avLst/>
          </a:prstGeom>
        </p:spPr>
      </p:pic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87352477-5D12-463D-87AF-E7A6E97EF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7" y="3646917"/>
            <a:ext cx="3417454" cy="237288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35927C5-C116-44A6-92C0-9DC1397D94D6}"/>
              </a:ext>
            </a:extLst>
          </p:cNvPr>
          <p:cNvGrpSpPr/>
          <p:nvPr/>
        </p:nvGrpSpPr>
        <p:grpSpPr>
          <a:xfrm>
            <a:off x="4419600" y="1162050"/>
            <a:ext cx="3773053" cy="4857750"/>
            <a:chOff x="4419600" y="1162050"/>
            <a:chExt cx="3773053" cy="4857750"/>
          </a:xfrm>
        </p:grpSpPr>
        <p:pic>
          <p:nvPicPr>
            <p:cNvPr id="7" name="Picture 6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xmlns="" id="{AC7D60BC-407A-450C-9386-5D851D0D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1162050"/>
              <a:ext cx="3773053" cy="2419351"/>
            </a:xfrm>
            <a:prstGeom prst="rect">
              <a:avLst/>
            </a:prstGeom>
          </p:spPr>
        </p:pic>
        <p:pic>
          <p:nvPicPr>
            <p:cNvPr id="11" name="Picture 10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xmlns="" id="{E5E96537-3B86-4C80-AD52-31C69B83C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581401"/>
              <a:ext cx="3773053" cy="2438399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0C864DA-CD11-4AE1-915B-6160089E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19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223E8B4B-A295-4038-86AA-C416380D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- 19 -</a:t>
            </a:r>
          </a:p>
        </p:txBody>
      </p:sp>
    </p:spTree>
    <p:extLst>
      <p:ext uri="{BB962C8B-B14F-4D97-AF65-F5344CB8AC3E}">
        <p14:creationId xmlns:p14="http://schemas.microsoft.com/office/powerpoint/2010/main" val="123452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Introduction</a:t>
            </a:r>
          </a:p>
          <a:p>
            <a:r>
              <a:rPr lang="en-US" sz="3600" dirty="0"/>
              <a:t>Empty slide, to be fulfill at the end of the presentation through </a:t>
            </a:r>
            <a:r>
              <a:rPr lang="en-US" sz="3600" dirty="0" err="1" smtClean="0"/>
              <a:t>disscu</a:t>
            </a:r>
            <a:r>
              <a:rPr lang="tr-TR" sz="3600" dirty="0" err="1" smtClean="0"/>
              <a:t>ss</a:t>
            </a:r>
            <a:r>
              <a:rPr lang="en-US" sz="3600" dirty="0" smtClean="0"/>
              <a:t>ions</a:t>
            </a:r>
            <a:r>
              <a:rPr lang="en-US" sz="3600" dirty="0"/>
              <a:t>…….</a:t>
            </a:r>
          </a:p>
          <a:p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671381" cy="67138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2142F99-BBF3-4EBE-8513-E96BC67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5F9C28E3-88F5-4A11-9575-86DC9E25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- 2-</a:t>
            </a:r>
          </a:p>
        </p:txBody>
      </p:sp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1841"/>
            <a:ext cx="8229600" cy="1143000"/>
          </a:xfrm>
        </p:spPr>
        <p:txBody>
          <a:bodyPr/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74" y="653472"/>
            <a:ext cx="8876144" cy="555105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sz="3200" dirty="0"/>
              <a:t>Conclusion?????</a:t>
            </a:r>
          </a:p>
          <a:p>
            <a:r>
              <a:rPr lang="en-US" sz="3200" dirty="0"/>
              <a:t>No Conclusion but Discussion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Welcome on the round smart table to work for the smart tourism and to improve the live of the new generation in our beautiful country!</a:t>
            </a:r>
          </a:p>
        </p:txBody>
      </p:sp>
      <p:pic>
        <p:nvPicPr>
          <p:cNvPr id="4" name="Εικόνα 6">
            <a:extLst>
              <a:ext uri="{FF2B5EF4-FFF2-40B4-BE49-F238E27FC236}">
                <a16:creationId xmlns:a16="http://schemas.microsoft.com/office/drawing/2014/main" xmlns="" id="{4753AA9E-1622-4D16-9947-8D39DF6DB3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89" y="2177542"/>
            <a:ext cx="4130858" cy="232396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A72A40-9E8C-4B36-B4A7-924A543F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20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56D1B6DE-1FEB-4E2E-B2BB-9769E1B8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- 20 -</a:t>
            </a:r>
          </a:p>
        </p:txBody>
      </p:sp>
    </p:spTree>
    <p:extLst>
      <p:ext uri="{BB962C8B-B14F-4D97-AF65-F5344CB8AC3E}">
        <p14:creationId xmlns:p14="http://schemas.microsoft.com/office/powerpoint/2010/main" val="193214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STEM in centuries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066800"/>
            <a:ext cx="8229600" cy="482114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18 – 19 century of mathematics</a:t>
            </a:r>
          </a:p>
          <a:p>
            <a:r>
              <a:rPr lang="en-US" sz="3200" dirty="0"/>
              <a:t>19 – 20  century of physics</a:t>
            </a:r>
          </a:p>
          <a:p>
            <a:r>
              <a:rPr lang="en-US" sz="3200" dirty="0"/>
              <a:t>20           century of Electronics</a:t>
            </a:r>
          </a:p>
          <a:p>
            <a:r>
              <a:rPr lang="en-US" sz="3200" dirty="0"/>
              <a:t>21           century of IT </a:t>
            </a:r>
          </a:p>
          <a:p>
            <a:pPr marL="1943100" lvl="4" indent="0">
              <a:buNone/>
            </a:pPr>
            <a:r>
              <a:rPr lang="en-US" sz="2800" b="1" dirty="0"/>
              <a:t>   DIGITALIZATION</a:t>
            </a:r>
          </a:p>
          <a:p>
            <a:pPr marL="1943100" lvl="4" indent="0">
              <a:buNone/>
            </a:pPr>
            <a:r>
              <a:rPr lang="en-US" sz="2800" b="1" dirty="0"/>
              <a:t>   SMART4ALL</a:t>
            </a:r>
          </a:p>
          <a:p>
            <a:r>
              <a:rPr lang="en-US" sz="3200" dirty="0"/>
              <a:t>Universities and Academic Study</a:t>
            </a:r>
            <a:r>
              <a:rPr lang="en-US" sz="2200" dirty="0"/>
              <a:t> </a:t>
            </a:r>
          </a:p>
          <a:p>
            <a:pPr marL="114300" indent="0">
              <a:buNone/>
            </a:pPr>
            <a:r>
              <a:rPr lang="en-US" sz="2200" dirty="0"/>
              <a:t>		    </a:t>
            </a:r>
            <a:r>
              <a:rPr lang="en-US" sz="2800" b="1" dirty="0"/>
              <a:t>Smart Universities</a:t>
            </a:r>
          </a:p>
          <a:p>
            <a:pPr marL="114300" indent="0">
              <a:buNone/>
            </a:pPr>
            <a:r>
              <a:rPr lang="en-US" sz="2800" b="1" dirty="0"/>
              <a:t>		    offer Smart Academic Study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8F2E2FE-463C-49C9-8FF6-23129C3A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FEB2F8AD-572C-424E-9EB4-2D3227D0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- 3-</a:t>
            </a:r>
          </a:p>
        </p:txBody>
      </p:sp>
    </p:spTree>
    <p:extLst>
      <p:ext uri="{BB962C8B-B14F-4D97-AF65-F5344CB8AC3E}">
        <p14:creationId xmlns:p14="http://schemas.microsoft.com/office/powerpoint/2010/main" val="154755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04140" y="2626795"/>
            <a:ext cx="4911028" cy="103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b-NO" sz="2200" dirty="0"/>
              <a:t/>
            </a:r>
            <a:br>
              <a:rPr lang="nb-NO" sz="2200" dirty="0"/>
            </a:br>
            <a:endParaRPr sz="1600" dirty="0"/>
          </a:p>
        </p:txBody>
      </p:sp>
      <p:sp>
        <p:nvSpPr>
          <p:cNvPr id="6" name="Στρογγυλεμένο ορθογώνιο 6">
            <a:extLst>
              <a:ext uri="{FF2B5EF4-FFF2-40B4-BE49-F238E27FC236}">
                <a16:creationId xmlns:a16="http://schemas.microsoft.com/office/drawing/2014/main" xmlns="" id="{AFEFAD0B-1BC7-0546-A229-338C58B155E9}"/>
              </a:ext>
            </a:extLst>
          </p:cNvPr>
          <p:cNvSpPr/>
          <p:nvPr/>
        </p:nvSpPr>
        <p:spPr>
          <a:xfrm>
            <a:off x="3632417" y="1493201"/>
            <a:ext cx="1929680" cy="1041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Digitized Environment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7" name="Στρογγυλεμένο ορθογώνιο 7">
            <a:extLst>
              <a:ext uri="{FF2B5EF4-FFF2-40B4-BE49-F238E27FC236}">
                <a16:creationId xmlns:a16="http://schemas.microsoft.com/office/drawing/2014/main" xmlns="" id="{789F026D-B01B-6D46-9A63-44D49EFD73FA}"/>
              </a:ext>
            </a:extLst>
          </p:cNvPr>
          <p:cNvSpPr/>
          <p:nvPr/>
        </p:nvSpPr>
        <p:spPr>
          <a:xfrm>
            <a:off x="1024475" y="3132720"/>
            <a:ext cx="1929680" cy="1041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Digitized Agriculture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8" name="Στρογγυλεμένο ορθογώνιο 8">
            <a:extLst>
              <a:ext uri="{FF2B5EF4-FFF2-40B4-BE49-F238E27FC236}">
                <a16:creationId xmlns:a16="http://schemas.microsoft.com/office/drawing/2014/main" xmlns="" id="{6C50C0AD-22B7-284C-B773-D471ED9FCA58}"/>
              </a:ext>
            </a:extLst>
          </p:cNvPr>
          <p:cNvSpPr/>
          <p:nvPr/>
        </p:nvSpPr>
        <p:spPr>
          <a:xfrm>
            <a:off x="6189845" y="3091896"/>
            <a:ext cx="1929680" cy="1041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Digitized Transport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9" name="Στρογγυλεμένο ορθογώνιο 9">
            <a:extLst>
              <a:ext uri="{FF2B5EF4-FFF2-40B4-BE49-F238E27FC236}">
                <a16:creationId xmlns:a16="http://schemas.microsoft.com/office/drawing/2014/main" xmlns="" id="{012D7BED-1B21-AB48-8FB1-F813AF28397D}"/>
              </a:ext>
            </a:extLst>
          </p:cNvPr>
          <p:cNvSpPr/>
          <p:nvPr/>
        </p:nvSpPr>
        <p:spPr>
          <a:xfrm>
            <a:off x="3632417" y="4323399"/>
            <a:ext cx="1929680" cy="1041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Digitized Anything</a:t>
            </a:r>
            <a:endParaRPr lang="el-GR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08E9A7-7F7B-8B42-B4B0-8528CD49FAA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43" y="2597449"/>
            <a:ext cx="2557428" cy="1576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8C2AEE-36AE-4064-86D9-C0F25E92B183}"/>
              </a:ext>
            </a:extLst>
          </p:cNvPr>
          <p:cNvSpPr txBox="1"/>
          <p:nvPr/>
        </p:nvSpPr>
        <p:spPr>
          <a:xfrm>
            <a:off x="489527" y="442769"/>
            <a:ext cx="883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TRENDS: Horizon 2020 Project SMART4ALL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1FC348E1-1150-4A93-8099-84BB2549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4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004972E4-16A4-432C-81FE-6DD1D423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- 4-</a:t>
            </a:r>
          </a:p>
        </p:txBody>
      </p:sp>
    </p:spTree>
    <p:extLst>
      <p:ext uri="{BB962C8B-B14F-4D97-AF65-F5344CB8AC3E}">
        <p14:creationId xmlns:p14="http://schemas.microsoft.com/office/powerpoint/2010/main" val="54416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MARDS and PhD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 of MARDS ERASMUS+ Project</a:t>
            </a:r>
          </a:p>
          <a:p>
            <a:r>
              <a:rPr lang="en-US" dirty="0"/>
              <a:t>PhD Study and METROPOLITAN UNIVERSITY</a:t>
            </a:r>
          </a:p>
          <a:p>
            <a:pPr marL="114300" indent="0">
              <a:buNone/>
            </a:pPr>
            <a:r>
              <a:rPr lang="en-US" dirty="0"/>
              <a:t>   SMART TOURISM – IT school of the PhD study </a:t>
            </a:r>
          </a:p>
          <a:p>
            <a:r>
              <a:rPr lang="en-US" dirty="0"/>
              <a:t>Interdisciplinary PhD school </a:t>
            </a:r>
          </a:p>
          <a:p>
            <a:pPr marL="114300" indent="0">
              <a:buNone/>
            </a:pPr>
            <a:r>
              <a:rPr lang="en-US" dirty="0"/>
              <a:t>		Faculty of CS and Faculty of Economics</a:t>
            </a:r>
          </a:p>
          <a:p>
            <a:r>
              <a:rPr lang="en-US" dirty="0"/>
              <a:t>National and International Best Professors of the fields</a:t>
            </a:r>
          </a:p>
          <a:p>
            <a:r>
              <a:rPr lang="en-US" dirty="0"/>
              <a:t>Best Students with master study in the fields of:</a:t>
            </a:r>
          </a:p>
          <a:p>
            <a:pPr marL="114300" indent="0">
              <a:buNone/>
            </a:pPr>
            <a:r>
              <a:rPr lang="en-US" dirty="0"/>
              <a:t>		IT, BI and E-T</a:t>
            </a:r>
          </a:p>
          <a:p>
            <a:r>
              <a:rPr lang="en-US" dirty="0"/>
              <a:t>To support Albania Tourism and Albanian economy, and to be part of international system.</a:t>
            </a:r>
          </a:p>
          <a:p>
            <a:pPr marL="114300" indent="0">
              <a:buNone/>
            </a:pPr>
            <a:r>
              <a:rPr lang="en-US" dirty="0"/>
              <a:t>		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7E7EC61-399D-4B4F-90DB-E4346AC6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F4972AC-1A06-41A5-8EC5-2594C749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- 5-</a:t>
            </a:r>
          </a:p>
        </p:txBody>
      </p:sp>
    </p:spTree>
    <p:extLst>
      <p:ext uri="{BB962C8B-B14F-4D97-AF65-F5344CB8AC3E}">
        <p14:creationId xmlns:p14="http://schemas.microsoft.com/office/powerpoint/2010/main" val="119353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249383" y="382359"/>
            <a:ext cx="8663708" cy="103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b-NO" sz="2200" dirty="0"/>
              <a:t/>
            </a:r>
            <a:br>
              <a:rPr lang="nb-NO" sz="2200" dirty="0"/>
            </a:br>
            <a:r>
              <a:rPr lang="nb-NO" sz="3200" dirty="0"/>
              <a:t>The way to prepare the good PhD study</a:t>
            </a:r>
            <a:endParaRPr sz="3200" dirty="0"/>
          </a:p>
        </p:txBody>
      </p:sp>
      <p:pic>
        <p:nvPicPr>
          <p:cNvPr id="11" name="Εικόνα 6">
            <a:extLst>
              <a:ext uri="{FF2B5EF4-FFF2-40B4-BE49-F238E27FC236}">
                <a16:creationId xmlns:a16="http://schemas.microsoft.com/office/drawing/2014/main" xmlns="" id="{A1789B7F-8E10-294D-84CB-1DAFDF424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91" y="1979467"/>
            <a:ext cx="6742545" cy="37932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01BA0-66C9-47F5-9B40-4E38EBCC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83B041E-0F4B-4FF0-AB3D-5571477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- 6-</a:t>
            </a:r>
          </a:p>
        </p:txBody>
      </p:sp>
    </p:spTree>
    <p:extLst>
      <p:ext uri="{BB962C8B-B14F-4D97-AF65-F5344CB8AC3E}">
        <p14:creationId xmlns:p14="http://schemas.microsoft.com/office/powerpoint/2010/main" val="196931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010436" cy="45259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000" dirty="0"/>
              <a:t>How to Design Smart Tourism Destination: From Viewpoint of Data 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2800" dirty="0" err="1"/>
              <a:t>Hidekazu</a:t>
            </a:r>
            <a:r>
              <a:rPr lang="en-US" sz="2800" dirty="0"/>
              <a:t> Kasahara, Masaaki </a:t>
            </a:r>
            <a:r>
              <a:rPr lang="en-US" sz="2800" dirty="0" err="1"/>
              <a:t>Iiyama</a:t>
            </a:r>
            <a:r>
              <a:rPr lang="en-US" sz="2800" dirty="0"/>
              <a:t>, Michihiko </a:t>
            </a:r>
            <a:r>
              <a:rPr lang="en-US" sz="2800" dirty="0" err="1"/>
              <a:t>Minoh</a:t>
            </a:r>
            <a:r>
              <a:rPr lang="en-US" sz="2800" dirty="0"/>
              <a:t> </a:t>
            </a:r>
          </a:p>
          <a:p>
            <a:pPr marL="114300" indent="0" algn="ctr">
              <a:buNone/>
            </a:pPr>
            <a:r>
              <a:rPr lang="en-US" sz="2800" dirty="0"/>
              <a:t>Kyoto University</a:t>
            </a:r>
          </a:p>
          <a:p>
            <a:pPr marL="114300" indent="0" algn="ctr">
              <a:buNone/>
            </a:pPr>
            <a:endParaRPr lang="en-US" sz="1800" dirty="0"/>
          </a:p>
          <a:p>
            <a:pPr marL="114300" indent="0" algn="ctr">
              <a:buNone/>
            </a:pPr>
            <a:r>
              <a:rPr lang="en-US" sz="2000" dirty="0"/>
              <a:t>EU-Japan Workshop on Big Data for Sustainability and Tourism 2</a:t>
            </a:r>
          </a:p>
          <a:p>
            <a:pPr marL="114300" indent="0" algn="ctr">
              <a:buNone/>
            </a:pPr>
            <a:r>
              <a:rPr lang="en-US" sz="2000" dirty="0"/>
              <a:t>(Slides from 7 – 16 </a:t>
            </a:r>
            <a:r>
              <a:rPr lang="en-US" sz="2000" dirty="0">
                <a:hlinkClick r:id="rId2"/>
              </a:rPr>
              <a:t>https://www.slideshare.net/HidekazuKasahara/how-to-design-smart-tourism-destination-from-viewpoint-of-data</a:t>
            </a:r>
            <a:r>
              <a:rPr lang="en-US" sz="2000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B1C4F6D-357C-4AB0-828A-14279BAC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7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AF27F5-F98E-4CEC-BFFB-F8F45D8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- 7-</a:t>
            </a:r>
          </a:p>
        </p:txBody>
      </p:sp>
    </p:spTree>
    <p:extLst>
      <p:ext uri="{BB962C8B-B14F-4D97-AF65-F5344CB8AC3E}">
        <p14:creationId xmlns:p14="http://schemas.microsoft.com/office/powerpoint/2010/main" val="18688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28053"/>
          </a:xfrm>
        </p:spPr>
        <p:txBody>
          <a:bodyPr/>
          <a:lstStyle/>
          <a:p>
            <a:r>
              <a:rPr lang="en-US" dirty="0"/>
              <a:t>How to Design Smart Tourism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F99BF5-4BE2-4234-9F53-F1108980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2691"/>
            <a:ext cx="8381999" cy="399934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B8E02F-8B3E-4920-842F-E323CB0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8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847080A-23E0-41A7-8B03-363E4F41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- 8-</a:t>
            </a:r>
          </a:p>
        </p:txBody>
      </p:sp>
    </p:spTree>
    <p:extLst>
      <p:ext uri="{BB962C8B-B14F-4D97-AF65-F5344CB8AC3E}">
        <p14:creationId xmlns:p14="http://schemas.microsoft.com/office/powerpoint/2010/main" val="377551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E3D3-7AFD-42A2-8ADE-6EDBE31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5132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Design Smart Tourism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C08B2-19B1-4664-BC09-41CDF55D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530222-83BB-4766-AF81-193A6E27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75121"/>
            <a:ext cx="7696200" cy="511607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4F6055-FF34-425E-B35C-8BB53AE3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9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CC6FDE9-4A40-4483-A96C-B4FCFE2F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- 9 -</a:t>
            </a:r>
          </a:p>
        </p:txBody>
      </p:sp>
    </p:spTree>
    <p:extLst>
      <p:ext uri="{BB962C8B-B14F-4D97-AF65-F5344CB8AC3E}">
        <p14:creationId xmlns:p14="http://schemas.microsoft.com/office/powerpoint/2010/main" val="42481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13335</TotalTime>
  <Words>452</Words>
  <Application>Microsoft Office PowerPoint</Application>
  <PresentationFormat>Ekran Gösterisi (4:3)</PresentationFormat>
  <Paragraphs>129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PowerPoint Sunusu</vt:lpstr>
      <vt:lpstr>Overview</vt:lpstr>
      <vt:lpstr> STEM in centuries </vt:lpstr>
      <vt:lpstr> </vt:lpstr>
      <vt:lpstr>MARDS and PhD study</vt:lpstr>
      <vt:lpstr> The way to prepare the good PhD study</vt:lpstr>
      <vt:lpstr>How to Design Smart Tourism</vt:lpstr>
      <vt:lpstr>How to Design Smart Tourism Background</vt:lpstr>
      <vt:lpstr>How to Design Smart Tourism</vt:lpstr>
      <vt:lpstr>How to Design Smart Tourism</vt:lpstr>
      <vt:lpstr>How to Design Smart Tourism</vt:lpstr>
      <vt:lpstr>How to Design Smart Tourism</vt:lpstr>
      <vt:lpstr>How to Design Smart Tourism</vt:lpstr>
      <vt:lpstr>How to Design Smart Tourism</vt:lpstr>
      <vt:lpstr>How to Design Smart Tourism</vt:lpstr>
      <vt:lpstr>How to Design Smart Tourism</vt:lpstr>
      <vt:lpstr>How to Design Smart Tourism</vt:lpstr>
      <vt:lpstr>How to Design Smart Tourism Nacional and International Collaboration(SMART4ALL)</vt:lpstr>
      <vt:lpstr>How to Design Smart Tourism MARDS – Videoconference System</vt:lpstr>
      <vt:lpstr>How to Design Smart Tourism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MARDS</dc:title>
  <dc:creator>Betim Cico</dc:creator>
  <cp:lastModifiedBy>SONY</cp:lastModifiedBy>
  <cp:revision>13</cp:revision>
  <dcterms:created xsi:type="dcterms:W3CDTF">2020-02-25T15:04:42Z</dcterms:created>
  <dcterms:modified xsi:type="dcterms:W3CDTF">2020-03-13T21:07:41Z</dcterms:modified>
</cp:coreProperties>
</file>