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2" r:id="rId6"/>
    <p:sldId id="261" r:id="rId7"/>
    <p:sldId id="258"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8" d="100"/>
          <a:sy n="88" d="100"/>
        </p:scale>
        <p:origin x="108"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839755"/>
            <a:ext cx="7766936" cy="1502229"/>
          </a:xfrm>
        </p:spPr>
        <p:txBody>
          <a:bodyPr/>
          <a:lstStyle/>
          <a:p>
            <a:pPr algn="ctr"/>
            <a:r>
              <a:rPr lang="en-US" sz="2400" dirty="0" smtClean="0"/>
              <a:t>Smart Tourism</a:t>
            </a:r>
            <a:br>
              <a:rPr lang="en-US" sz="2400" dirty="0" smtClean="0"/>
            </a:br>
            <a:r>
              <a:rPr lang="en-US" sz="2400" dirty="0" smtClean="0">
                <a:solidFill>
                  <a:srgbClr val="0070C0"/>
                </a:solidFill>
              </a:rPr>
              <a:t>A personalized and selective approach on tourism services and products</a:t>
            </a:r>
            <a:endParaRPr lang="en-US" sz="2400" dirty="0">
              <a:solidFill>
                <a:srgbClr val="0070C0"/>
              </a:solidFill>
            </a:endParaRPr>
          </a:p>
        </p:txBody>
      </p:sp>
      <p:sp>
        <p:nvSpPr>
          <p:cNvPr id="3" name="Subtitle 2"/>
          <p:cNvSpPr>
            <a:spLocks noGrp="1"/>
          </p:cNvSpPr>
          <p:nvPr>
            <p:ph type="subTitle" idx="1"/>
          </p:nvPr>
        </p:nvSpPr>
        <p:spPr>
          <a:xfrm>
            <a:off x="1507067" y="2341985"/>
            <a:ext cx="7766936" cy="541174"/>
          </a:xfrm>
        </p:spPr>
        <p:txBody>
          <a:bodyPr/>
          <a:lstStyle/>
          <a:p>
            <a:pPr algn="ctr"/>
            <a:r>
              <a:rPr lang="en-US" dirty="0" smtClean="0"/>
              <a:t>Edmond </a:t>
            </a:r>
            <a:r>
              <a:rPr lang="en-US" dirty="0" err="1" smtClean="0"/>
              <a:t>Panariti</a:t>
            </a:r>
            <a:r>
              <a:rPr lang="en-US" dirty="0" smtClean="0"/>
              <a:t> PhD. </a:t>
            </a:r>
            <a:r>
              <a:rPr lang="en-US" dirty="0" err="1" smtClean="0"/>
              <a:t>Dr.hc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923" y="3060442"/>
            <a:ext cx="5057192" cy="2939144"/>
          </a:xfrm>
          <a:prstGeom prst="rect">
            <a:avLst/>
          </a:prstGeom>
        </p:spPr>
      </p:pic>
    </p:spTree>
    <p:extLst>
      <p:ext uri="{BB962C8B-B14F-4D97-AF65-F5344CB8AC3E}">
        <p14:creationId xmlns:p14="http://schemas.microsoft.com/office/powerpoint/2010/main" val="857442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07706"/>
            <a:ext cx="8596668" cy="922694"/>
          </a:xfrm>
        </p:spPr>
        <p:txBody>
          <a:bodyPr>
            <a:normAutofit/>
          </a:bodyPr>
          <a:lstStyle/>
          <a:p>
            <a:pPr algn="ctr"/>
            <a:r>
              <a:rPr lang="en-US" sz="1800" b="1" dirty="0" smtClean="0"/>
              <a:t>What is Smart </a:t>
            </a:r>
            <a:r>
              <a:rPr lang="en-US" sz="1800" b="1" dirty="0"/>
              <a:t>? </a:t>
            </a:r>
            <a:br>
              <a:rPr lang="en-US" sz="1800" b="1" dirty="0"/>
            </a:br>
            <a:r>
              <a:rPr lang="en-US" sz="1800" b="1" dirty="0"/>
              <a:t>and</a:t>
            </a:r>
            <a:r>
              <a:rPr lang="en-US" sz="1800" b="1" dirty="0" smtClean="0"/>
              <a:t/>
            </a:r>
            <a:br>
              <a:rPr lang="en-US" sz="1800" b="1" dirty="0" smtClean="0"/>
            </a:br>
            <a:r>
              <a:rPr lang="en-US" sz="1800" b="1" dirty="0" smtClean="0"/>
              <a:t>What is Smart Tourism?</a:t>
            </a:r>
            <a:endParaRPr lang="en-US" sz="1800" b="1" dirty="0"/>
          </a:p>
        </p:txBody>
      </p:sp>
      <p:sp>
        <p:nvSpPr>
          <p:cNvPr id="3" name="Content Placeholder 2"/>
          <p:cNvSpPr>
            <a:spLocks noGrp="1"/>
          </p:cNvSpPr>
          <p:nvPr>
            <p:ph idx="1"/>
          </p:nvPr>
        </p:nvSpPr>
        <p:spPr/>
        <p:txBody>
          <a:bodyPr/>
          <a:lstStyle/>
          <a:p>
            <a:pPr algn="ctr"/>
            <a:r>
              <a:rPr lang="en-US" dirty="0" smtClean="0">
                <a:solidFill>
                  <a:srgbClr val="0070C0"/>
                </a:solidFill>
                <a:latin typeface="Source Sans Pro"/>
              </a:rPr>
              <a:t>For </a:t>
            </a:r>
            <a:r>
              <a:rPr lang="en-US" dirty="0">
                <a:solidFill>
                  <a:srgbClr val="0070C0"/>
                </a:solidFill>
                <a:latin typeface="Source Sans Pro"/>
              </a:rPr>
              <a:t>something to be ‘smart’ it needs to have complex technological capabilities in order to allow for the exploitation of a range of information that is then used to inform product development and </a:t>
            </a:r>
            <a:r>
              <a:rPr lang="en-US" dirty="0" smtClean="0">
                <a:solidFill>
                  <a:srgbClr val="0070C0"/>
                </a:solidFill>
                <a:latin typeface="Source Sans Pro"/>
              </a:rPr>
              <a:t>operation</a:t>
            </a:r>
          </a:p>
          <a:p>
            <a:pPr algn="ctr"/>
            <a:endParaRPr lang="en-US" b="1" dirty="0" smtClean="0">
              <a:solidFill>
                <a:srgbClr val="0070C0"/>
              </a:solidFill>
            </a:endParaRPr>
          </a:p>
          <a:p>
            <a:pPr algn="ctr"/>
            <a:r>
              <a:rPr lang="en-US" dirty="0" smtClean="0"/>
              <a:t>‘</a:t>
            </a:r>
            <a:r>
              <a:rPr lang="en-US" dirty="0">
                <a:solidFill>
                  <a:srgbClr val="0070C0"/>
                </a:solidFill>
              </a:rPr>
              <a:t>Smart tourism is the act of </a:t>
            </a:r>
            <a:r>
              <a:rPr lang="en-US" u="sng" dirty="0">
                <a:solidFill>
                  <a:srgbClr val="FF0000"/>
                </a:solidFill>
              </a:rPr>
              <a:t>tourism agents</a:t>
            </a:r>
            <a:r>
              <a:rPr lang="en-US" dirty="0">
                <a:solidFill>
                  <a:srgbClr val="0070C0"/>
                </a:solidFill>
              </a:rPr>
              <a:t> </a:t>
            </a:r>
            <a:r>
              <a:rPr lang="en-US" dirty="0" smtClean="0">
                <a:solidFill>
                  <a:srgbClr val="0070C0"/>
                </a:solidFill>
              </a:rPr>
              <a:t>utilizing </a:t>
            </a:r>
            <a:r>
              <a:rPr lang="en-US" dirty="0">
                <a:solidFill>
                  <a:srgbClr val="0070C0"/>
                </a:solidFill>
              </a:rPr>
              <a:t>innovative technologies and practices to enhance resource management and sustainability, whilst increasing the businesses overall competitiveness</a:t>
            </a:r>
            <a:r>
              <a:rPr lang="en-US" dirty="0"/>
              <a:t>’</a:t>
            </a:r>
            <a:r>
              <a:rPr lang="en-US" b="1" dirty="0"/>
              <a:t>.</a:t>
            </a:r>
          </a:p>
        </p:txBody>
      </p:sp>
    </p:spTree>
    <p:extLst>
      <p:ext uri="{BB962C8B-B14F-4D97-AF65-F5344CB8AC3E}">
        <p14:creationId xmlns:p14="http://schemas.microsoft.com/office/powerpoint/2010/main" val="1605668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Smart Tourism needs Smart Destinations</a:t>
            </a:r>
            <a:endParaRPr lang="en-US" dirty="0">
              <a:solidFill>
                <a:srgbClr val="7030A0"/>
              </a:solidFill>
            </a:endParaRPr>
          </a:p>
        </p:txBody>
      </p:sp>
      <p:sp>
        <p:nvSpPr>
          <p:cNvPr id="3" name="Content Placeholder 2"/>
          <p:cNvSpPr>
            <a:spLocks noGrp="1"/>
          </p:cNvSpPr>
          <p:nvPr>
            <p:ph idx="1"/>
          </p:nvPr>
        </p:nvSpPr>
        <p:spPr/>
        <p:txBody>
          <a:bodyPr/>
          <a:lstStyle/>
          <a:p>
            <a:r>
              <a:rPr lang="en-US" i="1" dirty="0">
                <a:solidFill>
                  <a:srgbClr val="7030A0"/>
                </a:solidFill>
              </a:rPr>
              <a:t>A destination facilitating access to tourism and hospitality products, services, spaces and experiences through ICT-based tools. It is a healthy social and cultural environment, which can be found through a focus on the city´s social and human capital. It also implements innovative, intelligent solutions and fosters the development of entrepreneurial businesses and their interconnectedness</a:t>
            </a:r>
            <a:r>
              <a:rPr lang="en-US" i="1" dirty="0" smtClean="0">
                <a:solidFill>
                  <a:srgbClr val="7030A0"/>
                </a:solidFill>
              </a:rPr>
              <a:t>.’</a:t>
            </a:r>
          </a:p>
          <a:p>
            <a:r>
              <a:rPr lang="en-US" i="1" dirty="0" smtClean="0">
                <a:solidFill>
                  <a:srgbClr val="0070C0"/>
                </a:solidFill>
              </a:rPr>
              <a:t>Source: European Capital of Smart Tourism</a:t>
            </a:r>
            <a:endParaRPr lang="en-US" dirty="0">
              <a:solidFill>
                <a:srgbClr val="0070C0"/>
              </a:solidFill>
            </a:endParaRPr>
          </a:p>
        </p:txBody>
      </p:sp>
    </p:spTree>
    <p:extLst>
      <p:ext uri="{BB962C8B-B14F-4D97-AF65-F5344CB8AC3E}">
        <p14:creationId xmlns:p14="http://schemas.microsoft.com/office/powerpoint/2010/main" val="1686581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Environment need Smart Tourism Destinations?</a:t>
            </a:r>
            <a:endParaRPr lang="en-US" dirty="0"/>
          </a:p>
        </p:txBody>
      </p:sp>
      <p:sp>
        <p:nvSpPr>
          <p:cNvPr id="3" name="Content Placeholder 2"/>
          <p:cNvSpPr>
            <a:spLocks noGrp="1"/>
          </p:cNvSpPr>
          <p:nvPr>
            <p:ph idx="1"/>
          </p:nvPr>
        </p:nvSpPr>
        <p:spPr/>
        <p:txBody>
          <a:bodyPr/>
          <a:lstStyle/>
          <a:p>
            <a:r>
              <a:rPr lang="en-US" i="1" dirty="0">
                <a:solidFill>
                  <a:srgbClr val="7030A0"/>
                </a:solidFill>
              </a:rPr>
              <a:t>Smart Tourism Destinations </a:t>
            </a:r>
            <a:r>
              <a:rPr lang="en-US" i="1" dirty="0" smtClean="0">
                <a:solidFill>
                  <a:srgbClr val="7030A0"/>
                </a:solidFill>
              </a:rPr>
              <a:t>need:</a:t>
            </a:r>
          </a:p>
          <a:p>
            <a:r>
              <a:rPr lang="en-US" i="1" dirty="0" smtClean="0">
                <a:solidFill>
                  <a:srgbClr val="7030A0"/>
                </a:solidFill>
              </a:rPr>
              <a:t> </a:t>
            </a:r>
            <a:r>
              <a:rPr lang="en-US" i="1" dirty="0">
                <a:solidFill>
                  <a:srgbClr val="7030A0"/>
                </a:solidFill>
              </a:rPr>
              <a:t>(1) Technology embedded environments</a:t>
            </a:r>
            <a:r>
              <a:rPr lang="en-US" i="1" dirty="0" smtClean="0">
                <a:solidFill>
                  <a:srgbClr val="7030A0"/>
                </a:solidFill>
              </a:rPr>
              <a:t>;</a:t>
            </a:r>
          </a:p>
          <a:p>
            <a:r>
              <a:rPr lang="en-US" i="1" dirty="0" smtClean="0">
                <a:solidFill>
                  <a:srgbClr val="7030A0"/>
                </a:solidFill>
              </a:rPr>
              <a:t> </a:t>
            </a:r>
            <a:r>
              <a:rPr lang="en-US" i="1" dirty="0">
                <a:solidFill>
                  <a:srgbClr val="7030A0"/>
                </a:solidFill>
              </a:rPr>
              <a:t>(2) Responsive processes at micro and macro </a:t>
            </a:r>
            <a:r>
              <a:rPr lang="en-US" i="1" dirty="0" smtClean="0">
                <a:solidFill>
                  <a:srgbClr val="7030A0"/>
                </a:solidFill>
              </a:rPr>
              <a:t>levels</a:t>
            </a:r>
          </a:p>
          <a:p>
            <a:r>
              <a:rPr lang="en-US" i="1" dirty="0" smtClean="0">
                <a:solidFill>
                  <a:srgbClr val="7030A0"/>
                </a:solidFill>
              </a:rPr>
              <a:t>(3</a:t>
            </a:r>
            <a:r>
              <a:rPr lang="en-US" i="1" dirty="0">
                <a:solidFill>
                  <a:srgbClr val="7030A0"/>
                </a:solidFill>
              </a:rPr>
              <a:t>) End-user devices in multiple touch-points; </a:t>
            </a:r>
          </a:p>
          <a:p>
            <a:r>
              <a:rPr lang="en-US" i="1" dirty="0" smtClean="0">
                <a:solidFill>
                  <a:srgbClr val="7030A0"/>
                </a:solidFill>
              </a:rPr>
              <a:t> </a:t>
            </a:r>
            <a:r>
              <a:rPr lang="en-US" i="1" dirty="0">
                <a:solidFill>
                  <a:srgbClr val="7030A0"/>
                </a:solidFill>
              </a:rPr>
              <a:t>(4) Engaged stakeholders that use the platform dynamically as a neural system.’</a:t>
            </a:r>
            <a:endParaRPr lang="en-US" dirty="0">
              <a:solidFill>
                <a:srgbClr val="7030A0"/>
              </a:solidFill>
            </a:endParaRPr>
          </a:p>
        </p:txBody>
      </p:sp>
    </p:spTree>
    <p:extLst>
      <p:ext uri="{BB962C8B-B14F-4D97-AF65-F5344CB8AC3E}">
        <p14:creationId xmlns:p14="http://schemas.microsoft.com/office/powerpoint/2010/main" val="3238092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Ways to Implement Smart Tourism</a:t>
            </a:r>
            <a:endParaRPr lang="en-US" dirty="0"/>
          </a:p>
        </p:txBody>
      </p:sp>
      <p:sp>
        <p:nvSpPr>
          <p:cNvPr id="3" name="Content Placeholder 2"/>
          <p:cNvSpPr>
            <a:spLocks noGrp="1"/>
          </p:cNvSpPr>
          <p:nvPr>
            <p:ph idx="1"/>
          </p:nvPr>
        </p:nvSpPr>
        <p:spPr/>
        <p:txBody>
          <a:bodyPr/>
          <a:lstStyle/>
          <a:p>
            <a:r>
              <a:rPr lang="en-US" b="1" dirty="0">
                <a:solidFill>
                  <a:srgbClr val="7030A0"/>
                </a:solidFill>
              </a:rPr>
              <a:t>Smart tourism accessibility options</a:t>
            </a:r>
          </a:p>
          <a:p>
            <a:r>
              <a:rPr lang="en-US" b="1" dirty="0">
                <a:solidFill>
                  <a:srgbClr val="7030A0"/>
                </a:solidFill>
              </a:rPr>
              <a:t>Smart tourism sustainability initiatives</a:t>
            </a:r>
          </a:p>
          <a:p>
            <a:r>
              <a:rPr lang="en-US" b="1" dirty="0">
                <a:solidFill>
                  <a:srgbClr val="7030A0"/>
                </a:solidFill>
              </a:rPr>
              <a:t>Smart tourism information sharing</a:t>
            </a:r>
          </a:p>
          <a:p>
            <a:r>
              <a:rPr lang="en-US" b="1" dirty="0">
                <a:solidFill>
                  <a:srgbClr val="7030A0"/>
                </a:solidFill>
              </a:rPr>
              <a:t>Smart tourism research and management tools</a:t>
            </a:r>
          </a:p>
          <a:p>
            <a:r>
              <a:rPr lang="en-US" b="1" dirty="0">
                <a:solidFill>
                  <a:srgbClr val="7030A0"/>
                </a:solidFill>
              </a:rPr>
              <a:t>Smart tourist experiences</a:t>
            </a:r>
          </a:p>
          <a:p>
            <a:endParaRPr lang="en-US" dirty="0"/>
          </a:p>
        </p:txBody>
      </p:sp>
    </p:spTree>
    <p:extLst>
      <p:ext uri="{BB962C8B-B14F-4D97-AF65-F5344CB8AC3E}">
        <p14:creationId xmlns:p14="http://schemas.microsoft.com/office/powerpoint/2010/main" val="19129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Smart tourist experiences</a:t>
            </a:r>
            <a:br>
              <a:rPr lang="en-US" b="1" dirty="0"/>
            </a:br>
            <a:endParaRPr lang="en-US" dirty="0"/>
          </a:p>
        </p:txBody>
      </p:sp>
      <p:sp>
        <p:nvSpPr>
          <p:cNvPr id="3" name="Content Placeholder 2"/>
          <p:cNvSpPr>
            <a:spLocks noGrp="1"/>
          </p:cNvSpPr>
          <p:nvPr>
            <p:ph idx="1"/>
          </p:nvPr>
        </p:nvSpPr>
        <p:spPr/>
        <p:txBody>
          <a:bodyPr/>
          <a:lstStyle/>
          <a:p>
            <a:r>
              <a:rPr lang="en-US" dirty="0" smtClean="0">
                <a:solidFill>
                  <a:srgbClr val="0070C0"/>
                </a:solidFill>
              </a:rPr>
              <a:t>The </a:t>
            </a:r>
            <a:r>
              <a:rPr lang="en-US" dirty="0">
                <a:solidFill>
                  <a:srgbClr val="0070C0"/>
                </a:solidFill>
              </a:rPr>
              <a:t>most obvious type of smart tourism (for the tourist at least), is the smart tourist experience.</a:t>
            </a:r>
          </a:p>
          <a:p>
            <a:r>
              <a:rPr lang="en-US" dirty="0">
                <a:solidFill>
                  <a:srgbClr val="0070C0"/>
                </a:solidFill>
              </a:rPr>
              <a:t>Destinations, attractions and other tourism providers are now adopting innovative technological approaches to develop and enhance the tourism experience that they offer. This ranges from augmented reality applications to gaming and virtual reality. </a:t>
            </a:r>
            <a:endParaRPr lang="en-US" dirty="0" smtClean="0">
              <a:solidFill>
                <a:srgbClr val="0070C0"/>
              </a:solidFill>
            </a:endParaRPr>
          </a:p>
          <a:p>
            <a:r>
              <a:rPr lang="en-US" dirty="0" smtClean="0">
                <a:solidFill>
                  <a:srgbClr val="0070C0"/>
                </a:solidFill>
              </a:rPr>
              <a:t>In </a:t>
            </a:r>
            <a:r>
              <a:rPr lang="en-US" dirty="0">
                <a:solidFill>
                  <a:srgbClr val="0070C0"/>
                </a:solidFill>
              </a:rPr>
              <a:t>the UK, The Hub Hotel from Premier Inn has made augmented reality compatible with the wall maps in the hotel rooms. When these maps are viewed through a smart device the wall maps present additional information about some of the local places of interest.</a:t>
            </a:r>
          </a:p>
          <a:p>
            <a:endParaRPr lang="en-US" dirty="0"/>
          </a:p>
        </p:txBody>
      </p:sp>
    </p:spTree>
    <p:extLst>
      <p:ext uri="{BB962C8B-B14F-4D97-AF65-F5344CB8AC3E}">
        <p14:creationId xmlns:p14="http://schemas.microsoft.com/office/powerpoint/2010/main" val="133422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Augmented Reality!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871" y="1930400"/>
            <a:ext cx="4805264" cy="2865535"/>
          </a:xfrm>
        </p:spPr>
      </p:pic>
      <p:pic>
        <p:nvPicPr>
          <p:cNvPr id="5" name="Picture 4"/>
          <p:cNvPicPr>
            <a:picLocks noChangeAspect="1"/>
          </p:cNvPicPr>
          <p:nvPr/>
        </p:nvPicPr>
        <p:blipFill>
          <a:blip r:embed="rId3"/>
          <a:stretch>
            <a:fillRect/>
          </a:stretch>
        </p:blipFill>
        <p:spPr>
          <a:xfrm>
            <a:off x="3844212" y="1941447"/>
            <a:ext cx="4699544" cy="2856012"/>
          </a:xfrm>
          <a:prstGeom prst="rect">
            <a:avLst/>
          </a:prstGeom>
        </p:spPr>
      </p:pic>
    </p:spTree>
    <p:extLst>
      <p:ext uri="{BB962C8B-B14F-4D97-AF65-F5344CB8AC3E}">
        <p14:creationId xmlns:p14="http://schemas.microsoft.com/office/powerpoint/2010/main" val="2858525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Virtual Reality</a:t>
            </a:r>
            <a:endParaRPr lang="en-US" dirty="0"/>
          </a:p>
        </p:txBody>
      </p:sp>
      <p:sp>
        <p:nvSpPr>
          <p:cNvPr id="3" name="Content Placeholder 2"/>
          <p:cNvSpPr>
            <a:spLocks noGrp="1"/>
          </p:cNvSpPr>
          <p:nvPr>
            <p:ph idx="1"/>
          </p:nvPr>
        </p:nvSpPr>
        <p:spPr/>
        <p:txBody>
          <a:bodyPr/>
          <a:lstStyle/>
          <a:p>
            <a:r>
              <a:rPr lang="en-US" dirty="0" smtClean="0">
                <a:solidFill>
                  <a:srgbClr val="002060"/>
                </a:solidFill>
              </a:rPr>
              <a:t>My personal experiences:</a:t>
            </a:r>
          </a:p>
          <a:p>
            <a:endParaRPr lang="en-US" dirty="0">
              <a:solidFill>
                <a:srgbClr val="002060"/>
              </a:solidFill>
            </a:endParaRPr>
          </a:p>
          <a:p>
            <a:r>
              <a:rPr lang="en-US" dirty="0" smtClean="0">
                <a:solidFill>
                  <a:srgbClr val="002060"/>
                </a:solidFill>
              </a:rPr>
              <a:t>In Dubai , flying on a carpet while visiting a tourist resort.</a:t>
            </a:r>
          </a:p>
          <a:p>
            <a:r>
              <a:rPr lang="en-US" dirty="0" smtClean="0">
                <a:solidFill>
                  <a:srgbClr val="002060"/>
                </a:solidFill>
              </a:rPr>
              <a:t>In Mount </a:t>
            </a:r>
            <a:r>
              <a:rPr lang="en-US" smtClean="0">
                <a:solidFill>
                  <a:srgbClr val="002060"/>
                </a:solidFill>
              </a:rPr>
              <a:t>St Helen  USA…a </a:t>
            </a:r>
            <a:r>
              <a:rPr lang="en-US" dirty="0" smtClean="0">
                <a:solidFill>
                  <a:srgbClr val="002060"/>
                </a:solidFill>
              </a:rPr>
              <a:t>disaster touristic place.   Virtually Experiencing what happened during the Volcanic Eruption some 40 years ago.</a:t>
            </a:r>
          </a:p>
          <a:p>
            <a:endParaRPr lang="en-US" dirty="0">
              <a:solidFill>
                <a:srgbClr val="002060"/>
              </a:solidFill>
            </a:endParaRPr>
          </a:p>
        </p:txBody>
      </p:sp>
    </p:spTree>
    <p:extLst>
      <p:ext uri="{BB962C8B-B14F-4D97-AF65-F5344CB8AC3E}">
        <p14:creationId xmlns:p14="http://schemas.microsoft.com/office/powerpoint/2010/main" val="47433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Smart tourism: Conclusion</a:t>
            </a:r>
            <a:br>
              <a:rPr lang="en-US" dirty="0"/>
            </a:br>
            <a:endParaRPr lang="en-US" dirty="0"/>
          </a:p>
        </p:txBody>
      </p:sp>
      <p:sp>
        <p:nvSpPr>
          <p:cNvPr id="3" name="Content Placeholder 2"/>
          <p:cNvSpPr>
            <a:spLocks noGrp="1"/>
          </p:cNvSpPr>
          <p:nvPr>
            <p:ph idx="1"/>
          </p:nvPr>
        </p:nvSpPr>
        <p:spPr/>
        <p:txBody>
          <a:bodyPr/>
          <a:lstStyle/>
          <a:p>
            <a:r>
              <a:rPr lang="en-US" dirty="0"/>
              <a:t>Is smart tourism the future of tourism? </a:t>
            </a:r>
            <a:endParaRPr lang="en-US" dirty="0" smtClean="0"/>
          </a:p>
          <a:p>
            <a:r>
              <a:rPr lang="en-US" dirty="0" smtClean="0"/>
              <a:t>I </a:t>
            </a:r>
            <a:r>
              <a:rPr lang="en-US" dirty="0"/>
              <a:t>would say so, yes. </a:t>
            </a:r>
            <a:endParaRPr lang="en-US" dirty="0" smtClean="0"/>
          </a:p>
          <a:p>
            <a:r>
              <a:rPr lang="en-US" dirty="0" smtClean="0"/>
              <a:t>There </a:t>
            </a:r>
            <a:r>
              <a:rPr lang="en-US" dirty="0"/>
              <a:t>are some brilliant examples of smart tourism </a:t>
            </a:r>
            <a:r>
              <a:rPr lang="en-US" dirty="0" smtClean="0"/>
              <a:t>initiatives in Albania</a:t>
            </a:r>
          </a:p>
          <a:p>
            <a:endParaRPr lang="en-US" dirty="0"/>
          </a:p>
        </p:txBody>
      </p:sp>
    </p:spTree>
    <p:extLst>
      <p:ext uri="{BB962C8B-B14F-4D97-AF65-F5344CB8AC3E}">
        <p14:creationId xmlns:p14="http://schemas.microsoft.com/office/powerpoint/2010/main" val="2060661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79</TotalTime>
  <Words>413</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Source Sans Pro</vt:lpstr>
      <vt:lpstr>Trebuchet MS</vt:lpstr>
      <vt:lpstr>Wingdings 3</vt:lpstr>
      <vt:lpstr>Facet</vt:lpstr>
      <vt:lpstr>Smart Tourism A personalized and selective approach on tourism services and products</vt:lpstr>
      <vt:lpstr>What is Smart ?  and What is Smart Tourism?</vt:lpstr>
      <vt:lpstr>Smart Tourism needs Smart Destinations</vt:lpstr>
      <vt:lpstr>What kind of Environment need Smart Tourism Destinations?</vt:lpstr>
      <vt:lpstr>Ways to Implement Smart Tourism</vt:lpstr>
      <vt:lpstr>Smart tourist experiences </vt:lpstr>
      <vt:lpstr>Augmented Reality!</vt:lpstr>
      <vt:lpstr>Virtual Reality</vt:lpstr>
      <vt:lpstr>Smart tourism: Conclusion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Tourism A personalized and selective approach on tourism services and products</dc:title>
  <dc:creator>HP</dc:creator>
  <cp:lastModifiedBy>HP</cp:lastModifiedBy>
  <cp:revision>25</cp:revision>
  <dcterms:created xsi:type="dcterms:W3CDTF">2020-02-19T09:41:26Z</dcterms:created>
  <dcterms:modified xsi:type="dcterms:W3CDTF">2020-02-20T12:10:48Z</dcterms:modified>
</cp:coreProperties>
</file>